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74" r:id="rId2"/>
    <p:sldId id="533" r:id="rId3"/>
    <p:sldId id="538" r:id="rId4"/>
    <p:sldId id="535" r:id="rId5"/>
    <p:sldId id="536" r:id="rId6"/>
    <p:sldId id="542" r:id="rId7"/>
    <p:sldId id="523" r:id="rId8"/>
    <p:sldId id="543" r:id="rId9"/>
    <p:sldId id="552" r:id="rId10"/>
    <p:sldId id="571" r:id="rId11"/>
    <p:sldId id="259" r:id="rId12"/>
    <p:sldId id="264" r:id="rId13"/>
    <p:sldId id="489" r:id="rId14"/>
    <p:sldId id="488" r:id="rId15"/>
    <p:sldId id="500" r:id="rId16"/>
    <p:sldId id="540" r:id="rId17"/>
    <p:sldId id="294" r:id="rId18"/>
    <p:sldId id="544" r:id="rId19"/>
    <p:sldId id="567" r:id="rId20"/>
    <p:sldId id="569" r:id="rId21"/>
    <p:sldId id="545" r:id="rId22"/>
    <p:sldId id="546" r:id="rId23"/>
    <p:sldId id="547" r:id="rId24"/>
    <p:sldId id="548" r:id="rId25"/>
    <p:sldId id="528" r:id="rId26"/>
    <p:sldId id="529" r:id="rId27"/>
    <p:sldId id="530" r:id="rId28"/>
    <p:sldId id="531" r:id="rId29"/>
    <p:sldId id="565" r:id="rId30"/>
    <p:sldId id="566" r:id="rId31"/>
    <p:sldId id="381" r:id="rId32"/>
    <p:sldId id="382" r:id="rId33"/>
    <p:sldId id="383" r:id="rId34"/>
    <p:sldId id="395" r:id="rId35"/>
    <p:sldId id="396" r:id="rId36"/>
    <p:sldId id="400" r:id="rId37"/>
    <p:sldId id="415" r:id="rId38"/>
    <p:sldId id="407" r:id="rId39"/>
    <p:sldId id="408" r:id="rId40"/>
    <p:sldId id="409" r:id="rId41"/>
    <p:sldId id="410" r:id="rId42"/>
    <p:sldId id="459" r:id="rId43"/>
    <p:sldId id="480" r:id="rId44"/>
    <p:sldId id="560" r:id="rId45"/>
    <p:sldId id="564" r:id="rId46"/>
    <p:sldId id="561" r:id="rId47"/>
    <p:sldId id="562" r:id="rId48"/>
    <p:sldId id="556" r:id="rId49"/>
    <p:sldId id="570" r:id="rId50"/>
    <p:sldId id="558" r:id="rId51"/>
    <p:sldId id="554" r:id="rId52"/>
    <p:sldId id="514" r:id="rId53"/>
    <p:sldId id="389" r:id="rId5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akum, Kenny H" initials="YKH" lastIdx="0" clrIdx="0">
    <p:extLst>
      <p:ext uri="{19B8F6BF-5375-455C-9EA6-DF929625EA0E}">
        <p15:presenceInfo xmlns:p15="http://schemas.microsoft.com/office/powerpoint/2012/main" userId="S-1-5-21-1092590740-2774964217-3234137035-150450" providerId="AD"/>
      </p:ext>
    </p:extLst>
  </p:cmAuthor>
  <p:cmAuthor id="2" name="Becky Farmer" initials="BF" lastIdx="7" clrIdx="1">
    <p:extLst>
      <p:ext uri="{19B8F6BF-5375-455C-9EA6-DF929625EA0E}">
        <p15:presenceInfo xmlns:p15="http://schemas.microsoft.com/office/powerpoint/2012/main" userId="S::E027367@wv.gov::c46e58b9-5dd2-4ca5-bb9f-effb9be42b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200" d="100"/>
        <a:sy n="200" d="100"/>
      </p:scale>
      <p:origin x="0" y="-7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3-11T11:00:07.865" idx="5">
    <p:pos x="10" y="10"/>
    <p:text>why would we want to promote exceptions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3-11T10:55:27.363" idx="1">
    <p:pos x="10" y="10"/>
    <p:text>Don't know if this sl</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3-11T10:58:17.408" idx="4">
    <p:pos x="10" y="10"/>
    <p:text>I think screen shots of exactlly how to run this report would be very benenficial.</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BBEC-1D22-4879-8307-7005B19CFD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05CC0-6011-4121-A477-DCD3A01F3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B96CF2-AABC-4277-A039-F12A006CD5B4}"/>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5" name="Footer Placeholder 4">
            <a:extLst>
              <a:ext uri="{FF2B5EF4-FFF2-40B4-BE49-F238E27FC236}">
                <a16:creationId xmlns:a16="http://schemas.microsoft.com/office/drawing/2014/main" id="{1633139F-7BA3-4301-9001-181F765D4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FA81B-2323-40D5-ADCF-04D75DF816AB}"/>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285710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E27B-CBD9-42CA-A576-3B08D30F14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4A9DE0-398D-48E9-98B4-959569F685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A9575-2AA2-4980-A222-D59716F6DF81}"/>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5" name="Footer Placeholder 4">
            <a:extLst>
              <a:ext uri="{FF2B5EF4-FFF2-40B4-BE49-F238E27FC236}">
                <a16:creationId xmlns:a16="http://schemas.microsoft.com/office/drawing/2014/main" id="{57EAA4AF-ED13-4AF0-9A62-04E620A65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6D114-5588-4E76-BCF7-ADBBCD6A1F82}"/>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22330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C4298A-0A29-4BFE-8401-666B60B20D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C6851C-5231-4EFB-8A3A-D9C717A504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16AD3-D89E-47C2-8F18-7CD317C6BF1D}"/>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5" name="Footer Placeholder 4">
            <a:extLst>
              <a:ext uri="{FF2B5EF4-FFF2-40B4-BE49-F238E27FC236}">
                <a16:creationId xmlns:a16="http://schemas.microsoft.com/office/drawing/2014/main" id="{EDC200AE-E545-463A-B0BD-749916536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664C6-8C5F-4A12-9F7E-11A0AB9FA6B2}"/>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173720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B9D8-21C8-447E-A2DF-24DA815418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B0EDC-5CFE-49B9-A966-A739C692A8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A32FD-0720-44FA-B909-F85F6FC9EABC}"/>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5" name="Footer Placeholder 4">
            <a:extLst>
              <a:ext uri="{FF2B5EF4-FFF2-40B4-BE49-F238E27FC236}">
                <a16:creationId xmlns:a16="http://schemas.microsoft.com/office/drawing/2014/main" id="{2910141F-974B-4E01-837D-10F191636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952B1-2BC7-4D44-9F87-D68907837084}"/>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141590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0B1F-CB53-442A-B138-F25630A29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D2835-4C73-4901-A868-3F9328E481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D4356-0453-400F-9FBA-BABC6FFEF185}"/>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5" name="Footer Placeholder 4">
            <a:extLst>
              <a:ext uri="{FF2B5EF4-FFF2-40B4-BE49-F238E27FC236}">
                <a16:creationId xmlns:a16="http://schemas.microsoft.com/office/drawing/2014/main" id="{990BF47C-ECA9-43F1-8301-DEFE0C4B3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3DAAB-458B-437A-8F3A-D5013300B1BE}"/>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34037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0429-4288-492C-BCCF-DC3FFA197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B77DB-9B88-44AB-BE00-7C43E50CC3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FB7F1-62FE-4A22-8D48-769CE74C07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38D1B7-7BF0-4EFB-8C17-0865DEAD1B0E}"/>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6" name="Footer Placeholder 5">
            <a:extLst>
              <a:ext uri="{FF2B5EF4-FFF2-40B4-BE49-F238E27FC236}">
                <a16:creationId xmlns:a16="http://schemas.microsoft.com/office/drawing/2014/main" id="{088C95E2-EEB0-4835-8B14-21D03E416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DCA3B-1F0D-44FF-8649-3F6CF3DE2021}"/>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227159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57A3-4D51-4584-8C43-2E64B17F88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F51611-D8A6-4F45-A57B-C9871499C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B307A-4CAE-4500-86BE-6B58566EEB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9CCA6D-6A37-44A9-B8E3-BAFC42920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D4DB3B-ED85-4336-A913-4E7F4402B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CAFBC8-BFFF-4E62-AC24-C2D90F10080B}"/>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8" name="Footer Placeholder 7">
            <a:extLst>
              <a:ext uri="{FF2B5EF4-FFF2-40B4-BE49-F238E27FC236}">
                <a16:creationId xmlns:a16="http://schemas.microsoft.com/office/drawing/2014/main" id="{8C534EDE-3A55-49BF-B27B-B56C8550D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8B504C-7163-462A-AFEB-9E8A4EC4A113}"/>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80986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48E8-F3C8-481B-AC76-CE1D0DFF1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830E9-5C9C-4FA0-A541-DAE1A0DAE43C}"/>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4" name="Footer Placeholder 3">
            <a:extLst>
              <a:ext uri="{FF2B5EF4-FFF2-40B4-BE49-F238E27FC236}">
                <a16:creationId xmlns:a16="http://schemas.microsoft.com/office/drawing/2014/main" id="{46E18107-8386-4380-8B10-78E86CBE4D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F70E07-1833-49EB-9ADB-519ED3725D21}"/>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236788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A15BA5-4385-474D-B66B-B3915164B44B}"/>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3" name="Footer Placeholder 2">
            <a:extLst>
              <a:ext uri="{FF2B5EF4-FFF2-40B4-BE49-F238E27FC236}">
                <a16:creationId xmlns:a16="http://schemas.microsoft.com/office/drawing/2014/main" id="{AB38D715-AE25-481E-A0F4-0FD6A8A04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F2AF1-82CA-4C1E-9C6D-A8D38B8EFEDC}"/>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34757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2239-1257-47E5-8FC7-700B0AEBB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4B3919-F427-44F2-BADC-24A32FDAC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3EC1B9-0A57-42B2-ACC1-1784048E7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EA1C5-768A-41B9-8F76-0D955859748C}"/>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6" name="Footer Placeholder 5">
            <a:extLst>
              <a:ext uri="{FF2B5EF4-FFF2-40B4-BE49-F238E27FC236}">
                <a16:creationId xmlns:a16="http://schemas.microsoft.com/office/drawing/2014/main" id="{ACB05708-163E-405E-BE86-F820B65D3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29B3C-9F03-4BF4-AAEE-313664793E0A}"/>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367093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5C90-4D65-45E8-B0AC-28F38F5C1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93E51B-7878-4F95-9A5C-9FE846851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B93669-5F45-4618-83C5-4610BBD2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51341-4101-4341-9854-77DA3F4893FE}"/>
              </a:ext>
            </a:extLst>
          </p:cNvPr>
          <p:cNvSpPr>
            <a:spLocks noGrp="1"/>
          </p:cNvSpPr>
          <p:nvPr>
            <p:ph type="dt" sz="half" idx="10"/>
          </p:nvPr>
        </p:nvSpPr>
        <p:spPr/>
        <p:txBody>
          <a:bodyPr/>
          <a:lstStyle/>
          <a:p>
            <a:fld id="{4285DBC6-12C4-4711-9056-3CAFDEEEFDC4}" type="datetimeFigureOut">
              <a:rPr lang="en-US" smtClean="0"/>
              <a:t>4/17/2019</a:t>
            </a:fld>
            <a:endParaRPr lang="en-US"/>
          </a:p>
        </p:txBody>
      </p:sp>
      <p:sp>
        <p:nvSpPr>
          <p:cNvPr id="6" name="Footer Placeholder 5">
            <a:extLst>
              <a:ext uri="{FF2B5EF4-FFF2-40B4-BE49-F238E27FC236}">
                <a16:creationId xmlns:a16="http://schemas.microsoft.com/office/drawing/2014/main" id="{321010A0-7441-4EA6-B455-63C76605D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E8A732-A4D1-46BE-A561-86E923EAFF8C}"/>
              </a:ext>
            </a:extLst>
          </p:cNvPr>
          <p:cNvSpPr>
            <a:spLocks noGrp="1"/>
          </p:cNvSpPr>
          <p:nvPr>
            <p:ph type="sldNum" sz="quarter" idx="12"/>
          </p:nvPr>
        </p:nvSpPr>
        <p:spPr/>
        <p:txBody>
          <a:bodyPr/>
          <a:lstStyle/>
          <a:p>
            <a:fld id="{052144C6-A397-45B3-8BEA-FC4D728FB24B}" type="slidenum">
              <a:rPr lang="en-US" smtClean="0"/>
              <a:t>‹#›</a:t>
            </a:fld>
            <a:endParaRPr lang="en-US"/>
          </a:p>
        </p:txBody>
      </p:sp>
    </p:spTree>
    <p:extLst>
      <p:ext uri="{BB962C8B-B14F-4D97-AF65-F5344CB8AC3E}">
        <p14:creationId xmlns:p14="http://schemas.microsoft.com/office/powerpoint/2010/main" val="200610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074DBF-FC9F-4615-BC88-F818CDF69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2968F-3E54-45FE-8855-8F00462E22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8763-C83D-451C-BAB5-2DB796EFB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5DBC6-12C4-4711-9056-3CAFDEEEFDC4}" type="datetimeFigureOut">
              <a:rPr lang="en-US" smtClean="0"/>
              <a:t>4/17/2019</a:t>
            </a:fld>
            <a:endParaRPr lang="en-US"/>
          </a:p>
        </p:txBody>
      </p:sp>
      <p:sp>
        <p:nvSpPr>
          <p:cNvPr id="5" name="Footer Placeholder 4">
            <a:extLst>
              <a:ext uri="{FF2B5EF4-FFF2-40B4-BE49-F238E27FC236}">
                <a16:creationId xmlns:a16="http://schemas.microsoft.com/office/drawing/2014/main" id="{FB733E15-3167-47D9-AF39-F315EEB3A1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EFD1B8-5C7F-4DC2-BCCD-0E14FF9F7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144C6-A397-45B3-8BEA-FC4D728FB24B}" type="slidenum">
              <a:rPr lang="en-US" smtClean="0"/>
              <a:t>‹#›</a:t>
            </a:fld>
            <a:endParaRPr lang="en-US"/>
          </a:p>
        </p:txBody>
      </p:sp>
    </p:spTree>
    <p:extLst>
      <p:ext uri="{BB962C8B-B14F-4D97-AF65-F5344CB8AC3E}">
        <p14:creationId xmlns:p14="http://schemas.microsoft.com/office/powerpoint/2010/main" val="330372218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eet.wv.gov/"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ariinsights.arifleet.com/" TargetMode="Externa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myapps.wvsao.gov/apps/portal/Default.aspx"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myapps.wvsao.gov/apps/portal/Default.asp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6.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fleet.wv.gov/"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ariinsights.arifleet.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leet.wv.gov/new-driver-orientation/Documents/Governor%27s%20Policy%20effective%2010-31-18.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5812" y="898731"/>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3" y="275067"/>
            <a:ext cx="11513099" cy="707886"/>
          </a:xfrm>
          <a:prstGeom prst="rect">
            <a:avLst/>
          </a:prstGeom>
          <a:noFill/>
        </p:spPr>
        <p:txBody>
          <a:bodyPr wrap="square" rtlCol="0">
            <a:spAutoFit/>
          </a:bodyPr>
          <a:lstStyle/>
          <a:p>
            <a:pPr algn="ctr"/>
            <a:r>
              <a:rPr lang="en-US" sz="4000" b="1" dirty="0">
                <a:solidFill>
                  <a:srgbClr val="0070C0"/>
                </a:solidFill>
              </a:rPr>
              <a:t>FLEET MANAGEMENT DIVISION</a:t>
            </a:r>
          </a:p>
        </p:txBody>
      </p:sp>
      <p:sp>
        <p:nvSpPr>
          <p:cNvPr id="4" name="Content Placeholder 4">
            <a:extLst>
              <a:ext uri="{FF2B5EF4-FFF2-40B4-BE49-F238E27FC236}">
                <a16:creationId xmlns:a16="http://schemas.microsoft.com/office/drawing/2014/main" id="{84DBE573-57AD-4011-A54E-76BF765D95FA}"/>
              </a:ext>
            </a:extLst>
          </p:cNvPr>
          <p:cNvSpPr txBox="1">
            <a:spLocks/>
          </p:cNvSpPr>
          <p:nvPr/>
        </p:nvSpPr>
        <p:spPr>
          <a:xfrm>
            <a:off x="178904" y="1756372"/>
            <a:ext cx="11498686" cy="133086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defRPr/>
            </a:pPr>
            <a:r>
              <a:rPr lang="en-US" sz="3200" b="1" dirty="0">
                <a:latin typeface="Arial" charset="0"/>
              </a:rPr>
              <a:t>FMD Web Site:     </a:t>
            </a:r>
            <a:r>
              <a:rPr lang="en-US" sz="3600" b="1" dirty="0">
                <a:latin typeface="Arial" charset="0"/>
              </a:rPr>
              <a:t> </a:t>
            </a:r>
          </a:p>
          <a:p>
            <a:pPr lvl="1" algn="l">
              <a:defRPr/>
            </a:pPr>
            <a:r>
              <a:rPr lang="en-US" sz="3200" dirty="0">
                <a:solidFill>
                  <a:schemeClr val="accent1">
                    <a:lumMod val="75000"/>
                  </a:schemeClr>
                </a:solidFill>
                <a:latin typeface="Arial" charset="0"/>
                <a:hlinkClick r:id="rId3"/>
              </a:rPr>
              <a:t>www.fleet.wv.gov</a:t>
            </a:r>
            <a:r>
              <a:rPr lang="en-US" sz="3200" dirty="0">
                <a:solidFill>
                  <a:schemeClr val="accent1">
                    <a:lumMod val="75000"/>
                  </a:schemeClr>
                </a:solidFill>
                <a:latin typeface="Arial" charset="0"/>
              </a:rPr>
              <a:t>        </a:t>
            </a:r>
          </a:p>
          <a:p>
            <a:pPr lvl="1" algn="l">
              <a:defRPr/>
            </a:pPr>
            <a:r>
              <a:rPr lang="en-US" sz="2800" b="1" dirty="0"/>
              <a:t>Phone # 855-817-1910</a:t>
            </a:r>
          </a:p>
          <a:p>
            <a:endParaRPr lang="en-US" dirty="0"/>
          </a:p>
        </p:txBody>
      </p:sp>
      <p:sp>
        <p:nvSpPr>
          <p:cNvPr id="5" name="Content Placeholder 5">
            <a:extLst>
              <a:ext uri="{FF2B5EF4-FFF2-40B4-BE49-F238E27FC236}">
                <a16:creationId xmlns:a16="http://schemas.microsoft.com/office/drawing/2014/main" id="{F760349D-539E-43E3-B4A8-AC27A30A746D}"/>
              </a:ext>
            </a:extLst>
          </p:cNvPr>
          <p:cNvSpPr txBox="1">
            <a:spLocks/>
          </p:cNvSpPr>
          <p:nvPr/>
        </p:nvSpPr>
        <p:spPr>
          <a:xfrm>
            <a:off x="178904" y="3429000"/>
            <a:ext cx="11397700" cy="120637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defRPr/>
            </a:pPr>
            <a:r>
              <a:rPr lang="en-US" sz="3200" b="1" dirty="0">
                <a:latin typeface="Arial" panose="020B0604020202020204" pitchFamily="34" charset="0"/>
                <a:cs typeface="Arial" panose="020B0604020202020204" pitchFamily="34" charset="0"/>
              </a:rPr>
              <a:t>ARI  Maintenance:    </a:t>
            </a:r>
            <a:r>
              <a:rPr lang="en-US" sz="3200" b="1" dirty="0"/>
              <a:t> </a:t>
            </a:r>
          </a:p>
          <a:p>
            <a:pPr marL="457200" lvl="1" indent="0">
              <a:buFont typeface="Arial" panose="020B0604020202020204" pitchFamily="34" charset="0"/>
              <a:buNone/>
              <a:defRPr/>
            </a:pPr>
            <a:r>
              <a:rPr lang="en-US" sz="3200" b="1" u="sng" dirty="0">
                <a:solidFill>
                  <a:srgbClr val="FF0000"/>
                </a:solidFill>
                <a:hlinkClick r:id="rId4"/>
              </a:rPr>
              <a:t>https://ariinsights.arifleet.com</a:t>
            </a:r>
            <a:endParaRPr lang="en-US" sz="3200" b="1"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US" sz="1400" b="1" dirty="0"/>
          </a:p>
          <a:p>
            <a:pPr marL="457200" lvl="1" indent="0">
              <a:buFont typeface="Arial" panose="020B0604020202020204" pitchFamily="34" charset="0"/>
              <a:buNone/>
              <a:defRPr/>
            </a:pPr>
            <a:r>
              <a:rPr lang="en-US" sz="2800" b="1" dirty="0"/>
              <a:t>1-800-CAR-CARE  (800-227-2273)</a:t>
            </a:r>
            <a:endParaRPr lang="en-US" dirty="0"/>
          </a:p>
        </p:txBody>
      </p:sp>
      <p:sp>
        <p:nvSpPr>
          <p:cNvPr id="6" name="Content Placeholder 5">
            <a:extLst>
              <a:ext uri="{FF2B5EF4-FFF2-40B4-BE49-F238E27FC236}">
                <a16:creationId xmlns:a16="http://schemas.microsoft.com/office/drawing/2014/main" id="{29513104-E183-48A1-B00F-B24E7C14B4EB}"/>
              </a:ext>
            </a:extLst>
          </p:cNvPr>
          <p:cNvSpPr txBox="1">
            <a:spLocks/>
          </p:cNvSpPr>
          <p:nvPr/>
        </p:nvSpPr>
        <p:spPr>
          <a:xfrm>
            <a:off x="178904" y="5060887"/>
            <a:ext cx="10989400" cy="1321806"/>
          </a:xfrm>
          <a:prstGeom prst="rect">
            <a:avLst/>
          </a:prstGeom>
        </p:spPr>
        <p:txBody>
          <a:bodyPr vert="horz" lIns="91440" tIns="45720" rIns="91440" bIns="45720" rtlCol="0" anchor="ctr">
            <a:normAutofit fontScale="77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lvl="1" indent="0">
              <a:buNone/>
              <a:defRPr/>
            </a:pPr>
            <a:r>
              <a:rPr lang="en-US" sz="3200" b="1" dirty="0">
                <a:solidFill>
                  <a:schemeClr val="tx1"/>
                </a:solidFill>
                <a:latin typeface="Arial" panose="020B0604020202020204" pitchFamily="34" charset="0"/>
                <a:cs typeface="Arial" panose="020B0604020202020204" pitchFamily="34" charset="0"/>
              </a:rPr>
              <a:t>ARI  Fuel:   </a:t>
            </a:r>
            <a:r>
              <a:rPr lang="en-US" sz="4000" b="1" dirty="0">
                <a:solidFill>
                  <a:schemeClr val="tx1"/>
                </a:solidFill>
              </a:rPr>
              <a:t> </a:t>
            </a:r>
          </a:p>
          <a:p>
            <a:pPr marL="457200" lvl="1" indent="0">
              <a:buNone/>
              <a:defRPr/>
            </a:pPr>
            <a:r>
              <a:rPr lang="en-US" sz="3200" b="1" u="sng" dirty="0">
                <a:solidFill>
                  <a:srgbClr val="FF0000"/>
                </a:solidFill>
                <a:hlinkClick r:id="rId4"/>
              </a:rPr>
              <a:t>https://ariinsights.arifleet.com</a:t>
            </a:r>
            <a:endParaRPr lang="en-US" sz="3200" b="1" dirty="0">
              <a:latin typeface="Arial" panose="020B0604020202020204" pitchFamily="34" charset="0"/>
              <a:cs typeface="Arial" panose="020B0604020202020204" pitchFamily="34" charset="0"/>
            </a:endParaRPr>
          </a:p>
          <a:p>
            <a:pPr marL="457200" lvl="1" indent="0">
              <a:buFont typeface="Wingdings 2" pitchFamily="18" charset="2"/>
              <a:buNone/>
              <a:defRPr/>
            </a:pPr>
            <a:endParaRPr lang="en-US" sz="1400" b="1" dirty="0"/>
          </a:p>
          <a:p>
            <a:pPr marL="457200" lvl="1" indent="0">
              <a:buFont typeface="Wingdings 2" pitchFamily="18" charset="2"/>
              <a:buNone/>
              <a:defRPr/>
            </a:pPr>
            <a:r>
              <a:rPr lang="en-US" sz="2800" b="1" dirty="0">
                <a:solidFill>
                  <a:schemeClr val="tx1"/>
                </a:solidFill>
              </a:rPr>
              <a:t>1-800-505-4939 (Problems at the Pump)</a:t>
            </a:r>
            <a:endParaRPr lang="en-US" dirty="0"/>
          </a:p>
        </p:txBody>
      </p:sp>
      <p:pic>
        <p:nvPicPr>
          <p:cNvPr id="9" name="Picture 8">
            <a:extLst>
              <a:ext uri="{FF2B5EF4-FFF2-40B4-BE49-F238E27FC236}">
                <a16:creationId xmlns:a16="http://schemas.microsoft.com/office/drawing/2014/main" id="{DB18A0E7-2E88-4041-9284-1E2C81963F0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417578" y="1860694"/>
            <a:ext cx="4555221" cy="3200193"/>
          </a:xfrm>
          <a:prstGeom prst="rect">
            <a:avLst/>
          </a:prstGeom>
        </p:spPr>
      </p:pic>
    </p:spTree>
    <p:extLst>
      <p:ext uri="{BB962C8B-B14F-4D97-AF65-F5344CB8AC3E}">
        <p14:creationId xmlns:p14="http://schemas.microsoft.com/office/powerpoint/2010/main" val="170064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 calcmode="lin" valueType="num">
                                      <p:cBhvr>
                                        <p:cTn id="5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A0DEC6-7C5A-4023-A248-741E5F995C4A}"/>
              </a:ext>
            </a:extLst>
          </p:cNvPr>
          <p:cNvPicPr>
            <a:picLocks noChangeAspect="1"/>
          </p:cNvPicPr>
          <p:nvPr/>
        </p:nvPicPr>
        <p:blipFill>
          <a:blip r:embed="rId2"/>
          <a:stretch>
            <a:fillRect/>
          </a:stretch>
        </p:blipFill>
        <p:spPr>
          <a:xfrm>
            <a:off x="1281202" y="154046"/>
            <a:ext cx="6056032" cy="6564806"/>
          </a:xfrm>
          <a:prstGeom prst="rect">
            <a:avLst/>
          </a:prstGeom>
        </p:spPr>
      </p:pic>
      <p:sp>
        <p:nvSpPr>
          <p:cNvPr id="4" name="Rectangle 3">
            <a:extLst>
              <a:ext uri="{FF2B5EF4-FFF2-40B4-BE49-F238E27FC236}">
                <a16:creationId xmlns:a16="http://schemas.microsoft.com/office/drawing/2014/main" id="{E6FD29B5-6406-4EFB-AFFB-90E0239BB93D}"/>
              </a:ext>
            </a:extLst>
          </p:cNvPr>
          <p:cNvSpPr txBox="1">
            <a:spLocks noChangeArrowheads="1"/>
          </p:cNvSpPr>
          <p:nvPr/>
        </p:nvSpPr>
        <p:spPr>
          <a:xfrm>
            <a:off x="423512" y="1977886"/>
            <a:ext cx="11314601" cy="47409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endParaRPr lang="en-US" dirty="0"/>
          </a:p>
          <a:p>
            <a:pPr lvl="1" algn="l"/>
            <a:endParaRPr lang="en-US" dirty="0"/>
          </a:p>
          <a:p>
            <a:pPr lvl="1" algn="l"/>
            <a:endParaRPr lang="en-US" dirty="0"/>
          </a:p>
          <a:p>
            <a:pPr algn="l"/>
            <a:endParaRPr lang="en-US" dirty="0"/>
          </a:p>
          <a:p>
            <a:pPr algn="l"/>
            <a:endParaRPr lang="en-US" dirty="0"/>
          </a:p>
          <a:p>
            <a:pPr marL="502920" lvl="1" algn="l"/>
            <a:endParaRPr lang="en-US" dirty="0">
              <a:cs typeface="Arial" charset="0"/>
            </a:endParaRPr>
          </a:p>
        </p:txBody>
      </p:sp>
    </p:spTree>
    <p:extLst>
      <p:ext uri="{BB962C8B-B14F-4D97-AF65-F5344CB8AC3E}">
        <p14:creationId xmlns:p14="http://schemas.microsoft.com/office/powerpoint/2010/main" val="321301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C0467-58CA-4407-BC0B-D9B7AFD08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1133" y="1179523"/>
            <a:ext cx="11066125" cy="486315"/>
          </a:xfrm>
          <a:prstGeom prst="rect">
            <a:avLst/>
          </a:prstGeom>
        </p:spPr>
      </p:pic>
      <p:sp>
        <p:nvSpPr>
          <p:cNvPr id="3" name="TextBox 2">
            <a:extLst>
              <a:ext uri="{FF2B5EF4-FFF2-40B4-BE49-F238E27FC236}">
                <a16:creationId xmlns:a16="http://schemas.microsoft.com/office/drawing/2014/main" id="{8CBDA9E1-6F31-45D5-94CE-77F61A971B33}"/>
              </a:ext>
            </a:extLst>
          </p:cNvPr>
          <p:cNvSpPr txBox="1"/>
          <p:nvPr/>
        </p:nvSpPr>
        <p:spPr>
          <a:xfrm>
            <a:off x="423511" y="471638"/>
            <a:ext cx="10728397"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43093972-FB4E-46E7-AFF6-28EEE54448A5}"/>
              </a:ext>
            </a:extLst>
          </p:cNvPr>
          <p:cNvSpPr txBox="1"/>
          <p:nvPr/>
        </p:nvSpPr>
        <p:spPr>
          <a:xfrm>
            <a:off x="774569" y="1750629"/>
            <a:ext cx="10642862" cy="4062651"/>
          </a:xfrm>
          <a:prstGeom prst="rect">
            <a:avLst/>
          </a:prstGeom>
          <a:noFill/>
        </p:spPr>
        <p:txBody>
          <a:bodyPr wrap="square" rtlCol="0">
            <a:spAutoFit/>
          </a:bodyPr>
          <a:lstStyle/>
          <a:p>
            <a:pPr marL="285750" indent="-285750">
              <a:buClr>
                <a:srgbClr val="92D050"/>
              </a:buClr>
              <a:buFont typeface="Arial" panose="020B0604020202020204" pitchFamily="34" charset="0"/>
              <a:buChar char="•"/>
              <a:defRPr/>
            </a:pPr>
            <a:r>
              <a:rPr lang="en-US" sz="1600" dirty="0">
                <a:latin typeface="Arial" charset="0"/>
              </a:rPr>
              <a:t>What does FMD do?</a:t>
            </a:r>
          </a:p>
          <a:p>
            <a:pPr marL="800100" lvl="1" indent="-342900">
              <a:buClr>
                <a:srgbClr val="92D050"/>
              </a:buClr>
              <a:buFont typeface="Arial" panose="020B0604020202020204" pitchFamily="34" charset="0"/>
              <a:buChar char="•"/>
              <a:defRPr/>
            </a:pPr>
            <a:r>
              <a:rPr lang="en-US" sz="1600" dirty="0">
                <a:latin typeface="Arial" charset="0"/>
              </a:rPr>
              <a:t>FMD provides the tools and mechanisms to the state agencies for the efficient management of state vehicles</a:t>
            </a:r>
          </a:p>
          <a:p>
            <a:pPr marL="1257300" lvl="2" indent="-342900">
              <a:buClr>
                <a:srgbClr val="92D050"/>
              </a:buClr>
              <a:buFont typeface="Arial" panose="020B0604020202020204" pitchFamily="34" charset="0"/>
              <a:buChar char="•"/>
              <a:defRPr/>
            </a:pPr>
            <a:r>
              <a:rPr lang="en-US" sz="1600" dirty="0">
                <a:latin typeface="Arial" charset="0"/>
              </a:rPr>
              <a:t>Provide fueling and maintenance</a:t>
            </a:r>
          </a:p>
          <a:p>
            <a:pPr marL="1714500" lvl="3" indent="-342900">
              <a:buClr>
                <a:srgbClr val="92D050"/>
              </a:buClr>
              <a:buFont typeface="Arial" panose="020B0604020202020204" pitchFamily="34" charset="0"/>
              <a:buChar char="•"/>
              <a:defRPr/>
            </a:pPr>
            <a:r>
              <a:rPr lang="en-US" sz="1600" dirty="0">
                <a:latin typeface="Arial" charset="0"/>
              </a:rPr>
              <a:t>4,000 using fueling services</a:t>
            </a:r>
          </a:p>
          <a:p>
            <a:pPr marL="1714500" lvl="3" indent="-342900">
              <a:buClr>
                <a:srgbClr val="92D050"/>
              </a:buClr>
              <a:buFont typeface="Arial" panose="020B0604020202020204" pitchFamily="34" charset="0"/>
              <a:buChar char="•"/>
              <a:defRPr/>
            </a:pPr>
            <a:r>
              <a:rPr lang="en-US" sz="1600" dirty="0">
                <a:latin typeface="Arial" charset="0"/>
              </a:rPr>
              <a:t>3,000 using maintenance services</a:t>
            </a:r>
          </a:p>
          <a:p>
            <a:pPr marL="1257300" lvl="2" indent="-342900">
              <a:buClr>
                <a:srgbClr val="92D050"/>
              </a:buClr>
              <a:buFont typeface="Arial" panose="020B0604020202020204" pitchFamily="34" charset="0"/>
              <a:buChar char="•"/>
              <a:defRPr/>
            </a:pPr>
            <a:r>
              <a:rPr lang="en-US" sz="1600" dirty="0">
                <a:latin typeface="Arial" charset="0"/>
              </a:rPr>
              <a:t>Financing to acquiring vehicles</a:t>
            </a:r>
          </a:p>
          <a:p>
            <a:pPr marL="1714500" lvl="3" indent="-342900">
              <a:buClr>
                <a:srgbClr val="92D050"/>
              </a:buClr>
              <a:buFont typeface="Arial" panose="020B0604020202020204" pitchFamily="34" charset="0"/>
              <a:buChar char="•"/>
              <a:defRPr/>
            </a:pPr>
            <a:r>
              <a:rPr lang="en-US" sz="1600" dirty="0">
                <a:latin typeface="Arial" charset="0"/>
              </a:rPr>
              <a:t>2,800 vehicles owned by FMD and operated by the various state agencies</a:t>
            </a:r>
          </a:p>
          <a:p>
            <a:pPr marL="1257300" lvl="2" indent="-342900">
              <a:buClr>
                <a:srgbClr val="92D050"/>
              </a:buClr>
              <a:buFont typeface="Arial" panose="020B0604020202020204" pitchFamily="34" charset="0"/>
              <a:buChar char="•"/>
              <a:defRPr/>
            </a:pPr>
            <a:r>
              <a:rPr lang="en-US" sz="1600" dirty="0">
                <a:latin typeface="Arial" charset="0"/>
              </a:rPr>
              <a:t>Facilitate the transferring and/or decommissioning of vehicles</a:t>
            </a:r>
          </a:p>
          <a:p>
            <a:pPr marL="1257300" lvl="2" indent="-342900">
              <a:buClr>
                <a:srgbClr val="92D050"/>
              </a:buClr>
              <a:buFont typeface="Arial" panose="020B0604020202020204" pitchFamily="34" charset="0"/>
              <a:buChar char="•"/>
              <a:defRPr/>
            </a:pPr>
            <a:r>
              <a:rPr lang="en-US" sz="1600" dirty="0">
                <a:latin typeface="Arial" charset="0"/>
              </a:rPr>
              <a:t>Maintain an accurate list of state vehicles owned or leased</a:t>
            </a:r>
          </a:p>
          <a:p>
            <a:pPr marL="1714500" lvl="3" indent="-342900">
              <a:buClr>
                <a:srgbClr val="92D050"/>
              </a:buClr>
              <a:buFont typeface="Arial" panose="020B0604020202020204" pitchFamily="34" charset="0"/>
              <a:buChar char="•"/>
              <a:defRPr/>
            </a:pPr>
            <a:r>
              <a:rPr lang="en-US" sz="1600" dirty="0">
                <a:latin typeface="Arial" charset="0"/>
              </a:rPr>
              <a:t>6,900 1 ton and under</a:t>
            </a:r>
          </a:p>
          <a:p>
            <a:pPr marL="1714500" lvl="3" indent="-342900">
              <a:buClr>
                <a:srgbClr val="92D050"/>
              </a:buClr>
              <a:buFont typeface="Arial" panose="020B0604020202020204" pitchFamily="34" charset="0"/>
              <a:buChar char="•"/>
              <a:defRPr/>
            </a:pPr>
            <a:r>
              <a:rPr lang="en-US" sz="1600" dirty="0">
                <a:latin typeface="Arial" charset="0"/>
              </a:rPr>
              <a:t>1,700  Over 1 ton</a:t>
            </a:r>
          </a:p>
          <a:p>
            <a:pPr marL="1714500" lvl="3" indent="-342900">
              <a:buClr>
                <a:srgbClr val="92D050"/>
              </a:buClr>
              <a:buFont typeface="Arial" panose="020B0604020202020204" pitchFamily="34" charset="0"/>
              <a:buChar char="•"/>
              <a:defRPr/>
            </a:pPr>
            <a:r>
              <a:rPr lang="en-US" sz="1600" dirty="0">
                <a:latin typeface="Arial" charset="0"/>
              </a:rPr>
              <a:t>1,600 Licensed nonmotorized units</a:t>
            </a:r>
          </a:p>
          <a:p>
            <a:pPr marL="1257300" lvl="2" indent="-342900">
              <a:buClr>
                <a:srgbClr val="92D050"/>
              </a:buClr>
              <a:buFont typeface="Arial" panose="020B0604020202020204" pitchFamily="34" charset="0"/>
              <a:buChar char="•"/>
              <a:defRPr/>
            </a:pPr>
            <a:r>
              <a:rPr lang="en-US" sz="1600" dirty="0">
                <a:latin typeface="Arial" charset="0"/>
              </a:rPr>
              <a:t>Report annual to the Governor and Joint Committee on Government and Finance by December 31, 2019</a:t>
            </a:r>
          </a:p>
          <a:p>
            <a:pPr>
              <a:buClr>
                <a:srgbClr val="92D050"/>
              </a:buClr>
              <a:defRPr/>
            </a:pPr>
            <a:endParaRPr lang="en-US" dirty="0">
              <a:solidFill>
                <a:srgbClr val="00B0F0"/>
              </a:solidFill>
              <a:latin typeface="Arial" charset="0"/>
            </a:endParaRPr>
          </a:p>
        </p:txBody>
      </p:sp>
    </p:spTree>
    <p:extLst>
      <p:ext uri="{BB962C8B-B14F-4D97-AF65-F5344CB8AC3E}">
        <p14:creationId xmlns:p14="http://schemas.microsoft.com/office/powerpoint/2010/main" val="284597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C0467-58CA-4407-BC0B-D9B7AFD08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1136" y="1795076"/>
            <a:ext cx="11066125" cy="536449"/>
          </a:xfrm>
          <a:prstGeom prst="rect">
            <a:avLst/>
          </a:prstGeom>
        </p:spPr>
      </p:pic>
      <p:sp>
        <p:nvSpPr>
          <p:cNvPr id="3" name="TextBox 2">
            <a:extLst>
              <a:ext uri="{FF2B5EF4-FFF2-40B4-BE49-F238E27FC236}">
                <a16:creationId xmlns:a16="http://schemas.microsoft.com/office/drawing/2014/main" id="{8CBDA9E1-6F31-45D5-94CE-77F61A971B33}"/>
              </a:ext>
            </a:extLst>
          </p:cNvPr>
          <p:cNvSpPr txBox="1"/>
          <p:nvPr/>
        </p:nvSpPr>
        <p:spPr>
          <a:xfrm>
            <a:off x="423511" y="471638"/>
            <a:ext cx="10728397" cy="1246495"/>
          </a:xfrm>
          <a:prstGeom prst="rect">
            <a:avLst/>
          </a:prstGeom>
          <a:noFill/>
        </p:spPr>
        <p:txBody>
          <a:bodyPr wrap="square" rtlCol="0">
            <a:spAutoFit/>
          </a:bodyPr>
          <a:lstStyle/>
          <a:p>
            <a:pPr algn="ctr"/>
            <a:r>
              <a:rPr lang="en-US" sz="4000" b="1" dirty="0">
                <a:solidFill>
                  <a:srgbClr val="0070C0"/>
                </a:solidFill>
              </a:rPr>
              <a:t>FLEET MANAGEMENT DIVISION</a:t>
            </a:r>
          </a:p>
          <a:p>
            <a:pPr algn="ctr"/>
            <a:r>
              <a:rPr lang="en-US" sz="3500" b="1" dirty="0">
                <a:solidFill>
                  <a:srgbClr val="0070C0"/>
                </a:solidFill>
              </a:rPr>
              <a:t>What we have been doing</a:t>
            </a:r>
          </a:p>
        </p:txBody>
      </p:sp>
      <p:sp>
        <p:nvSpPr>
          <p:cNvPr id="4" name="TextBox 3">
            <a:extLst>
              <a:ext uri="{FF2B5EF4-FFF2-40B4-BE49-F238E27FC236}">
                <a16:creationId xmlns:a16="http://schemas.microsoft.com/office/drawing/2014/main" id="{43093972-FB4E-46E7-AFF6-28EEE54448A5}"/>
              </a:ext>
            </a:extLst>
          </p:cNvPr>
          <p:cNvSpPr txBox="1"/>
          <p:nvPr/>
        </p:nvSpPr>
        <p:spPr>
          <a:xfrm>
            <a:off x="423511" y="2418291"/>
            <a:ext cx="11448316" cy="4616648"/>
          </a:xfrm>
          <a:prstGeom prst="rect">
            <a:avLst/>
          </a:prstGeom>
          <a:noFill/>
        </p:spPr>
        <p:txBody>
          <a:bodyPr wrap="square" rtlCol="0">
            <a:spAutoFit/>
          </a:bodyPr>
          <a:lstStyle/>
          <a:p>
            <a:pPr>
              <a:buClr>
                <a:srgbClr val="92D050"/>
              </a:buClr>
              <a:defRPr/>
            </a:pPr>
            <a:r>
              <a:rPr lang="en-US" dirty="0">
                <a:latin typeface="Arial" charset="0"/>
              </a:rPr>
              <a:t>Returned </a:t>
            </a:r>
            <a:r>
              <a:rPr lang="en-US" b="1" dirty="0">
                <a:latin typeface="Arial" charset="0"/>
              </a:rPr>
              <a:t>$1,389,731.83 </a:t>
            </a:r>
            <a:r>
              <a:rPr lang="en-US" dirty="0">
                <a:latin typeface="Arial" charset="0"/>
              </a:rPr>
              <a:t>to State Agencies</a:t>
            </a:r>
          </a:p>
          <a:p>
            <a:pPr lvl="2">
              <a:buClr>
                <a:srgbClr val="92D050"/>
              </a:buClr>
              <a:defRPr/>
            </a:pPr>
            <a:r>
              <a:rPr lang="en-US" dirty="0">
                <a:latin typeface="Arial" charset="0"/>
              </a:rPr>
              <a:t>April 2017 credited $691,179.73</a:t>
            </a:r>
          </a:p>
          <a:p>
            <a:pPr lvl="2">
              <a:buClr>
                <a:srgbClr val="92D050"/>
              </a:buClr>
              <a:defRPr/>
            </a:pPr>
            <a:r>
              <a:rPr lang="en-US" dirty="0">
                <a:latin typeface="Arial" charset="0"/>
              </a:rPr>
              <a:t>May 2017 credited $698,552.10</a:t>
            </a:r>
          </a:p>
          <a:p>
            <a:pPr marL="285750" indent="-285750">
              <a:buClr>
                <a:srgbClr val="92D050"/>
              </a:buClr>
              <a:buFont typeface="Wingdings" panose="05000000000000000000" pitchFamily="2" charset="2"/>
              <a:buChar char="ü"/>
              <a:defRPr/>
            </a:pPr>
            <a:endParaRPr lang="en-US" dirty="0">
              <a:latin typeface="Arial" charset="0"/>
            </a:endParaRPr>
          </a:p>
          <a:p>
            <a:pPr>
              <a:spcBef>
                <a:spcPts val="1200"/>
              </a:spcBef>
              <a:buClr>
                <a:srgbClr val="92D050"/>
              </a:buClr>
              <a:defRPr/>
            </a:pPr>
            <a:r>
              <a:rPr lang="en-US" b="1" dirty="0">
                <a:latin typeface="Arial" charset="0"/>
              </a:rPr>
              <a:t>Partnered with our Maintenance Vendor ARI</a:t>
            </a:r>
          </a:p>
          <a:p>
            <a:pPr lvl="2">
              <a:spcBef>
                <a:spcPts val="1200"/>
              </a:spcBef>
              <a:buClr>
                <a:srgbClr val="92D050"/>
              </a:buClr>
              <a:defRPr/>
            </a:pPr>
            <a:r>
              <a:rPr lang="en-US" dirty="0">
                <a:latin typeface="Arial" charset="0"/>
              </a:rPr>
              <a:t>April 2016 - FMD uploaded all vehicle data in ARI</a:t>
            </a:r>
          </a:p>
          <a:p>
            <a:pPr lvl="2">
              <a:spcBef>
                <a:spcPts val="1200"/>
              </a:spcBef>
              <a:buClr>
                <a:srgbClr val="92D050"/>
              </a:buClr>
              <a:defRPr/>
            </a:pPr>
            <a:r>
              <a:rPr lang="en-US" dirty="0">
                <a:latin typeface="Arial" charset="0"/>
              </a:rPr>
              <a:t>May 2016 - FMD began interfacing the WEX fuel data into ARI to better report on total cost per 				vehicle</a:t>
            </a:r>
          </a:p>
          <a:p>
            <a:pPr lvl="2">
              <a:spcBef>
                <a:spcPts val="1200"/>
              </a:spcBef>
              <a:buClr>
                <a:srgbClr val="92D050"/>
              </a:buClr>
              <a:defRPr/>
            </a:pPr>
            <a:r>
              <a:rPr lang="en-US" dirty="0">
                <a:latin typeface="Arial" charset="0"/>
              </a:rPr>
              <a:t>August 2016 -New ARI Insights Dashboard revealed</a:t>
            </a:r>
          </a:p>
          <a:p>
            <a:pPr lvl="2">
              <a:spcBef>
                <a:spcPts val="1200"/>
              </a:spcBef>
              <a:buClr>
                <a:srgbClr val="92D050"/>
              </a:buClr>
              <a:defRPr/>
            </a:pPr>
            <a:r>
              <a:rPr lang="en-US" dirty="0">
                <a:latin typeface="Arial" charset="0"/>
              </a:rPr>
              <a:t>January 2017 - FMD created LOV Report for Agency fleet reviews</a:t>
            </a:r>
          </a:p>
          <a:p>
            <a:pPr lvl="2">
              <a:spcBef>
                <a:spcPts val="1200"/>
              </a:spcBef>
              <a:buClr>
                <a:srgbClr val="92D050"/>
              </a:buClr>
              <a:defRPr/>
            </a:pPr>
            <a:r>
              <a:rPr lang="en-US" dirty="0">
                <a:latin typeface="Arial" charset="0"/>
              </a:rPr>
              <a:t>July 2017 - FMD combined the Maintenance and Fuel Contracts to gain better vehicle cost 					reporting, simplify to one vendor and save the State money</a:t>
            </a:r>
          </a:p>
          <a:p>
            <a:pPr>
              <a:buClr>
                <a:srgbClr val="92D050"/>
              </a:buClr>
              <a:defRPr/>
            </a:pPr>
            <a:endParaRPr lang="en-US" dirty="0">
              <a:solidFill>
                <a:srgbClr val="00B0F0"/>
              </a:solidFill>
              <a:latin typeface="Arial" charset="0"/>
            </a:endParaRPr>
          </a:p>
        </p:txBody>
      </p:sp>
    </p:spTree>
    <p:extLst>
      <p:ext uri="{BB962C8B-B14F-4D97-AF65-F5344CB8AC3E}">
        <p14:creationId xmlns:p14="http://schemas.microsoft.com/office/powerpoint/2010/main" val="247324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C0467-58CA-4407-BC0B-D9B7AFD08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1136" y="1433015"/>
            <a:ext cx="11066125" cy="536449"/>
          </a:xfrm>
          <a:prstGeom prst="rect">
            <a:avLst/>
          </a:prstGeom>
        </p:spPr>
      </p:pic>
      <p:sp>
        <p:nvSpPr>
          <p:cNvPr id="3" name="TextBox 2">
            <a:extLst>
              <a:ext uri="{FF2B5EF4-FFF2-40B4-BE49-F238E27FC236}">
                <a16:creationId xmlns:a16="http://schemas.microsoft.com/office/drawing/2014/main" id="{8CBDA9E1-6F31-45D5-94CE-77F61A971B33}"/>
              </a:ext>
            </a:extLst>
          </p:cNvPr>
          <p:cNvSpPr txBox="1"/>
          <p:nvPr/>
        </p:nvSpPr>
        <p:spPr>
          <a:xfrm>
            <a:off x="423511" y="213220"/>
            <a:ext cx="11277353" cy="1246495"/>
          </a:xfrm>
          <a:prstGeom prst="rect">
            <a:avLst/>
          </a:prstGeom>
          <a:noFill/>
        </p:spPr>
        <p:txBody>
          <a:bodyPr wrap="square" rtlCol="0">
            <a:spAutoFit/>
          </a:bodyPr>
          <a:lstStyle/>
          <a:p>
            <a:pPr algn="ctr"/>
            <a:r>
              <a:rPr lang="en-US" sz="4000" b="1" dirty="0">
                <a:solidFill>
                  <a:srgbClr val="0070C0"/>
                </a:solidFill>
              </a:rPr>
              <a:t>FLEET MANAGEMENT DIVISION</a:t>
            </a:r>
          </a:p>
          <a:p>
            <a:pPr algn="ctr"/>
            <a:r>
              <a:rPr lang="en-US" sz="3500" b="1" dirty="0">
                <a:solidFill>
                  <a:srgbClr val="0070C0"/>
                </a:solidFill>
              </a:rPr>
              <a:t>What we have been doing</a:t>
            </a:r>
          </a:p>
        </p:txBody>
      </p:sp>
      <p:sp>
        <p:nvSpPr>
          <p:cNvPr id="4" name="TextBox 3">
            <a:extLst>
              <a:ext uri="{FF2B5EF4-FFF2-40B4-BE49-F238E27FC236}">
                <a16:creationId xmlns:a16="http://schemas.microsoft.com/office/drawing/2014/main" id="{43093972-FB4E-46E7-AFF6-28EEE54448A5}"/>
              </a:ext>
            </a:extLst>
          </p:cNvPr>
          <p:cNvSpPr txBox="1"/>
          <p:nvPr/>
        </p:nvSpPr>
        <p:spPr>
          <a:xfrm>
            <a:off x="423511" y="2051831"/>
            <a:ext cx="11133750" cy="4031873"/>
          </a:xfrm>
          <a:prstGeom prst="rect">
            <a:avLst/>
          </a:prstGeom>
          <a:noFill/>
        </p:spPr>
        <p:txBody>
          <a:bodyPr wrap="square" rtlCol="0">
            <a:spAutoFit/>
          </a:bodyPr>
          <a:lstStyle/>
          <a:p>
            <a:pPr>
              <a:spcBef>
                <a:spcPts val="1200"/>
              </a:spcBef>
              <a:buClr>
                <a:srgbClr val="92D050"/>
              </a:buClr>
              <a:defRPr/>
            </a:pPr>
            <a:r>
              <a:rPr lang="en-US" sz="2400" dirty="0">
                <a:latin typeface="Arial" panose="020B0604020202020204" pitchFamily="34" charset="0"/>
                <a:cs typeface="Arial" panose="020B0604020202020204" pitchFamily="34" charset="0"/>
              </a:rPr>
              <a:t>October 2017:Completed the State Licensed Inventory Project which 		           included Motorized and Non-Motorized licensed assets </a:t>
            </a:r>
          </a:p>
          <a:p>
            <a:pPr>
              <a:spcBef>
                <a:spcPts val="1200"/>
              </a:spcBef>
              <a:buClr>
                <a:srgbClr val="92D050"/>
              </a:buClr>
              <a:defRPr/>
            </a:pPr>
            <a:r>
              <a:rPr lang="en-US" sz="2400" dirty="0">
                <a:latin typeface="Arial" panose="020B0604020202020204" pitchFamily="34" charset="0"/>
                <a:cs typeface="Arial" panose="020B0604020202020204" pitchFamily="34" charset="0"/>
              </a:rPr>
              <a:t>November 2017: Issued and distributed 4600 new ARI Fuel-Only Credit Cards</a:t>
            </a:r>
          </a:p>
          <a:p>
            <a:pPr>
              <a:spcBef>
                <a:spcPts val="1200"/>
              </a:spcBef>
              <a:buClr>
                <a:srgbClr val="92D050"/>
              </a:buClr>
              <a:defRPr/>
            </a:pPr>
            <a:r>
              <a:rPr lang="en-US" sz="2400" dirty="0">
                <a:latin typeface="Arial" panose="020B0604020202020204" pitchFamily="34" charset="0"/>
                <a:cs typeface="Arial" panose="020B0604020202020204" pitchFamily="34" charset="0"/>
              </a:rPr>
              <a:t>March 2018:	Created a crosswalk between the Finance Division’s billing       			codes and the State’s Dept and Unit numbers</a:t>
            </a:r>
          </a:p>
          <a:p>
            <a:pPr>
              <a:spcBef>
                <a:spcPts val="1200"/>
              </a:spcBef>
              <a:buClr>
                <a:srgbClr val="92D050"/>
              </a:buClr>
              <a:defRPr/>
            </a:pPr>
            <a:r>
              <a:rPr lang="en-US" sz="2400" dirty="0">
                <a:latin typeface="Arial" panose="020B0604020202020204" pitchFamily="34" charset="0"/>
                <a:cs typeface="Arial" panose="020B0604020202020204" pitchFamily="34" charset="0"/>
              </a:rPr>
              <a:t>March 2018:	Changed the Cabinet level names in ARI to match the  				wvOASIS Dept and Unit rollups</a:t>
            </a:r>
          </a:p>
          <a:p>
            <a:pPr>
              <a:spcBef>
                <a:spcPts val="1200"/>
              </a:spcBef>
              <a:buClr>
                <a:srgbClr val="92D050"/>
              </a:buClr>
              <a:defRPr/>
            </a:pPr>
            <a:r>
              <a:rPr lang="en-US" sz="2400" dirty="0">
                <a:latin typeface="Arial" panose="020B0604020202020204" pitchFamily="34" charset="0"/>
                <a:cs typeface="Arial" panose="020B0604020202020204" pitchFamily="34" charset="0"/>
              </a:rPr>
              <a:t>April 2018:  Completed the 2018 Inventory Integrity Project to verify 20 				vehicle attributes</a:t>
            </a:r>
          </a:p>
        </p:txBody>
      </p:sp>
    </p:spTree>
    <p:extLst>
      <p:ext uri="{BB962C8B-B14F-4D97-AF65-F5344CB8AC3E}">
        <p14:creationId xmlns:p14="http://schemas.microsoft.com/office/powerpoint/2010/main" val="11131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C0467-58CA-4407-BC0B-D9B7AFD08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05362" y="1422829"/>
            <a:ext cx="11066125" cy="536449"/>
          </a:xfrm>
          <a:prstGeom prst="rect">
            <a:avLst/>
          </a:prstGeom>
        </p:spPr>
      </p:pic>
      <p:sp>
        <p:nvSpPr>
          <p:cNvPr id="3" name="TextBox 2">
            <a:extLst>
              <a:ext uri="{FF2B5EF4-FFF2-40B4-BE49-F238E27FC236}">
                <a16:creationId xmlns:a16="http://schemas.microsoft.com/office/drawing/2014/main" id="{8CBDA9E1-6F31-45D5-94CE-77F61A971B33}"/>
              </a:ext>
            </a:extLst>
          </p:cNvPr>
          <p:cNvSpPr txBox="1"/>
          <p:nvPr/>
        </p:nvSpPr>
        <p:spPr>
          <a:xfrm>
            <a:off x="674225" y="80361"/>
            <a:ext cx="11140547" cy="1246495"/>
          </a:xfrm>
          <a:prstGeom prst="rect">
            <a:avLst/>
          </a:prstGeom>
          <a:noFill/>
        </p:spPr>
        <p:txBody>
          <a:bodyPr wrap="square" rtlCol="0">
            <a:spAutoFit/>
          </a:bodyPr>
          <a:lstStyle/>
          <a:p>
            <a:pPr algn="ctr"/>
            <a:r>
              <a:rPr lang="en-US" sz="4000" b="1" dirty="0">
                <a:solidFill>
                  <a:srgbClr val="0070C0"/>
                </a:solidFill>
              </a:rPr>
              <a:t>FLEET MANAGEMENT DIVISION</a:t>
            </a:r>
          </a:p>
          <a:p>
            <a:pPr algn="ctr"/>
            <a:r>
              <a:rPr lang="en-US" sz="3500" b="1" dirty="0">
                <a:solidFill>
                  <a:srgbClr val="0070C0"/>
                </a:solidFill>
              </a:rPr>
              <a:t>What have we been doing</a:t>
            </a:r>
          </a:p>
        </p:txBody>
      </p:sp>
      <p:sp>
        <p:nvSpPr>
          <p:cNvPr id="4" name="TextBox 3">
            <a:extLst>
              <a:ext uri="{FF2B5EF4-FFF2-40B4-BE49-F238E27FC236}">
                <a16:creationId xmlns:a16="http://schemas.microsoft.com/office/drawing/2014/main" id="{43093972-FB4E-46E7-AFF6-28EEE54448A5}"/>
              </a:ext>
            </a:extLst>
          </p:cNvPr>
          <p:cNvSpPr txBox="1"/>
          <p:nvPr/>
        </p:nvSpPr>
        <p:spPr>
          <a:xfrm>
            <a:off x="620513" y="2151223"/>
            <a:ext cx="10950974" cy="4678204"/>
          </a:xfrm>
          <a:prstGeom prst="rect">
            <a:avLst/>
          </a:prstGeom>
          <a:noFill/>
        </p:spPr>
        <p:txBody>
          <a:bodyPr wrap="square" rtlCol="0">
            <a:spAutoFit/>
          </a:bodyPr>
          <a:lstStyle/>
          <a:p>
            <a:pPr>
              <a:spcBef>
                <a:spcPts val="1200"/>
              </a:spcBef>
              <a:buClr>
                <a:srgbClr val="92D050"/>
              </a:buClr>
              <a:defRPr/>
            </a:pPr>
            <a:r>
              <a:rPr lang="en-US" sz="2000" dirty="0">
                <a:latin typeface="Arial" charset="0"/>
              </a:rPr>
              <a:t>MV18 Contract:  Assisted in acquiring/processing 527 vehicle requests</a:t>
            </a:r>
          </a:p>
          <a:p>
            <a:pPr lvl="1">
              <a:buClr>
                <a:srgbClr val="92D050"/>
              </a:buClr>
              <a:defRPr/>
            </a:pPr>
            <a:r>
              <a:rPr lang="en-US" sz="2000" dirty="0">
                <a:latin typeface="Arial" charset="0"/>
              </a:rPr>
              <a:t>92 Agency Owned</a:t>
            </a:r>
          </a:p>
          <a:p>
            <a:pPr lvl="1">
              <a:buClr>
                <a:srgbClr val="92D050"/>
              </a:buClr>
              <a:defRPr/>
            </a:pPr>
            <a:r>
              <a:rPr lang="en-US" sz="2000" dirty="0">
                <a:latin typeface="Arial" charset="0"/>
              </a:rPr>
              <a:t>356 Financed by FMD</a:t>
            </a:r>
          </a:p>
          <a:p>
            <a:pPr lvl="1">
              <a:buClr>
                <a:srgbClr val="92D050"/>
              </a:buClr>
              <a:defRPr/>
            </a:pPr>
            <a:r>
              <a:rPr lang="en-US" sz="2000" dirty="0">
                <a:latin typeface="Arial" charset="0"/>
              </a:rPr>
              <a:t>5 Reassigned</a:t>
            </a:r>
          </a:p>
          <a:p>
            <a:pPr lvl="1">
              <a:buClr>
                <a:srgbClr val="92D050"/>
              </a:buClr>
              <a:defRPr/>
            </a:pPr>
            <a:r>
              <a:rPr lang="en-US" sz="2000" dirty="0">
                <a:latin typeface="Arial" charset="0"/>
              </a:rPr>
              <a:t>74 Decommissioned</a:t>
            </a:r>
          </a:p>
          <a:p>
            <a:pPr>
              <a:spcBef>
                <a:spcPts val="1200"/>
              </a:spcBef>
              <a:buClr>
                <a:srgbClr val="92D050"/>
              </a:buClr>
              <a:defRPr/>
            </a:pPr>
            <a:r>
              <a:rPr lang="en-US" sz="2000" dirty="0">
                <a:latin typeface="Arial" charset="0"/>
              </a:rPr>
              <a:t>July 2017 – March 2018:  Collected and uploaded 26,235 odometer readings</a:t>
            </a:r>
          </a:p>
          <a:p>
            <a:pPr>
              <a:spcBef>
                <a:spcPts val="1200"/>
              </a:spcBef>
              <a:buClr>
                <a:srgbClr val="92D050"/>
              </a:buClr>
              <a:defRPr/>
            </a:pPr>
            <a:r>
              <a:rPr lang="en-US" sz="2000" dirty="0">
                <a:latin typeface="Arial" charset="0"/>
              </a:rPr>
              <a:t>July 2017 – March 2018:  Processed and tracked 96 state vehicle/driver complaints and toll violations</a:t>
            </a:r>
          </a:p>
          <a:p>
            <a:pPr>
              <a:spcBef>
                <a:spcPts val="1200"/>
              </a:spcBef>
              <a:buClr>
                <a:srgbClr val="92D050"/>
              </a:buClr>
              <a:defRPr/>
            </a:pPr>
            <a:r>
              <a:rPr lang="en-US" sz="2000" dirty="0">
                <a:latin typeface="Arial" charset="0"/>
              </a:rPr>
              <a:t>July 2017 – March 2018:  Processed 360 rental vehicle reservation requests</a:t>
            </a:r>
          </a:p>
          <a:p>
            <a:pPr>
              <a:spcBef>
                <a:spcPts val="1200"/>
              </a:spcBef>
              <a:buClr>
                <a:srgbClr val="92D050"/>
              </a:buClr>
              <a:defRPr/>
            </a:pPr>
            <a:r>
              <a:rPr lang="en-US" sz="2000" dirty="0">
                <a:latin typeface="Arial" charset="0"/>
              </a:rPr>
              <a:t>July 2017 – March 2018:  Completed 20 Agency Fleet Reviews covering 80% of the State’s licensed inventory with focus on inventory, maintenance and fueling cost along with highlighting the LOV report and the ARI Dashboard to assist with lowering operation cost.</a:t>
            </a:r>
          </a:p>
          <a:p>
            <a:pPr>
              <a:buClr>
                <a:srgbClr val="92D050"/>
              </a:buClr>
              <a:defRPr/>
            </a:pPr>
            <a:endParaRPr lang="en-US" dirty="0">
              <a:solidFill>
                <a:srgbClr val="00B0F0"/>
              </a:solidFill>
              <a:latin typeface="Arial" charset="0"/>
            </a:endParaRPr>
          </a:p>
        </p:txBody>
      </p:sp>
    </p:spTree>
    <p:extLst>
      <p:ext uri="{BB962C8B-B14F-4D97-AF65-F5344CB8AC3E}">
        <p14:creationId xmlns:p14="http://schemas.microsoft.com/office/powerpoint/2010/main" val="133142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C0467-58CA-4407-BC0B-D9B7AFD08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1136" y="1795076"/>
            <a:ext cx="11066125" cy="536449"/>
          </a:xfrm>
          <a:prstGeom prst="rect">
            <a:avLst/>
          </a:prstGeom>
        </p:spPr>
      </p:pic>
      <p:sp>
        <p:nvSpPr>
          <p:cNvPr id="3" name="TextBox 2">
            <a:extLst>
              <a:ext uri="{FF2B5EF4-FFF2-40B4-BE49-F238E27FC236}">
                <a16:creationId xmlns:a16="http://schemas.microsoft.com/office/drawing/2014/main" id="{8CBDA9E1-6F31-45D5-94CE-77F61A971B33}"/>
              </a:ext>
            </a:extLst>
          </p:cNvPr>
          <p:cNvSpPr txBox="1"/>
          <p:nvPr/>
        </p:nvSpPr>
        <p:spPr>
          <a:xfrm>
            <a:off x="423511" y="471638"/>
            <a:ext cx="10728397" cy="1246495"/>
          </a:xfrm>
          <a:prstGeom prst="rect">
            <a:avLst/>
          </a:prstGeom>
          <a:noFill/>
        </p:spPr>
        <p:txBody>
          <a:bodyPr wrap="square" rtlCol="0">
            <a:spAutoFit/>
          </a:bodyPr>
          <a:lstStyle/>
          <a:p>
            <a:pPr algn="ctr"/>
            <a:r>
              <a:rPr lang="en-US" sz="4000" b="1" dirty="0">
                <a:solidFill>
                  <a:srgbClr val="0070C0"/>
                </a:solidFill>
              </a:rPr>
              <a:t>FLEET MANAGEMENT DIVISION</a:t>
            </a:r>
          </a:p>
          <a:p>
            <a:pPr algn="ctr"/>
            <a:r>
              <a:rPr lang="en-US" sz="3500" b="1" dirty="0">
                <a:solidFill>
                  <a:srgbClr val="0070C0"/>
                </a:solidFill>
              </a:rPr>
              <a:t>Where we are going</a:t>
            </a:r>
          </a:p>
        </p:txBody>
      </p:sp>
      <p:sp>
        <p:nvSpPr>
          <p:cNvPr id="4" name="TextBox 3">
            <a:extLst>
              <a:ext uri="{FF2B5EF4-FFF2-40B4-BE49-F238E27FC236}">
                <a16:creationId xmlns:a16="http://schemas.microsoft.com/office/drawing/2014/main" id="{71CC5E2C-45D1-4388-8ECB-73FAA089FFEB}"/>
              </a:ext>
            </a:extLst>
          </p:cNvPr>
          <p:cNvSpPr txBox="1"/>
          <p:nvPr/>
        </p:nvSpPr>
        <p:spPr>
          <a:xfrm>
            <a:off x="596347" y="2570922"/>
            <a:ext cx="10960913"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Telematics Pilot Program through ARI </a:t>
            </a:r>
          </a:p>
          <a:p>
            <a:pPr marL="742950" lvl="1" indent="-285750">
              <a:buFont typeface="Arial" panose="020B0604020202020204" pitchFamily="34" charset="0"/>
              <a:buChar char="•"/>
            </a:pPr>
            <a:r>
              <a:rPr lang="en-US" sz="2000" dirty="0"/>
              <a:t>50 units with DEP</a:t>
            </a:r>
          </a:p>
          <a:p>
            <a:pPr marL="1200150" lvl="2" indent="-285750">
              <a:buFont typeface="Arial" panose="020B0604020202020204" pitchFamily="34" charset="0"/>
              <a:buChar char="•"/>
            </a:pPr>
            <a:r>
              <a:rPr lang="en-US" sz="2000" dirty="0"/>
              <a:t>20 GeoTab  </a:t>
            </a:r>
          </a:p>
          <a:p>
            <a:pPr lvl="2"/>
            <a:endParaRPr lang="en-US" sz="2000" dirty="0"/>
          </a:p>
          <a:p>
            <a:pPr marL="285750" indent="-285750">
              <a:buFont typeface="Arial" panose="020B0604020202020204" pitchFamily="34" charset="0"/>
              <a:buChar char="•"/>
            </a:pPr>
            <a:r>
              <a:rPr lang="en-US" sz="2000" dirty="0"/>
              <a:t>Kiosk with online reservation, monitoring and reporting</a:t>
            </a:r>
          </a:p>
          <a:p>
            <a:pPr marL="742950" lvl="1" indent="-285750">
              <a:buFont typeface="Arial" panose="020B0604020202020204" pitchFamily="34" charset="0"/>
              <a:buChar char="•"/>
            </a:pPr>
            <a:r>
              <a:rPr lang="en-US" sz="2000" dirty="0"/>
              <a:t>A online reservation and scheduling system for pool or shared vehicles</a:t>
            </a:r>
          </a:p>
          <a:p>
            <a:pPr marL="1200150" lvl="2" indent="-285750">
              <a:buFont typeface="Arial" panose="020B0604020202020204" pitchFamily="34" charset="0"/>
              <a:buChar char="•"/>
            </a:pPr>
            <a:r>
              <a:rPr lang="en-US" sz="2000" dirty="0"/>
              <a:t>Vehicle keys are dispensed through an ATM-like box by a authorization code</a:t>
            </a:r>
          </a:p>
          <a:p>
            <a:pPr marL="1657350" lvl="3" indent="-285750">
              <a:buFont typeface="Arial" panose="020B0604020202020204" pitchFamily="34" charset="0"/>
              <a:buChar char="•"/>
            </a:pPr>
            <a:r>
              <a:rPr lang="en-US" sz="2000" dirty="0"/>
              <a:t>Provides reports to provides agencies the data to maximize the utilization of pool/shared vehicles</a:t>
            </a:r>
          </a:p>
          <a:p>
            <a:pPr marL="1657350" lvl="3" indent="-285750">
              <a:buFont typeface="Arial" panose="020B0604020202020204" pitchFamily="34" charset="0"/>
              <a:buChar char="•"/>
            </a:pPr>
            <a:r>
              <a:rPr lang="en-US" sz="2000" dirty="0"/>
              <a:t>Provides data to agencies to reduce fleet size and correct sized vehicles</a:t>
            </a:r>
          </a:p>
        </p:txBody>
      </p:sp>
    </p:spTree>
    <p:extLst>
      <p:ext uri="{BB962C8B-B14F-4D97-AF65-F5344CB8AC3E}">
        <p14:creationId xmlns:p14="http://schemas.microsoft.com/office/powerpoint/2010/main" val="413064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093972-FB4E-46E7-AFF6-28EEE54448A5}"/>
              </a:ext>
            </a:extLst>
          </p:cNvPr>
          <p:cNvSpPr txBox="1"/>
          <p:nvPr/>
        </p:nvSpPr>
        <p:spPr>
          <a:xfrm>
            <a:off x="795130" y="2619761"/>
            <a:ext cx="10642862" cy="677108"/>
          </a:xfrm>
          <a:prstGeom prst="rect">
            <a:avLst/>
          </a:prstGeom>
          <a:noFill/>
        </p:spPr>
        <p:txBody>
          <a:bodyPr wrap="square" rtlCol="0">
            <a:spAutoFit/>
          </a:bodyPr>
          <a:lstStyle/>
          <a:p>
            <a:pPr>
              <a:buClr>
                <a:srgbClr val="92D050"/>
              </a:buClr>
              <a:defRPr/>
            </a:pPr>
            <a:endParaRPr lang="en-US" sz="2000" dirty="0">
              <a:solidFill>
                <a:srgbClr val="00B0F0"/>
              </a:solidFill>
              <a:latin typeface="Arial" charset="0"/>
            </a:endParaRPr>
          </a:p>
          <a:p>
            <a:pPr>
              <a:buClr>
                <a:srgbClr val="92D050"/>
              </a:buClr>
              <a:defRPr/>
            </a:pPr>
            <a:endParaRPr lang="en-US" dirty="0">
              <a:solidFill>
                <a:srgbClr val="00B0F0"/>
              </a:solidFill>
              <a:latin typeface="Arial" charset="0"/>
            </a:endParaRPr>
          </a:p>
        </p:txBody>
      </p:sp>
      <p:sp>
        <p:nvSpPr>
          <p:cNvPr id="5" name="TextBox 4">
            <a:extLst>
              <a:ext uri="{FF2B5EF4-FFF2-40B4-BE49-F238E27FC236}">
                <a16:creationId xmlns:a16="http://schemas.microsoft.com/office/drawing/2014/main" id="{92BB00A6-06B8-495B-911A-B065BFFC28C7}"/>
              </a:ext>
            </a:extLst>
          </p:cNvPr>
          <p:cNvSpPr txBox="1"/>
          <p:nvPr/>
        </p:nvSpPr>
        <p:spPr>
          <a:xfrm>
            <a:off x="423511" y="2353901"/>
            <a:ext cx="9109788" cy="369332"/>
          </a:xfrm>
          <a:prstGeom prst="rect">
            <a:avLst/>
          </a:prstGeom>
          <a:noFill/>
        </p:spPr>
        <p:txBody>
          <a:bodyPr wrap="square" rtlCol="0">
            <a:spAutoFit/>
          </a:bodyPr>
          <a:lstStyle/>
          <a:p>
            <a:endParaRPr lang="en-US" dirty="0"/>
          </a:p>
        </p:txBody>
      </p:sp>
      <p:graphicFrame>
        <p:nvGraphicFramePr>
          <p:cNvPr id="2" name="Table 1">
            <a:extLst>
              <a:ext uri="{FF2B5EF4-FFF2-40B4-BE49-F238E27FC236}">
                <a16:creationId xmlns:a16="http://schemas.microsoft.com/office/drawing/2014/main" id="{07BE285C-A522-4A89-9062-DA506F028919}"/>
              </a:ext>
            </a:extLst>
          </p:cNvPr>
          <p:cNvGraphicFramePr>
            <a:graphicFrameLocks noGrp="1"/>
          </p:cNvGraphicFramePr>
          <p:nvPr>
            <p:extLst>
              <p:ext uri="{D42A27DB-BD31-4B8C-83A1-F6EECF244321}">
                <p14:modId xmlns:p14="http://schemas.microsoft.com/office/powerpoint/2010/main" val="4263838358"/>
              </p:ext>
            </p:extLst>
          </p:nvPr>
        </p:nvGraphicFramePr>
        <p:xfrm>
          <a:off x="1685285" y="109057"/>
          <a:ext cx="6141643" cy="6764209"/>
        </p:xfrm>
        <a:graphic>
          <a:graphicData uri="http://schemas.openxmlformats.org/drawingml/2006/table">
            <a:tbl>
              <a:tblPr/>
              <a:tblGrid>
                <a:gridCol w="277851">
                  <a:extLst>
                    <a:ext uri="{9D8B030D-6E8A-4147-A177-3AD203B41FA5}">
                      <a16:colId xmlns:a16="http://schemas.microsoft.com/office/drawing/2014/main" val="895239793"/>
                    </a:ext>
                  </a:extLst>
                </a:gridCol>
                <a:gridCol w="1338468">
                  <a:extLst>
                    <a:ext uri="{9D8B030D-6E8A-4147-A177-3AD203B41FA5}">
                      <a16:colId xmlns:a16="http://schemas.microsoft.com/office/drawing/2014/main" val="4178297674"/>
                    </a:ext>
                  </a:extLst>
                </a:gridCol>
                <a:gridCol w="2515156">
                  <a:extLst>
                    <a:ext uri="{9D8B030D-6E8A-4147-A177-3AD203B41FA5}">
                      <a16:colId xmlns:a16="http://schemas.microsoft.com/office/drawing/2014/main" val="3312073255"/>
                    </a:ext>
                  </a:extLst>
                </a:gridCol>
                <a:gridCol w="2010168">
                  <a:extLst>
                    <a:ext uri="{9D8B030D-6E8A-4147-A177-3AD203B41FA5}">
                      <a16:colId xmlns:a16="http://schemas.microsoft.com/office/drawing/2014/main" val="808379778"/>
                    </a:ext>
                  </a:extLst>
                </a:gridCol>
              </a:tblGrid>
              <a:tr h="159735">
                <a:tc gridSpan="4">
                  <a:txBody>
                    <a:bodyPr/>
                    <a:lstStyle/>
                    <a:p>
                      <a:pPr algn="ctr" fontAlgn="b"/>
                      <a:r>
                        <a:rPr lang="en-US" sz="1050" b="1" i="0" u="none" strike="noStrike" dirty="0">
                          <a:solidFill>
                            <a:srgbClr val="000000"/>
                          </a:solidFill>
                          <a:effectLst/>
                          <a:latin typeface="Calibri" panose="020F0502020204030204" pitchFamily="34" charset="0"/>
                        </a:rPr>
                        <a:t>Agency Fleet Coordinator Schedule of Reporting Checklist</a:t>
                      </a:r>
                    </a:p>
                  </a:txBody>
                  <a:tcPr marL="3543" marR="3543" marT="354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994410"/>
                  </a:ext>
                </a:extLst>
              </a:tr>
              <a:tr h="122526">
                <a:tc>
                  <a:txBody>
                    <a:bodyPr/>
                    <a:lstStyle/>
                    <a:p>
                      <a:pPr algn="l" fontAlgn="b"/>
                      <a:endParaRPr lang="en-US" sz="800" b="0" i="0" u="none" strike="noStrike">
                        <a:solidFill>
                          <a:srgbClr val="000000"/>
                        </a:solidFill>
                        <a:effectLst/>
                        <a:latin typeface="Calibri" panose="020F0502020204030204" pitchFamily="34" charset="0"/>
                      </a:endParaRPr>
                    </a:p>
                  </a:txBody>
                  <a:tcPr marL="3543" marR="3543" marT="35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543" marR="3543" marT="35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543" marR="3543" marT="35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543" marR="3543" marT="354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041374"/>
                  </a:ext>
                </a:extLst>
              </a:tr>
              <a:tr h="122526">
                <a:tc>
                  <a:txBody>
                    <a:bodyPr/>
                    <a:lstStyle/>
                    <a:p>
                      <a:pPr algn="ctr" fontAlgn="b"/>
                      <a:r>
                        <a:rPr lang="en-US" sz="800" b="0" i="0" u="none" strike="noStrike">
                          <a:solidFill>
                            <a:srgbClr val="000000"/>
                          </a:solidFill>
                          <a:effectLst/>
                          <a:latin typeface="Calibri" panose="020F0502020204030204" pitchFamily="34" charset="0"/>
                        </a:rPr>
                        <a:t> </a:t>
                      </a:r>
                    </a:p>
                  </a:txBody>
                  <a:tcPr marL="3543" marR="3543" marT="35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000000"/>
                          </a:solidFill>
                          <a:effectLst/>
                          <a:latin typeface="Calibri" panose="020F0502020204030204" pitchFamily="34" charset="0"/>
                        </a:rPr>
                        <a:t>DATE</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000000"/>
                          </a:solidFill>
                          <a:effectLst/>
                          <a:latin typeface="Calibri" panose="020F0502020204030204" pitchFamily="34" charset="0"/>
                        </a:rPr>
                        <a:t>REPORTING REQUIRMENTS</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800" b="1" i="0" u="none" strike="noStrike">
                          <a:solidFill>
                            <a:srgbClr val="000000"/>
                          </a:solidFill>
                          <a:effectLst/>
                          <a:latin typeface="Calibri" panose="020F0502020204030204" pitchFamily="34" charset="0"/>
                        </a:rPr>
                        <a:t>INFORMATION FOUND</a:t>
                      </a:r>
                    </a:p>
                  </a:txBody>
                  <a:tcPr marL="3543" marR="3543" marT="35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46526404"/>
                  </a:ext>
                </a:extLst>
              </a:tr>
              <a:tr h="383935">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January 15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Review driver understanding of all FMD vehicle policies and complete DOA-FM-011 form</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Governor's Policy for State employee use of Employer Provided Motor Vehicles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944687"/>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January 1, 2019</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All state plates must be Gold with Blue lettering</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DMV</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429394"/>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60671532"/>
                  </a:ext>
                </a:extLst>
              </a:tr>
              <a:tr h="191969">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July 1, 2018</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All vehicles must be in wvOASIS Fixed Assets</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Surplus Property or wvOASIS HelpDesk</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448453"/>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July 1, 2018</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DMV defines new naming convention for all titles</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DMV</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315232"/>
                  </a:ext>
                </a:extLst>
              </a:tr>
              <a:tr h="241593">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July 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All previous fiscal year Utilization Exemption Request forms are void and new forms must be submitted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DOA-FM-013 form and ARI General Info tab</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460347"/>
                  </a:ext>
                </a:extLst>
              </a:tr>
              <a:tr h="241593">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July 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Spending unit names a Fleet Coordinator and submits to FMD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DOA-FM-006 form on FMD webpage</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844586"/>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July 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New Insurance cards must be in every vehicle</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FMD webpage</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30785"/>
                  </a:ext>
                </a:extLst>
              </a:tr>
              <a:tr h="241593">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July 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Spending unit shall affirm all vehicles in Fixed Assets with Surplus Property</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Surplus Property</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870899"/>
                  </a:ext>
                </a:extLst>
              </a:tr>
              <a:tr h="4797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On or before July 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Spending unit shall prepare and maintain a list of all employees who are provided a state vehicle and specify the bona fide noncompensatory business reasons for which the state vehicle is being provided to the employee</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House Bill 103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698949"/>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20083896"/>
                  </a:ext>
                </a:extLst>
              </a:tr>
              <a:tr h="4797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July 31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Spending unit shall report to Fleet Management Division the number of occasions off-hours/after-hours that a vehicle was used that has an approved Utilization Exemption Request for categories SEV or ERV.</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Fleet Management Office to supply form to the Spending Unit.</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4286496"/>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18683017"/>
                  </a:ext>
                </a:extLst>
              </a:tr>
              <a:tr h="241593">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September 1, 2018</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New plates, registrations and titles are to start being issued by DMV</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DMV</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1117"/>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0072178"/>
                  </a:ext>
                </a:extLst>
              </a:tr>
              <a:tr h="383935">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October 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AFC are to report Mileage Reimbursement data to FMD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wvOASIS reports on Object and Sub-Object Codes.  Call wvOASIS HelpDesk</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685709"/>
                  </a:ext>
                </a:extLst>
              </a:tr>
              <a:tr h="383935">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October 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AFC are to report Rental Vehicle data to FMD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wvOASIS reports on Object and Sub-Object Codes.  Call wvOASIS HelpDesk</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74557"/>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October 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AFC are to report all vehicle / driver complaint data to FMD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AFC to track</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641708"/>
                  </a:ext>
                </a:extLst>
              </a:tr>
              <a:tr h="287954">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October 1 each year</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AFC are to report all vehicle operating costs to FMD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ARI Database and other information tracked by AFC</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426708"/>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91023094"/>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Midnight 12/31/18</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Green and White state license plates expire</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DMV</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616365"/>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32247753"/>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5th of each Month</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Report requested Odometer Readings to FMD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Email request from FMD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814990"/>
                  </a:ext>
                </a:extLst>
              </a:tr>
              <a:tr h="241593">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Monthly</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Ensures drivers report commuting miles on Vehicle Log Sheet and sends copy to FMD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AFC to collect from Drivers</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857501"/>
                  </a:ext>
                </a:extLst>
              </a:tr>
              <a:tr h="241593">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Monthly</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Reviews vehicle usage and submits Utilization Exemption Request forms as needed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DOA-FM-013 form and ARI General Info tab</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838627"/>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12876711"/>
                  </a:ext>
                </a:extLst>
              </a:tr>
              <a:tr h="241593">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Daily / As Needed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Ensures new drivers have valid license and completes the DOA-FM-023 form</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AFC to track</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276016"/>
                  </a:ext>
                </a:extLst>
              </a:tr>
              <a:tr h="241593">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Daily / As Needed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Complete DOA-FM-021 Vehicle Change Request form as needed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DOA-FM-021 form on FMD webpage</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950640"/>
                  </a:ext>
                </a:extLst>
              </a:tr>
              <a:tr h="122526">
                <a:tc>
                  <a:txBody>
                    <a:bodyPr/>
                    <a:lstStyle/>
                    <a:p>
                      <a:pPr algn="l" fontAlgn="b"/>
                      <a:r>
                        <a:rPr lang="en-US" sz="800" b="0" i="0" u="none" strike="noStrike">
                          <a:solidFill>
                            <a:srgbClr val="000000"/>
                          </a:solidFill>
                          <a:effectLst/>
                          <a:latin typeface="Calibri" panose="020F0502020204030204" pitchFamily="34" charset="0"/>
                        </a:rPr>
                        <a:t> </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Daily / As Needed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Review ARI Dashboard for Alerts and Widgets</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ARI insights Dashboard</a:t>
                      </a:r>
                    </a:p>
                  </a:txBody>
                  <a:tcPr marL="3543" marR="3543" marT="3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5512"/>
                  </a:ext>
                </a:extLst>
              </a:tr>
            </a:tbl>
          </a:graphicData>
        </a:graphic>
      </p:graphicFrame>
    </p:spTree>
    <p:extLst>
      <p:ext uri="{BB962C8B-B14F-4D97-AF65-F5344CB8AC3E}">
        <p14:creationId xmlns:p14="http://schemas.microsoft.com/office/powerpoint/2010/main" val="246607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5A5455F5-12EC-4F2D-87A7-62A3C264187A}"/>
              </a:ext>
            </a:extLst>
          </p:cNvPr>
          <p:cNvSpPr txBox="1"/>
          <p:nvPr/>
        </p:nvSpPr>
        <p:spPr>
          <a:xfrm>
            <a:off x="492006" y="1715973"/>
            <a:ext cx="11145309" cy="2862322"/>
          </a:xfrm>
          <a:prstGeom prst="rect">
            <a:avLst/>
          </a:prstGeom>
          <a:noFill/>
        </p:spPr>
        <p:txBody>
          <a:bodyPr wrap="square" rtlCol="0">
            <a:spAutoFit/>
          </a:bodyPr>
          <a:lstStyle/>
          <a:p>
            <a:r>
              <a:rPr lang="en-US" dirty="0"/>
              <a:t>wvOASIS Fixed Assets</a:t>
            </a:r>
          </a:p>
          <a:p>
            <a:endParaRPr lang="en-US" dirty="0"/>
          </a:p>
          <a:p>
            <a:r>
              <a:rPr lang="en-US" dirty="0"/>
              <a:t>Agencies must report all vehicles and equipment requiring a state license plate into wvOASIS Fixed Assets.</a:t>
            </a:r>
          </a:p>
          <a:p>
            <a:pPr marL="742950" lvl="1" indent="-285750">
              <a:buFont typeface="Arial" panose="020B0604020202020204" pitchFamily="34" charset="0"/>
              <a:buChar char="•"/>
            </a:pPr>
            <a:r>
              <a:rPr lang="en-US" dirty="0"/>
              <a:t>One ton and under vehicles – Catalog Code 02 </a:t>
            </a:r>
          </a:p>
          <a:p>
            <a:pPr marL="742950" lvl="1" indent="-285750">
              <a:buFont typeface="Arial" panose="020B0604020202020204" pitchFamily="34" charset="0"/>
              <a:buChar char="•"/>
            </a:pPr>
            <a:r>
              <a:rPr lang="en-US" dirty="0"/>
              <a:t>Over one ton vehicles – Catalog Code 03</a:t>
            </a:r>
          </a:p>
          <a:p>
            <a:pPr marL="742950" lvl="1" indent="-285750">
              <a:buFont typeface="Arial" panose="020B0604020202020204" pitchFamily="34" charset="0"/>
              <a:buChar char="•"/>
            </a:pPr>
            <a:r>
              <a:rPr lang="en-US" dirty="0"/>
              <a:t>Trailers – Catalog Code 50 </a:t>
            </a:r>
          </a:p>
          <a:p>
            <a:pPr marL="742950" lvl="1" indent="-285750">
              <a:buFont typeface="Arial" panose="020B0604020202020204" pitchFamily="34" charset="0"/>
              <a:buChar char="•"/>
            </a:pPr>
            <a:r>
              <a:rPr lang="en-US" dirty="0"/>
              <a:t>Agencies Leased Vehicles from a non-state spending unit (3</a:t>
            </a:r>
            <a:r>
              <a:rPr lang="en-US" baseline="30000" dirty="0"/>
              <a:t>rd</a:t>
            </a:r>
            <a:r>
              <a:rPr lang="en-US" dirty="0"/>
              <a:t> party) – Catalog 32–  True leased vehicles from Hertz, Enterprise, Ally, G.E., etc.  Generally entered into Oasis if the lease is for at least 12 months. </a:t>
            </a:r>
          </a:p>
          <a:p>
            <a:endParaRPr lang="en-US" dirty="0"/>
          </a:p>
          <a:p>
            <a:endParaRPr lang="en-US" dirty="0"/>
          </a:p>
        </p:txBody>
      </p:sp>
    </p:spTree>
    <p:extLst>
      <p:ext uri="{BB962C8B-B14F-4D97-AF65-F5344CB8AC3E}">
        <p14:creationId xmlns:p14="http://schemas.microsoft.com/office/powerpoint/2010/main" val="240444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5A5455F5-12EC-4F2D-87A7-62A3C264187A}"/>
              </a:ext>
            </a:extLst>
          </p:cNvPr>
          <p:cNvSpPr txBox="1"/>
          <p:nvPr/>
        </p:nvSpPr>
        <p:spPr>
          <a:xfrm>
            <a:off x="872251" y="2250128"/>
            <a:ext cx="11145309" cy="3170099"/>
          </a:xfrm>
          <a:prstGeom prst="rect">
            <a:avLst/>
          </a:prstGeom>
          <a:noFill/>
        </p:spPr>
        <p:txBody>
          <a:bodyPr wrap="square" rtlCol="0">
            <a:spAutoFit/>
          </a:bodyPr>
          <a:lstStyle/>
          <a:p>
            <a:r>
              <a:rPr lang="en-US" sz="2000" b="1" dirty="0"/>
              <a:t>wvOASIS Business Intelligence, Fleet Related Reports</a:t>
            </a:r>
          </a:p>
          <a:p>
            <a:endParaRPr lang="en-US" dirty="0"/>
          </a:p>
          <a:p>
            <a:pPr marL="285750" indent="-285750">
              <a:buFont typeface="Arial" panose="020B0604020202020204" pitchFamily="34" charset="0"/>
              <a:buChar char="•"/>
            </a:pPr>
            <a:r>
              <a:rPr lang="en-US" dirty="0"/>
              <a:t>WV-FIN-AM-017 Vehicles by Department</a:t>
            </a:r>
          </a:p>
          <a:p>
            <a:pPr marL="742950" lvl="1" indent="-285750">
              <a:buFont typeface="Arial" panose="020B0604020202020204" pitchFamily="34" charset="0"/>
              <a:buChar char="•"/>
            </a:pPr>
            <a:r>
              <a:rPr lang="en-US" dirty="0"/>
              <a:t>Provides a list of agencies active assets</a:t>
            </a:r>
          </a:p>
          <a:p>
            <a:pPr marL="285750" indent="-285750">
              <a:buFont typeface="Arial" panose="020B0604020202020204" pitchFamily="34" charset="0"/>
              <a:buChar char="•"/>
            </a:pPr>
            <a:r>
              <a:rPr lang="en-US" dirty="0"/>
              <a:t>WV-FIN-AM-006 Assets Retired</a:t>
            </a:r>
          </a:p>
          <a:p>
            <a:pPr marL="742950" lvl="1" indent="-285750">
              <a:buFont typeface="Arial" panose="020B0604020202020204" pitchFamily="34" charset="0"/>
              <a:buChar char="•"/>
            </a:pPr>
            <a:r>
              <a:rPr lang="en-US" dirty="0"/>
              <a:t>Provides a list of agency retired assets</a:t>
            </a:r>
          </a:p>
          <a:p>
            <a:pPr marL="285750" indent="-285750">
              <a:buFont typeface="Arial" panose="020B0604020202020204" pitchFamily="34" charset="0"/>
              <a:buChar char="•"/>
            </a:pPr>
            <a:r>
              <a:rPr lang="en-US" dirty="0"/>
              <a:t>WV-FIN-PROC-055 Vehicle Agreement Report</a:t>
            </a:r>
          </a:p>
          <a:p>
            <a:pPr marL="742950" lvl="1" indent="-285750">
              <a:buFont typeface="Arial" panose="020B0604020202020204" pitchFamily="34" charset="0"/>
              <a:buChar char="•"/>
            </a:pPr>
            <a:r>
              <a:rPr lang="en-US" dirty="0"/>
              <a:t>Provides a list of acquisition documents</a:t>
            </a:r>
          </a:p>
          <a:p>
            <a:pPr marL="285750" indent="-285750">
              <a:buFont typeface="Arial" panose="020B0604020202020204" pitchFamily="34" charset="0"/>
              <a:buChar char="•"/>
            </a:pPr>
            <a:r>
              <a:rPr lang="en-US" dirty="0"/>
              <a:t>WV-FIN-GL-146	 Document Listing</a:t>
            </a:r>
          </a:p>
          <a:p>
            <a:pPr marL="742950" lvl="1" indent="-285750">
              <a:buFont typeface="Arial" panose="020B0604020202020204" pitchFamily="34" charset="0"/>
              <a:buChar char="•"/>
            </a:pPr>
            <a:r>
              <a:rPr lang="en-US" dirty="0"/>
              <a:t>Provides a list of cost associated with travel</a:t>
            </a:r>
          </a:p>
          <a:p>
            <a:endParaRPr lang="en-US" dirty="0"/>
          </a:p>
        </p:txBody>
      </p:sp>
    </p:spTree>
    <p:extLst>
      <p:ext uri="{BB962C8B-B14F-4D97-AF65-F5344CB8AC3E}">
        <p14:creationId xmlns:p14="http://schemas.microsoft.com/office/powerpoint/2010/main" val="152536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5" name="TextBox 4">
            <a:extLst>
              <a:ext uri="{FF2B5EF4-FFF2-40B4-BE49-F238E27FC236}">
                <a16:creationId xmlns:a16="http://schemas.microsoft.com/office/drawing/2014/main" id="{94592AB7-FFBD-4ECA-8EE5-BFB4A6C6E8CF}"/>
              </a:ext>
            </a:extLst>
          </p:cNvPr>
          <p:cNvSpPr txBox="1"/>
          <p:nvPr/>
        </p:nvSpPr>
        <p:spPr>
          <a:xfrm>
            <a:off x="423512" y="1778466"/>
            <a:ext cx="11397699" cy="646331"/>
          </a:xfrm>
          <a:prstGeom prst="rect">
            <a:avLst/>
          </a:prstGeom>
          <a:noFill/>
        </p:spPr>
        <p:txBody>
          <a:bodyPr wrap="square" rtlCol="0">
            <a:spAutoFit/>
          </a:bodyPr>
          <a:lstStyle/>
          <a:p>
            <a:r>
              <a:rPr lang="en-US" b="1" dirty="0"/>
              <a:t>How to get to the </a:t>
            </a:r>
            <a:r>
              <a:rPr lang="en-US" b="1" dirty="0" err="1"/>
              <a:t>wvOASIS</a:t>
            </a:r>
            <a:r>
              <a:rPr lang="en-US" b="1" dirty="0"/>
              <a:t> reports</a:t>
            </a:r>
          </a:p>
          <a:p>
            <a:r>
              <a:rPr lang="en-US" b="1" dirty="0">
                <a:hlinkClick r:id="rId3"/>
              </a:rPr>
              <a:t>https://myapps.wvsao.gov/apps/portal/Default.aspx</a:t>
            </a:r>
            <a:r>
              <a:rPr lang="en-US" b="1" dirty="0"/>
              <a:t> </a:t>
            </a:r>
          </a:p>
        </p:txBody>
      </p:sp>
      <p:pic>
        <p:nvPicPr>
          <p:cNvPr id="6" name="Picture 5">
            <a:extLst>
              <a:ext uri="{FF2B5EF4-FFF2-40B4-BE49-F238E27FC236}">
                <a16:creationId xmlns:a16="http://schemas.microsoft.com/office/drawing/2014/main" id="{7DCFB827-497D-452C-AA03-A5A14AF6EEFE}"/>
              </a:ext>
            </a:extLst>
          </p:cNvPr>
          <p:cNvPicPr>
            <a:picLocks noChangeAspect="1"/>
          </p:cNvPicPr>
          <p:nvPr/>
        </p:nvPicPr>
        <p:blipFill>
          <a:blip r:embed="rId4"/>
          <a:stretch>
            <a:fillRect/>
          </a:stretch>
        </p:blipFill>
        <p:spPr>
          <a:xfrm>
            <a:off x="2759881" y="2487290"/>
            <a:ext cx="6609560" cy="4029056"/>
          </a:xfrm>
          <a:prstGeom prst="rect">
            <a:avLst/>
          </a:prstGeom>
        </p:spPr>
      </p:pic>
      <p:sp>
        <p:nvSpPr>
          <p:cNvPr id="7" name="Arrow: Left 6">
            <a:extLst>
              <a:ext uri="{FF2B5EF4-FFF2-40B4-BE49-F238E27FC236}">
                <a16:creationId xmlns:a16="http://schemas.microsoft.com/office/drawing/2014/main" id="{59FFB494-370F-466B-92D1-BD9EBF8ADDEA}"/>
              </a:ext>
            </a:extLst>
          </p:cNvPr>
          <p:cNvSpPr/>
          <p:nvPr/>
        </p:nvSpPr>
        <p:spPr>
          <a:xfrm>
            <a:off x="6417578" y="4538445"/>
            <a:ext cx="813732" cy="45300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34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BDA9E1-6F31-45D5-94CE-77F61A971B33}"/>
              </a:ext>
            </a:extLst>
          </p:cNvPr>
          <p:cNvSpPr txBox="1"/>
          <p:nvPr/>
        </p:nvSpPr>
        <p:spPr>
          <a:xfrm>
            <a:off x="423512" y="471638"/>
            <a:ext cx="11563276" cy="707886"/>
          </a:xfrm>
          <a:prstGeom prst="rect">
            <a:avLst/>
          </a:prstGeom>
          <a:noFill/>
        </p:spPr>
        <p:txBody>
          <a:bodyPr wrap="square" rtlCol="0">
            <a:spAutoFit/>
          </a:bodyPr>
          <a:lstStyle/>
          <a:p>
            <a:pPr algn="ctr"/>
            <a:r>
              <a:rPr lang="en-US" sz="4000" b="1" dirty="0">
                <a:solidFill>
                  <a:srgbClr val="0070C0"/>
                </a:solidFill>
              </a:rPr>
              <a:t>FLEET MANAGEMENT DIVISION </a:t>
            </a:r>
          </a:p>
        </p:txBody>
      </p:sp>
      <p:sp>
        <p:nvSpPr>
          <p:cNvPr id="4" name="TextBox 3">
            <a:extLst>
              <a:ext uri="{FF2B5EF4-FFF2-40B4-BE49-F238E27FC236}">
                <a16:creationId xmlns:a16="http://schemas.microsoft.com/office/drawing/2014/main" id="{43093972-FB4E-46E7-AFF6-28EEE54448A5}"/>
              </a:ext>
            </a:extLst>
          </p:cNvPr>
          <p:cNvSpPr txBox="1"/>
          <p:nvPr/>
        </p:nvSpPr>
        <p:spPr>
          <a:xfrm>
            <a:off x="795130" y="2619761"/>
            <a:ext cx="10642862" cy="677108"/>
          </a:xfrm>
          <a:prstGeom prst="rect">
            <a:avLst/>
          </a:prstGeom>
          <a:noFill/>
        </p:spPr>
        <p:txBody>
          <a:bodyPr wrap="square" rtlCol="0">
            <a:spAutoFit/>
          </a:bodyPr>
          <a:lstStyle/>
          <a:p>
            <a:pPr>
              <a:buClr>
                <a:srgbClr val="92D050"/>
              </a:buClr>
              <a:defRPr/>
            </a:pPr>
            <a:endParaRPr lang="en-US" sz="2000" dirty="0">
              <a:solidFill>
                <a:srgbClr val="00B0F0"/>
              </a:solidFill>
              <a:latin typeface="Arial" charset="0"/>
            </a:endParaRPr>
          </a:p>
          <a:p>
            <a:pPr>
              <a:buClr>
                <a:srgbClr val="92D050"/>
              </a:buClr>
              <a:defRPr/>
            </a:pPr>
            <a:endParaRPr lang="en-US" dirty="0">
              <a:solidFill>
                <a:srgbClr val="00B0F0"/>
              </a:solidFill>
              <a:latin typeface="Arial" charset="0"/>
            </a:endParaRPr>
          </a:p>
        </p:txBody>
      </p:sp>
      <p:sp>
        <p:nvSpPr>
          <p:cNvPr id="5" name="TextBox 4">
            <a:extLst>
              <a:ext uri="{FF2B5EF4-FFF2-40B4-BE49-F238E27FC236}">
                <a16:creationId xmlns:a16="http://schemas.microsoft.com/office/drawing/2014/main" id="{92BB00A6-06B8-495B-911A-B065BFFC28C7}"/>
              </a:ext>
            </a:extLst>
          </p:cNvPr>
          <p:cNvSpPr txBox="1"/>
          <p:nvPr/>
        </p:nvSpPr>
        <p:spPr>
          <a:xfrm>
            <a:off x="991480" y="2550275"/>
            <a:ext cx="910978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Legislative and policy concerning state owned and operated vehicles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HB4015</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HB103</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Administration Rule Title 148 Series 3 State-Owned Vehicles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Administrative Policy, Employee Use of Employer Provided Motor Vehicles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Complete versions can be found on the Fleet Management Division’s Website</a:t>
            </a:r>
          </a:p>
          <a:p>
            <a:pPr marL="1200150" lvl="2"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31DDE895-32D2-40A3-AA08-CCCCAFD88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788" y="1094969"/>
            <a:ext cx="11397700" cy="536449"/>
          </a:xfrm>
          <a:prstGeom prst="rect">
            <a:avLst/>
          </a:prstGeom>
        </p:spPr>
      </p:pic>
    </p:spTree>
    <p:extLst>
      <p:ext uri="{BB962C8B-B14F-4D97-AF65-F5344CB8AC3E}">
        <p14:creationId xmlns:p14="http://schemas.microsoft.com/office/powerpoint/2010/main" val="4423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5" name="TextBox 4">
            <a:extLst>
              <a:ext uri="{FF2B5EF4-FFF2-40B4-BE49-F238E27FC236}">
                <a16:creationId xmlns:a16="http://schemas.microsoft.com/office/drawing/2014/main" id="{94592AB7-FFBD-4ECA-8EE5-BFB4A6C6E8CF}"/>
              </a:ext>
            </a:extLst>
          </p:cNvPr>
          <p:cNvSpPr txBox="1"/>
          <p:nvPr/>
        </p:nvSpPr>
        <p:spPr>
          <a:xfrm>
            <a:off x="423512" y="1778466"/>
            <a:ext cx="11397699" cy="646331"/>
          </a:xfrm>
          <a:prstGeom prst="rect">
            <a:avLst/>
          </a:prstGeom>
          <a:noFill/>
        </p:spPr>
        <p:txBody>
          <a:bodyPr wrap="square" rtlCol="0">
            <a:spAutoFit/>
          </a:bodyPr>
          <a:lstStyle/>
          <a:p>
            <a:r>
              <a:rPr lang="en-US" b="1" dirty="0"/>
              <a:t>How to get to the </a:t>
            </a:r>
            <a:r>
              <a:rPr lang="en-US" b="1" dirty="0" err="1"/>
              <a:t>wvOASIS</a:t>
            </a:r>
            <a:r>
              <a:rPr lang="en-US" b="1" dirty="0"/>
              <a:t> reports</a:t>
            </a:r>
          </a:p>
          <a:p>
            <a:r>
              <a:rPr lang="en-US" b="1" dirty="0">
                <a:hlinkClick r:id="rId3"/>
              </a:rPr>
              <a:t>https://myapps.wvsao.gov/apps/portal/Default.aspx</a:t>
            </a:r>
            <a:r>
              <a:rPr lang="en-US" b="1" dirty="0"/>
              <a:t> </a:t>
            </a:r>
          </a:p>
        </p:txBody>
      </p:sp>
      <p:pic>
        <p:nvPicPr>
          <p:cNvPr id="4" name="Picture 3">
            <a:extLst>
              <a:ext uri="{FF2B5EF4-FFF2-40B4-BE49-F238E27FC236}">
                <a16:creationId xmlns:a16="http://schemas.microsoft.com/office/drawing/2014/main" id="{137908A5-940B-4362-AAA5-C5611931D74B}"/>
              </a:ext>
            </a:extLst>
          </p:cNvPr>
          <p:cNvPicPr>
            <a:picLocks noChangeAspect="1"/>
          </p:cNvPicPr>
          <p:nvPr/>
        </p:nvPicPr>
        <p:blipFill>
          <a:blip r:embed="rId4"/>
          <a:stretch>
            <a:fillRect/>
          </a:stretch>
        </p:blipFill>
        <p:spPr>
          <a:xfrm>
            <a:off x="880497" y="2487291"/>
            <a:ext cx="4836333" cy="3267558"/>
          </a:xfrm>
          <a:prstGeom prst="rect">
            <a:avLst/>
          </a:prstGeom>
        </p:spPr>
      </p:pic>
      <p:pic>
        <p:nvPicPr>
          <p:cNvPr id="8" name="Picture 7">
            <a:extLst>
              <a:ext uri="{FF2B5EF4-FFF2-40B4-BE49-F238E27FC236}">
                <a16:creationId xmlns:a16="http://schemas.microsoft.com/office/drawing/2014/main" id="{59B8083E-9B91-44F8-B98F-3DCEEF92E614}"/>
              </a:ext>
            </a:extLst>
          </p:cNvPr>
          <p:cNvPicPr>
            <a:picLocks noChangeAspect="1"/>
          </p:cNvPicPr>
          <p:nvPr/>
        </p:nvPicPr>
        <p:blipFill>
          <a:blip r:embed="rId5"/>
          <a:stretch>
            <a:fillRect/>
          </a:stretch>
        </p:blipFill>
        <p:spPr>
          <a:xfrm>
            <a:off x="6475171" y="1816518"/>
            <a:ext cx="3752703" cy="4609104"/>
          </a:xfrm>
          <a:prstGeom prst="rect">
            <a:avLst/>
          </a:prstGeom>
        </p:spPr>
      </p:pic>
    </p:spTree>
    <p:extLst>
      <p:ext uri="{BB962C8B-B14F-4D97-AF65-F5344CB8AC3E}">
        <p14:creationId xmlns:p14="http://schemas.microsoft.com/office/powerpoint/2010/main" val="184001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5A5455F5-12EC-4F2D-87A7-62A3C264187A}"/>
              </a:ext>
            </a:extLst>
          </p:cNvPr>
          <p:cNvSpPr txBox="1"/>
          <p:nvPr/>
        </p:nvSpPr>
        <p:spPr>
          <a:xfrm>
            <a:off x="675902" y="1748909"/>
            <a:ext cx="11145309" cy="954107"/>
          </a:xfrm>
          <a:prstGeom prst="rect">
            <a:avLst/>
          </a:prstGeom>
          <a:noFill/>
        </p:spPr>
        <p:txBody>
          <a:bodyPr wrap="square" rtlCol="0">
            <a:spAutoFit/>
          </a:bodyPr>
          <a:lstStyle/>
          <a:p>
            <a:r>
              <a:rPr lang="en-US" sz="2000" b="1" dirty="0"/>
              <a:t>wvOASIS Business Intelligence, Fleet Related Reports</a:t>
            </a:r>
            <a:endParaRPr lang="en-US" dirty="0"/>
          </a:p>
          <a:p>
            <a:endParaRPr lang="en-US" dirty="0"/>
          </a:p>
          <a:p>
            <a:r>
              <a:rPr lang="en-US" dirty="0"/>
              <a:t>WV-FIN-AM-017V 	Vehicles by Department</a:t>
            </a:r>
          </a:p>
        </p:txBody>
      </p:sp>
      <p:pic>
        <p:nvPicPr>
          <p:cNvPr id="5" name="Picture 4">
            <a:extLst>
              <a:ext uri="{FF2B5EF4-FFF2-40B4-BE49-F238E27FC236}">
                <a16:creationId xmlns:a16="http://schemas.microsoft.com/office/drawing/2014/main" id="{6EC73EAF-5BF0-4565-9824-EBA957634AB2}"/>
              </a:ext>
            </a:extLst>
          </p:cNvPr>
          <p:cNvPicPr>
            <a:picLocks noChangeAspect="1"/>
          </p:cNvPicPr>
          <p:nvPr/>
        </p:nvPicPr>
        <p:blipFill>
          <a:blip r:embed="rId3"/>
          <a:stretch>
            <a:fillRect/>
          </a:stretch>
        </p:blipFill>
        <p:spPr>
          <a:xfrm>
            <a:off x="675902" y="2703016"/>
            <a:ext cx="8870770" cy="3979546"/>
          </a:xfrm>
          <a:prstGeom prst="rect">
            <a:avLst/>
          </a:prstGeom>
        </p:spPr>
      </p:pic>
    </p:spTree>
    <p:extLst>
      <p:ext uri="{BB962C8B-B14F-4D97-AF65-F5344CB8AC3E}">
        <p14:creationId xmlns:p14="http://schemas.microsoft.com/office/powerpoint/2010/main" val="191531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5A5455F5-12EC-4F2D-87A7-62A3C264187A}"/>
              </a:ext>
            </a:extLst>
          </p:cNvPr>
          <p:cNvSpPr txBox="1"/>
          <p:nvPr/>
        </p:nvSpPr>
        <p:spPr>
          <a:xfrm>
            <a:off x="791303" y="1715973"/>
            <a:ext cx="11145309" cy="2339102"/>
          </a:xfrm>
          <a:prstGeom prst="rect">
            <a:avLst/>
          </a:prstGeom>
          <a:noFill/>
        </p:spPr>
        <p:txBody>
          <a:bodyPr wrap="square" rtlCol="0">
            <a:spAutoFit/>
          </a:bodyPr>
          <a:lstStyle/>
          <a:p>
            <a:r>
              <a:rPr lang="en-US" sz="2000" b="1" dirty="0"/>
              <a:t>wvOASIS Business Intelligence, Fleet Related Reports</a:t>
            </a:r>
          </a:p>
          <a:p>
            <a:endParaRPr lang="en-US" dirty="0"/>
          </a:p>
          <a:p>
            <a:r>
              <a:rPr lang="en-US" dirty="0"/>
              <a:t>WV-FIN-AM-006 	Assets Retired</a:t>
            </a:r>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9E002A3F-294E-453D-AAD8-7ED5E1CC0E7A}"/>
              </a:ext>
            </a:extLst>
          </p:cNvPr>
          <p:cNvPicPr>
            <a:picLocks noChangeAspect="1"/>
          </p:cNvPicPr>
          <p:nvPr/>
        </p:nvPicPr>
        <p:blipFill>
          <a:blip r:embed="rId3"/>
          <a:stretch>
            <a:fillRect/>
          </a:stretch>
        </p:blipFill>
        <p:spPr>
          <a:xfrm>
            <a:off x="791303" y="2761813"/>
            <a:ext cx="10861350" cy="3261482"/>
          </a:xfrm>
          <a:prstGeom prst="rect">
            <a:avLst/>
          </a:prstGeom>
        </p:spPr>
      </p:pic>
    </p:spTree>
    <p:extLst>
      <p:ext uri="{BB962C8B-B14F-4D97-AF65-F5344CB8AC3E}">
        <p14:creationId xmlns:p14="http://schemas.microsoft.com/office/powerpoint/2010/main" val="112235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5A5455F5-12EC-4F2D-87A7-62A3C264187A}"/>
              </a:ext>
            </a:extLst>
          </p:cNvPr>
          <p:cNvSpPr txBox="1"/>
          <p:nvPr/>
        </p:nvSpPr>
        <p:spPr>
          <a:xfrm>
            <a:off x="872251" y="2250128"/>
            <a:ext cx="11145309" cy="1508105"/>
          </a:xfrm>
          <a:prstGeom prst="rect">
            <a:avLst/>
          </a:prstGeom>
          <a:noFill/>
        </p:spPr>
        <p:txBody>
          <a:bodyPr wrap="square" rtlCol="0">
            <a:spAutoFit/>
          </a:bodyPr>
          <a:lstStyle/>
          <a:p>
            <a:r>
              <a:rPr lang="en-US" sz="2000" b="1" dirty="0"/>
              <a:t>wvOASIS Business Intelligence, Fleet Related Reports</a:t>
            </a:r>
          </a:p>
          <a:p>
            <a:endParaRPr lang="en-US" dirty="0"/>
          </a:p>
          <a:p>
            <a:r>
              <a:rPr lang="en-US" dirty="0"/>
              <a:t>WV-FIN-PROC-055	Vehicle Agreement Report</a:t>
            </a:r>
          </a:p>
          <a:p>
            <a:endParaRPr lang="en-US" dirty="0"/>
          </a:p>
          <a:p>
            <a:endParaRPr lang="en-US" dirty="0"/>
          </a:p>
        </p:txBody>
      </p:sp>
      <p:pic>
        <p:nvPicPr>
          <p:cNvPr id="5" name="Picture 4">
            <a:extLst>
              <a:ext uri="{FF2B5EF4-FFF2-40B4-BE49-F238E27FC236}">
                <a16:creationId xmlns:a16="http://schemas.microsoft.com/office/drawing/2014/main" id="{E9290E72-2A6D-4786-8D13-91CBB0A54A08}"/>
              </a:ext>
            </a:extLst>
          </p:cNvPr>
          <p:cNvPicPr>
            <a:picLocks noChangeAspect="1"/>
          </p:cNvPicPr>
          <p:nvPr/>
        </p:nvPicPr>
        <p:blipFill>
          <a:blip r:embed="rId3"/>
          <a:stretch>
            <a:fillRect/>
          </a:stretch>
        </p:blipFill>
        <p:spPr>
          <a:xfrm>
            <a:off x="977774" y="3429000"/>
            <a:ext cx="12192000" cy="1580954"/>
          </a:xfrm>
          <a:prstGeom prst="rect">
            <a:avLst/>
          </a:prstGeom>
        </p:spPr>
      </p:pic>
    </p:spTree>
    <p:extLst>
      <p:ext uri="{BB962C8B-B14F-4D97-AF65-F5344CB8AC3E}">
        <p14:creationId xmlns:p14="http://schemas.microsoft.com/office/powerpoint/2010/main" val="2678274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883432"/>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3" y="175546"/>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5A5455F5-12EC-4F2D-87A7-62A3C264187A}"/>
              </a:ext>
            </a:extLst>
          </p:cNvPr>
          <p:cNvSpPr txBox="1"/>
          <p:nvPr/>
        </p:nvSpPr>
        <p:spPr>
          <a:xfrm>
            <a:off x="847050" y="1419882"/>
            <a:ext cx="11145309" cy="954107"/>
          </a:xfrm>
          <a:prstGeom prst="rect">
            <a:avLst/>
          </a:prstGeom>
          <a:noFill/>
        </p:spPr>
        <p:txBody>
          <a:bodyPr wrap="square" rtlCol="0">
            <a:spAutoFit/>
          </a:bodyPr>
          <a:lstStyle/>
          <a:p>
            <a:r>
              <a:rPr lang="en-US" sz="2000" b="1" dirty="0"/>
              <a:t>wvOASIS Business Intelligence, Fleet Related Reports</a:t>
            </a:r>
          </a:p>
          <a:p>
            <a:r>
              <a:rPr lang="en-US" dirty="0"/>
              <a:t>WV-FIN-GL-146	 Document Listing</a:t>
            </a:r>
          </a:p>
          <a:p>
            <a:endParaRPr lang="en-US" dirty="0"/>
          </a:p>
        </p:txBody>
      </p:sp>
      <p:pic>
        <p:nvPicPr>
          <p:cNvPr id="6" name="Picture 5">
            <a:extLst>
              <a:ext uri="{FF2B5EF4-FFF2-40B4-BE49-F238E27FC236}">
                <a16:creationId xmlns:a16="http://schemas.microsoft.com/office/drawing/2014/main" id="{A96CFABF-9E24-49A0-A322-C9D2D9C98B05}"/>
              </a:ext>
            </a:extLst>
          </p:cNvPr>
          <p:cNvPicPr>
            <a:picLocks noChangeAspect="1"/>
          </p:cNvPicPr>
          <p:nvPr/>
        </p:nvPicPr>
        <p:blipFill>
          <a:blip r:embed="rId3"/>
          <a:stretch>
            <a:fillRect/>
          </a:stretch>
        </p:blipFill>
        <p:spPr>
          <a:xfrm>
            <a:off x="1125859" y="2050975"/>
            <a:ext cx="9993005" cy="4631479"/>
          </a:xfrm>
          <a:prstGeom prst="rect">
            <a:avLst/>
          </a:prstGeom>
        </p:spPr>
      </p:pic>
    </p:spTree>
    <p:extLst>
      <p:ext uri="{BB962C8B-B14F-4D97-AF65-F5344CB8AC3E}">
        <p14:creationId xmlns:p14="http://schemas.microsoft.com/office/powerpoint/2010/main" val="63177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4850" y="854419"/>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39450" y="146534"/>
            <a:ext cx="11513099" cy="707886"/>
          </a:xfrm>
          <a:prstGeom prst="rect">
            <a:avLst/>
          </a:prstGeom>
          <a:noFill/>
        </p:spPr>
        <p:txBody>
          <a:bodyPr wrap="square" rtlCol="0">
            <a:spAutoFit/>
          </a:bodyPr>
          <a:lstStyle/>
          <a:p>
            <a:r>
              <a:rPr lang="en-US" sz="4000" b="1" dirty="0">
                <a:solidFill>
                  <a:srgbClr val="0070C0"/>
                </a:solidFill>
              </a:rPr>
              <a:t>FLEET MANAGEMENT DIVISION</a:t>
            </a:r>
          </a:p>
        </p:txBody>
      </p:sp>
      <p:graphicFrame>
        <p:nvGraphicFramePr>
          <p:cNvPr id="20" name="Table 19">
            <a:extLst>
              <a:ext uri="{FF2B5EF4-FFF2-40B4-BE49-F238E27FC236}">
                <a16:creationId xmlns:a16="http://schemas.microsoft.com/office/drawing/2014/main" id="{D7FA01AE-AC9D-49D3-9429-C6F06AA71DFC}"/>
              </a:ext>
            </a:extLst>
          </p:cNvPr>
          <p:cNvGraphicFramePr>
            <a:graphicFrameLocks noGrp="1"/>
          </p:cNvGraphicFramePr>
          <p:nvPr>
            <p:extLst>
              <p:ext uri="{D42A27DB-BD31-4B8C-83A1-F6EECF244321}">
                <p14:modId xmlns:p14="http://schemas.microsoft.com/office/powerpoint/2010/main" val="1643727355"/>
              </p:ext>
            </p:extLst>
          </p:nvPr>
        </p:nvGraphicFramePr>
        <p:xfrm>
          <a:off x="454849" y="1390869"/>
          <a:ext cx="11397700" cy="5320597"/>
        </p:xfrm>
        <a:graphic>
          <a:graphicData uri="http://schemas.openxmlformats.org/drawingml/2006/table">
            <a:tbl>
              <a:tblPr/>
              <a:tblGrid>
                <a:gridCol w="686959">
                  <a:extLst>
                    <a:ext uri="{9D8B030D-6E8A-4147-A177-3AD203B41FA5}">
                      <a16:colId xmlns:a16="http://schemas.microsoft.com/office/drawing/2014/main" val="3587291062"/>
                    </a:ext>
                  </a:extLst>
                </a:gridCol>
                <a:gridCol w="602298">
                  <a:extLst>
                    <a:ext uri="{9D8B030D-6E8A-4147-A177-3AD203B41FA5}">
                      <a16:colId xmlns:a16="http://schemas.microsoft.com/office/drawing/2014/main" val="4218797137"/>
                    </a:ext>
                  </a:extLst>
                </a:gridCol>
                <a:gridCol w="834508">
                  <a:extLst>
                    <a:ext uri="{9D8B030D-6E8A-4147-A177-3AD203B41FA5}">
                      <a16:colId xmlns:a16="http://schemas.microsoft.com/office/drawing/2014/main" val="869159213"/>
                    </a:ext>
                  </a:extLst>
                </a:gridCol>
                <a:gridCol w="5118321">
                  <a:extLst>
                    <a:ext uri="{9D8B030D-6E8A-4147-A177-3AD203B41FA5}">
                      <a16:colId xmlns:a16="http://schemas.microsoft.com/office/drawing/2014/main" val="1199386141"/>
                    </a:ext>
                  </a:extLst>
                </a:gridCol>
                <a:gridCol w="573271">
                  <a:extLst>
                    <a:ext uri="{9D8B030D-6E8A-4147-A177-3AD203B41FA5}">
                      <a16:colId xmlns:a16="http://schemas.microsoft.com/office/drawing/2014/main" val="4282831678"/>
                    </a:ext>
                  </a:extLst>
                </a:gridCol>
                <a:gridCol w="1006249">
                  <a:extLst>
                    <a:ext uri="{9D8B030D-6E8A-4147-A177-3AD203B41FA5}">
                      <a16:colId xmlns:a16="http://schemas.microsoft.com/office/drawing/2014/main" val="1137992543"/>
                    </a:ext>
                  </a:extLst>
                </a:gridCol>
                <a:gridCol w="2576094">
                  <a:extLst>
                    <a:ext uri="{9D8B030D-6E8A-4147-A177-3AD203B41FA5}">
                      <a16:colId xmlns:a16="http://schemas.microsoft.com/office/drawing/2014/main" val="1940874613"/>
                    </a:ext>
                  </a:extLst>
                </a:gridCol>
              </a:tblGrid>
              <a:tr h="410221">
                <a:tc>
                  <a:txBody>
                    <a:bodyPr/>
                    <a:lstStyle/>
                    <a:p>
                      <a:pPr algn="l" fontAlgn="b"/>
                      <a:r>
                        <a:rPr lang="en-US" sz="800" b="1" i="0" u="none" strike="noStrike">
                          <a:effectLst/>
                          <a:latin typeface="Arial" panose="020B0604020202020204" pitchFamily="34" charset="0"/>
                        </a:rPr>
                        <a:t>FIMS Object Name</a:t>
                      </a:r>
                    </a:p>
                  </a:txBody>
                  <a:tcPr marL="5022" marR="5022" marT="5022"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1" i="0" u="none" strike="noStrike">
                          <a:solidFill>
                            <a:srgbClr val="000000"/>
                          </a:solidFill>
                          <a:effectLst/>
                          <a:latin typeface="Arial" panose="020B0604020202020204" pitchFamily="34" charset="0"/>
                        </a:rPr>
                        <a:t>OASIS Object</a:t>
                      </a:r>
                    </a:p>
                  </a:txBody>
                  <a:tcPr marL="5022" marR="5022" marT="5022"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800" b="1" i="0" u="none" strike="noStrike">
                          <a:solidFill>
                            <a:srgbClr val="000000"/>
                          </a:solidFill>
                          <a:effectLst/>
                          <a:latin typeface="Arial" panose="020B0604020202020204" pitchFamily="34" charset="0"/>
                        </a:rPr>
                        <a:t>OASIS Object Name</a:t>
                      </a:r>
                    </a:p>
                  </a:txBody>
                  <a:tcPr marL="5022" marR="5022" marT="5022"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800" b="1" i="0" u="none" strike="noStrike">
                          <a:solidFill>
                            <a:srgbClr val="000000"/>
                          </a:solidFill>
                          <a:effectLst/>
                          <a:latin typeface="Arial" panose="020B0604020202020204" pitchFamily="34" charset="0"/>
                        </a:rPr>
                        <a:t>OASIS Object Definition</a:t>
                      </a:r>
                    </a:p>
                  </a:txBody>
                  <a:tcPr marL="5022" marR="5022" marT="5022"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1" i="0" u="none" strike="noStrike">
                          <a:solidFill>
                            <a:srgbClr val="000000"/>
                          </a:solidFill>
                          <a:effectLst/>
                          <a:latin typeface="Arial" panose="020B0604020202020204" pitchFamily="34" charset="0"/>
                        </a:rPr>
                        <a:t>OASIS Sub-Obj</a:t>
                      </a:r>
                    </a:p>
                  </a:txBody>
                  <a:tcPr marL="5022" marR="5022" marT="5022"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1" i="0" u="none" strike="noStrike">
                          <a:solidFill>
                            <a:srgbClr val="000000"/>
                          </a:solidFill>
                          <a:effectLst/>
                          <a:latin typeface="Arial" panose="020B0604020202020204" pitchFamily="34" charset="0"/>
                        </a:rPr>
                        <a:t>OASIS Sub-Obj Name</a:t>
                      </a:r>
                    </a:p>
                  </a:txBody>
                  <a:tcPr marL="5022" marR="5022" marT="5022"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1" i="0" u="none" strike="noStrike" dirty="0">
                          <a:solidFill>
                            <a:srgbClr val="000000"/>
                          </a:solidFill>
                          <a:effectLst/>
                          <a:latin typeface="Arial" panose="020B0604020202020204" pitchFamily="34" charset="0"/>
                        </a:rPr>
                        <a:t>OASIS Sub Object Definition</a:t>
                      </a:r>
                    </a:p>
                  </a:txBody>
                  <a:tcPr marL="5022" marR="5022" marT="5022"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50456502"/>
                  </a:ext>
                </a:extLst>
              </a:tr>
              <a:tr h="818396">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3211</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3516</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IN STATE CAR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in state travel for car rental fees by a state employee or offical conducting offical state business .</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2245966"/>
                  </a:ext>
                </a:extLst>
              </a:tr>
              <a:tr h="818396">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3211</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3517</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IN STATE GASOLINE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in state travel for car rental gasoline fees by a state employee or offical conducting offical state business .</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8071170"/>
                  </a:ext>
                </a:extLst>
              </a:tr>
              <a:tr h="818396">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3211</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3520</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IN STATE MILEAGE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in state travel for mileage reimbursements for a state employee or offical conducting offical state business.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7051407"/>
                  </a:ext>
                </a:extLst>
              </a:tr>
              <a:tr h="818396">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3211</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3523</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OUT OF STATE CAR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out of state travel for car rental fees by a state employee or offical conducting offical state business.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1050232"/>
                  </a:ext>
                </a:extLst>
              </a:tr>
              <a:tr h="818396">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3211</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3524</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OUT OF STATE GASOLINE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out of state travel for car rental gasoline fees by a state employee or offical conducting offical state business.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2177067"/>
                  </a:ext>
                </a:extLst>
              </a:tr>
              <a:tr h="818396">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3211</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3527</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OUT OF STATE MILEAGE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Arial" panose="020B0604020202020204" pitchFamily="34" charset="0"/>
                        </a:rPr>
                        <a:t>Costs associated with out of state travel for mileage reimbursements for a state employee or </a:t>
                      </a:r>
                      <a:r>
                        <a:rPr lang="en-US" sz="800" b="0" i="0" u="none" strike="noStrike" dirty="0" err="1">
                          <a:solidFill>
                            <a:srgbClr val="000000"/>
                          </a:solidFill>
                          <a:effectLst/>
                          <a:latin typeface="Arial" panose="020B0604020202020204" pitchFamily="34" charset="0"/>
                        </a:rPr>
                        <a:t>offical</a:t>
                      </a:r>
                      <a:r>
                        <a:rPr lang="en-US" sz="800" b="0" i="0" u="none" strike="noStrike" dirty="0">
                          <a:solidFill>
                            <a:srgbClr val="000000"/>
                          </a:solidFill>
                          <a:effectLst/>
                          <a:latin typeface="Arial" panose="020B0604020202020204" pitchFamily="34" charset="0"/>
                        </a:rPr>
                        <a:t> conducting </a:t>
                      </a:r>
                      <a:r>
                        <a:rPr lang="en-US" sz="800" b="0" i="0" u="none" strike="noStrike" dirty="0" err="1">
                          <a:solidFill>
                            <a:srgbClr val="000000"/>
                          </a:solidFill>
                          <a:effectLst/>
                          <a:latin typeface="Arial" panose="020B0604020202020204" pitchFamily="34" charset="0"/>
                        </a:rPr>
                        <a:t>offical</a:t>
                      </a:r>
                      <a:r>
                        <a:rPr lang="en-US" sz="800" b="0" i="0" u="none" strike="noStrike" dirty="0">
                          <a:solidFill>
                            <a:srgbClr val="000000"/>
                          </a:solidFill>
                          <a:effectLst/>
                          <a:latin typeface="Arial" panose="020B0604020202020204" pitchFamily="34" charset="0"/>
                        </a:rPr>
                        <a:t> state business.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5868596"/>
                  </a:ext>
                </a:extLst>
              </a:tr>
            </a:tbl>
          </a:graphicData>
        </a:graphic>
      </p:graphicFrame>
    </p:spTree>
    <p:extLst>
      <p:ext uri="{BB962C8B-B14F-4D97-AF65-F5344CB8AC3E}">
        <p14:creationId xmlns:p14="http://schemas.microsoft.com/office/powerpoint/2010/main" val="3144649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97149" y="545325"/>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281750" y="0"/>
            <a:ext cx="11513099" cy="707886"/>
          </a:xfrm>
          <a:prstGeom prst="rect">
            <a:avLst/>
          </a:prstGeom>
          <a:noFill/>
        </p:spPr>
        <p:txBody>
          <a:bodyPr wrap="square" rtlCol="0">
            <a:spAutoFit/>
          </a:bodyPr>
          <a:lstStyle/>
          <a:p>
            <a:r>
              <a:rPr lang="en-US" sz="4000" b="1" dirty="0">
                <a:solidFill>
                  <a:srgbClr val="0070C0"/>
                </a:solidFill>
              </a:rPr>
              <a:t>FLEET MANAGEMENT DIVISION</a:t>
            </a:r>
          </a:p>
        </p:txBody>
      </p:sp>
      <p:graphicFrame>
        <p:nvGraphicFramePr>
          <p:cNvPr id="8" name="Table 7">
            <a:extLst>
              <a:ext uri="{FF2B5EF4-FFF2-40B4-BE49-F238E27FC236}">
                <a16:creationId xmlns:a16="http://schemas.microsoft.com/office/drawing/2014/main" id="{3433E52F-480C-4312-871A-D158136FA1D7}"/>
              </a:ext>
            </a:extLst>
          </p:cNvPr>
          <p:cNvGraphicFramePr>
            <a:graphicFrameLocks noGrp="1"/>
          </p:cNvGraphicFramePr>
          <p:nvPr>
            <p:extLst>
              <p:ext uri="{D42A27DB-BD31-4B8C-83A1-F6EECF244321}">
                <p14:modId xmlns:p14="http://schemas.microsoft.com/office/powerpoint/2010/main" val="3616065281"/>
              </p:ext>
            </p:extLst>
          </p:nvPr>
        </p:nvGraphicFramePr>
        <p:xfrm>
          <a:off x="397149" y="1081775"/>
          <a:ext cx="11397699" cy="5230900"/>
        </p:xfrm>
        <a:graphic>
          <a:graphicData uri="http://schemas.openxmlformats.org/drawingml/2006/table">
            <a:tbl>
              <a:tblPr/>
              <a:tblGrid>
                <a:gridCol w="686959">
                  <a:extLst>
                    <a:ext uri="{9D8B030D-6E8A-4147-A177-3AD203B41FA5}">
                      <a16:colId xmlns:a16="http://schemas.microsoft.com/office/drawing/2014/main" val="3972961706"/>
                    </a:ext>
                  </a:extLst>
                </a:gridCol>
                <a:gridCol w="602298">
                  <a:extLst>
                    <a:ext uri="{9D8B030D-6E8A-4147-A177-3AD203B41FA5}">
                      <a16:colId xmlns:a16="http://schemas.microsoft.com/office/drawing/2014/main" val="1079057917"/>
                    </a:ext>
                  </a:extLst>
                </a:gridCol>
                <a:gridCol w="834508">
                  <a:extLst>
                    <a:ext uri="{9D8B030D-6E8A-4147-A177-3AD203B41FA5}">
                      <a16:colId xmlns:a16="http://schemas.microsoft.com/office/drawing/2014/main" val="3673350911"/>
                    </a:ext>
                  </a:extLst>
                </a:gridCol>
                <a:gridCol w="5118322">
                  <a:extLst>
                    <a:ext uri="{9D8B030D-6E8A-4147-A177-3AD203B41FA5}">
                      <a16:colId xmlns:a16="http://schemas.microsoft.com/office/drawing/2014/main" val="585874326"/>
                    </a:ext>
                  </a:extLst>
                </a:gridCol>
                <a:gridCol w="573271">
                  <a:extLst>
                    <a:ext uri="{9D8B030D-6E8A-4147-A177-3AD203B41FA5}">
                      <a16:colId xmlns:a16="http://schemas.microsoft.com/office/drawing/2014/main" val="873174931"/>
                    </a:ext>
                  </a:extLst>
                </a:gridCol>
                <a:gridCol w="1006248">
                  <a:extLst>
                    <a:ext uri="{9D8B030D-6E8A-4147-A177-3AD203B41FA5}">
                      <a16:colId xmlns:a16="http://schemas.microsoft.com/office/drawing/2014/main" val="2061026375"/>
                    </a:ext>
                  </a:extLst>
                </a:gridCol>
                <a:gridCol w="2576093">
                  <a:extLst>
                    <a:ext uri="{9D8B030D-6E8A-4147-A177-3AD203B41FA5}">
                      <a16:colId xmlns:a16="http://schemas.microsoft.com/office/drawing/2014/main" val="3309567415"/>
                    </a:ext>
                  </a:extLst>
                </a:gridCol>
              </a:tblGrid>
              <a:tr h="403306">
                <a:tc>
                  <a:txBody>
                    <a:bodyPr/>
                    <a:lstStyle/>
                    <a:p>
                      <a:pPr algn="l" fontAlgn="b"/>
                      <a:r>
                        <a:rPr lang="en-US" sz="800" b="1" i="0" u="none" strike="noStrike" dirty="0">
                          <a:effectLst/>
                          <a:latin typeface="Arial" panose="020B0604020202020204" pitchFamily="34" charset="0"/>
                        </a:rPr>
                        <a:t>FIMS Object Name</a:t>
                      </a:r>
                    </a:p>
                  </a:txBody>
                  <a:tcPr marL="5022" marR="5022" marT="5022" marB="0" anchor="b">
                    <a:lnL>
                      <a:noFill/>
                    </a:lnL>
                    <a:lnR>
                      <a:noFill/>
                    </a:lnR>
                    <a:lnT>
                      <a:noFill/>
                    </a:lnT>
                    <a:lnB>
                      <a:noFill/>
                    </a:lnB>
                    <a:solidFill>
                      <a:srgbClr val="92D050"/>
                    </a:solidFill>
                  </a:tcPr>
                </a:tc>
                <a:tc>
                  <a:txBody>
                    <a:bodyPr/>
                    <a:lstStyle/>
                    <a:p>
                      <a:pPr algn="ctr" fontAlgn="b"/>
                      <a:r>
                        <a:rPr lang="en-US" sz="800" b="1" i="0" u="none" strike="noStrike">
                          <a:solidFill>
                            <a:srgbClr val="000000"/>
                          </a:solidFill>
                          <a:effectLst/>
                          <a:latin typeface="Arial" panose="020B0604020202020204" pitchFamily="34" charset="0"/>
                        </a:rPr>
                        <a:t>OASIS Object</a:t>
                      </a:r>
                    </a:p>
                  </a:txBody>
                  <a:tcPr marL="5022" marR="5022" marT="5022" marB="0" anchor="b">
                    <a:lnL>
                      <a:noFill/>
                    </a:lnL>
                    <a:lnR>
                      <a:noFill/>
                    </a:lnR>
                    <a:lnT>
                      <a:noFill/>
                    </a:lnT>
                    <a:lnB>
                      <a:noFill/>
                    </a:lnB>
                    <a:solidFill>
                      <a:srgbClr val="FFC000"/>
                    </a:solidFill>
                  </a:tcPr>
                </a:tc>
                <a:tc>
                  <a:txBody>
                    <a:bodyPr/>
                    <a:lstStyle/>
                    <a:p>
                      <a:pPr algn="l" fontAlgn="b"/>
                      <a:r>
                        <a:rPr lang="en-US" sz="800" b="1" i="0" u="none" strike="noStrike">
                          <a:solidFill>
                            <a:srgbClr val="000000"/>
                          </a:solidFill>
                          <a:effectLst/>
                          <a:latin typeface="Arial" panose="020B0604020202020204" pitchFamily="34" charset="0"/>
                        </a:rPr>
                        <a:t>OASIS Object Name</a:t>
                      </a:r>
                    </a:p>
                  </a:txBody>
                  <a:tcPr marL="5022" marR="5022" marT="5022" marB="0" anchor="b">
                    <a:lnL>
                      <a:noFill/>
                    </a:lnL>
                    <a:lnR>
                      <a:noFill/>
                    </a:lnR>
                    <a:lnT>
                      <a:noFill/>
                    </a:lnT>
                    <a:lnB>
                      <a:noFill/>
                    </a:lnB>
                    <a:solidFill>
                      <a:srgbClr val="FFC000"/>
                    </a:solidFill>
                  </a:tcPr>
                </a:tc>
                <a:tc>
                  <a:txBody>
                    <a:bodyPr/>
                    <a:lstStyle/>
                    <a:p>
                      <a:pPr algn="l" fontAlgn="b"/>
                      <a:r>
                        <a:rPr lang="en-US" sz="800" b="1" i="0" u="none" strike="noStrike">
                          <a:solidFill>
                            <a:srgbClr val="000000"/>
                          </a:solidFill>
                          <a:effectLst/>
                          <a:latin typeface="Arial" panose="020B0604020202020204" pitchFamily="34" charset="0"/>
                        </a:rPr>
                        <a:t>OASIS Object Definition</a:t>
                      </a:r>
                    </a:p>
                  </a:txBody>
                  <a:tcPr marL="5022" marR="5022" marT="5022" marB="0" anchor="b">
                    <a:lnL>
                      <a:noFill/>
                    </a:lnL>
                    <a:lnR>
                      <a:noFill/>
                    </a:lnR>
                    <a:lnT>
                      <a:noFill/>
                    </a:lnT>
                    <a:lnB>
                      <a:noFill/>
                    </a:lnB>
                    <a:solidFill>
                      <a:srgbClr val="FFC000"/>
                    </a:solidFill>
                  </a:tcPr>
                </a:tc>
                <a:tc>
                  <a:txBody>
                    <a:bodyPr/>
                    <a:lstStyle/>
                    <a:p>
                      <a:pPr algn="ctr" fontAlgn="b"/>
                      <a:r>
                        <a:rPr lang="en-US" sz="800" b="1" i="0" u="none" strike="noStrike">
                          <a:solidFill>
                            <a:srgbClr val="000000"/>
                          </a:solidFill>
                          <a:effectLst/>
                          <a:latin typeface="Arial" panose="020B0604020202020204" pitchFamily="34" charset="0"/>
                        </a:rPr>
                        <a:t>OASIS Sub-Obj</a:t>
                      </a:r>
                    </a:p>
                  </a:txBody>
                  <a:tcPr marL="5022" marR="5022" marT="5022" marB="0" anchor="b">
                    <a:lnL>
                      <a:noFill/>
                    </a:lnL>
                    <a:lnR>
                      <a:noFill/>
                    </a:lnR>
                    <a:lnT>
                      <a:noFill/>
                    </a:lnT>
                    <a:lnB>
                      <a:noFill/>
                    </a:lnB>
                    <a:solidFill>
                      <a:srgbClr val="FFFF00"/>
                    </a:solidFill>
                  </a:tcPr>
                </a:tc>
                <a:tc>
                  <a:txBody>
                    <a:bodyPr/>
                    <a:lstStyle/>
                    <a:p>
                      <a:pPr algn="l" fontAlgn="b"/>
                      <a:r>
                        <a:rPr lang="en-US" sz="800" b="1" i="0" u="none" strike="noStrike">
                          <a:solidFill>
                            <a:srgbClr val="000000"/>
                          </a:solidFill>
                          <a:effectLst/>
                          <a:latin typeface="Arial" panose="020B0604020202020204" pitchFamily="34" charset="0"/>
                        </a:rPr>
                        <a:t>OASIS Sub-Obj Name</a:t>
                      </a:r>
                    </a:p>
                  </a:txBody>
                  <a:tcPr marL="5022" marR="5022" marT="5022" marB="0" anchor="b">
                    <a:lnL>
                      <a:noFill/>
                    </a:lnL>
                    <a:lnR>
                      <a:noFill/>
                    </a:lnR>
                    <a:lnT>
                      <a:noFill/>
                    </a:lnT>
                    <a:lnB>
                      <a:noFill/>
                    </a:lnB>
                    <a:solidFill>
                      <a:srgbClr val="FFFF00"/>
                    </a:solidFill>
                  </a:tcPr>
                </a:tc>
                <a:tc>
                  <a:txBody>
                    <a:bodyPr/>
                    <a:lstStyle/>
                    <a:p>
                      <a:pPr algn="l" fontAlgn="b"/>
                      <a:r>
                        <a:rPr lang="en-US" sz="800" b="1" i="0" u="none" strike="noStrike" dirty="0">
                          <a:solidFill>
                            <a:srgbClr val="000000"/>
                          </a:solidFill>
                          <a:effectLst/>
                          <a:latin typeface="Arial" panose="020B0604020202020204" pitchFamily="34" charset="0"/>
                        </a:rPr>
                        <a:t>OASIS Sub Object Definition</a:t>
                      </a:r>
                    </a:p>
                  </a:txBody>
                  <a:tcPr marL="5022" marR="5022" marT="5022" marB="0" anchor="b">
                    <a:lnL>
                      <a:noFill/>
                    </a:lnL>
                    <a:lnR>
                      <a:noFill/>
                    </a:lnR>
                    <a:lnT>
                      <a:noFill/>
                    </a:lnT>
                    <a:lnB>
                      <a:noFill/>
                    </a:lnB>
                    <a:solidFill>
                      <a:srgbClr val="FFFF00"/>
                    </a:solidFill>
                  </a:tcPr>
                </a:tc>
                <a:extLst>
                  <a:ext uri="{0D108BD9-81ED-4DB2-BD59-A6C34878D82A}">
                    <a16:rowId xmlns:a16="http://schemas.microsoft.com/office/drawing/2014/main" val="2855617723"/>
                  </a:ext>
                </a:extLst>
              </a:tr>
              <a:tr h="804599">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NON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3530</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IN STATE CAR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a vehicle rental by a board member, commission member,consultant, contractor for authorized in state 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7545107"/>
                  </a:ext>
                </a:extLst>
              </a:tr>
              <a:tr h="804599">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NON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3531</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IN STATE GASOLINE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vehicle rental gasoline expense by a board member, commission member,consultant, contractor for authorized in state 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157990"/>
                  </a:ext>
                </a:extLst>
              </a:tr>
              <a:tr h="804599">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NON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3534</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IN STATE MILEAGE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mileage reimbursements by a board member, commission member,consultant, contractor for authorized in state 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9372803"/>
                  </a:ext>
                </a:extLst>
              </a:tr>
              <a:tr h="804599">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NON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3535</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IN STATE MISC</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covered miscellaneous reimbursements by a board member, commission member,consultant, contractor for authorized in state 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9188249"/>
                  </a:ext>
                </a:extLst>
              </a:tr>
              <a:tr h="804599">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NON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3537</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OUT OF STATE CAR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a vehicle rental by a board member, commission member,consultant, contractor for authorized out of state 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9953491"/>
                  </a:ext>
                </a:extLst>
              </a:tr>
              <a:tr h="804599">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NON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3538</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OUT OF STATE GASOLINE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Arial" panose="020B0604020202020204" pitchFamily="34" charset="0"/>
                        </a:rPr>
                        <a:t>Costs associated with vehicle rental gasoline expense by a board member, commission for authorized out of state 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6020311"/>
                  </a:ext>
                </a:extLst>
              </a:tr>
            </a:tbl>
          </a:graphicData>
        </a:graphic>
      </p:graphicFrame>
    </p:spTree>
    <p:extLst>
      <p:ext uri="{BB962C8B-B14F-4D97-AF65-F5344CB8AC3E}">
        <p14:creationId xmlns:p14="http://schemas.microsoft.com/office/powerpoint/2010/main" val="375786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4850" y="854419"/>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39450" y="146534"/>
            <a:ext cx="11513099" cy="707886"/>
          </a:xfrm>
          <a:prstGeom prst="rect">
            <a:avLst/>
          </a:prstGeom>
          <a:noFill/>
        </p:spPr>
        <p:txBody>
          <a:bodyPr wrap="square" rtlCol="0">
            <a:spAutoFit/>
          </a:bodyPr>
          <a:lstStyle/>
          <a:p>
            <a:r>
              <a:rPr lang="en-US" sz="4000" b="1" dirty="0">
                <a:solidFill>
                  <a:srgbClr val="0070C0"/>
                </a:solidFill>
              </a:rPr>
              <a:t>FLEET MANAGEMENT DIVISION</a:t>
            </a:r>
          </a:p>
        </p:txBody>
      </p:sp>
      <p:graphicFrame>
        <p:nvGraphicFramePr>
          <p:cNvPr id="6" name="Table 5">
            <a:extLst>
              <a:ext uri="{FF2B5EF4-FFF2-40B4-BE49-F238E27FC236}">
                <a16:creationId xmlns:a16="http://schemas.microsoft.com/office/drawing/2014/main" id="{358827EF-69A2-44CE-B235-1285DCA72592}"/>
              </a:ext>
            </a:extLst>
          </p:cNvPr>
          <p:cNvGraphicFramePr>
            <a:graphicFrameLocks noGrp="1"/>
          </p:cNvGraphicFramePr>
          <p:nvPr>
            <p:extLst>
              <p:ext uri="{D42A27DB-BD31-4B8C-83A1-F6EECF244321}">
                <p14:modId xmlns:p14="http://schemas.microsoft.com/office/powerpoint/2010/main" val="1777108789"/>
              </p:ext>
            </p:extLst>
          </p:nvPr>
        </p:nvGraphicFramePr>
        <p:xfrm>
          <a:off x="454850" y="1477282"/>
          <a:ext cx="11397698" cy="5234183"/>
        </p:xfrm>
        <a:graphic>
          <a:graphicData uri="http://schemas.openxmlformats.org/drawingml/2006/table">
            <a:tbl>
              <a:tblPr/>
              <a:tblGrid>
                <a:gridCol w="686959">
                  <a:extLst>
                    <a:ext uri="{9D8B030D-6E8A-4147-A177-3AD203B41FA5}">
                      <a16:colId xmlns:a16="http://schemas.microsoft.com/office/drawing/2014/main" val="3130117287"/>
                    </a:ext>
                  </a:extLst>
                </a:gridCol>
                <a:gridCol w="602298">
                  <a:extLst>
                    <a:ext uri="{9D8B030D-6E8A-4147-A177-3AD203B41FA5}">
                      <a16:colId xmlns:a16="http://schemas.microsoft.com/office/drawing/2014/main" val="2158580735"/>
                    </a:ext>
                  </a:extLst>
                </a:gridCol>
                <a:gridCol w="834508">
                  <a:extLst>
                    <a:ext uri="{9D8B030D-6E8A-4147-A177-3AD203B41FA5}">
                      <a16:colId xmlns:a16="http://schemas.microsoft.com/office/drawing/2014/main" val="3889760675"/>
                    </a:ext>
                  </a:extLst>
                </a:gridCol>
                <a:gridCol w="5118321">
                  <a:extLst>
                    <a:ext uri="{9D8B030D-6E8A-4147-A177-3AD203B41FA5}">
                      <a16:colId xmlns:a16="http://schemas.microsoft.com/office/drawing/2014/main" val="1668956178"/>
                    </a:ext>
                  </a:extLst>
                </a:gridCol>
                <a:gridCol w="573271">
                  <a:extLst>
                    <a:ext uri="{9D8B030D-6E8A-4147-A177-3AD203B41FA5}">
                      <a16:colId xmlns:a16="http://schemas.microsoft.com/office/drawing/2014/main" val="299978426"/>
                    </a:ext>
                  </a:extLst>
                </a:gridCol>
                <a:gridCol w="1006248">
                  <a:extLst>
                    <a:ext uri="{9D8B030D-6E8A-4147-A177-3AD203B41FA5}">
                      <a16:colId xmlns:a16="http://schemas.microsoft.com/office/drawing/2014/main" val="314484063"/>
                    </a:ext>
                  </a:extLst>
                </a:gridCol>
                <a:gridCol w="2576093">
                  <a:extLst>
                    <a:ext uri="{9D8B030D-6E8A-4147-A177-3AD203B41FA5}">
                      <a16:colId xmlns:a16="http://schemas.microsoft.com/office/drawing/2014/main" val="3091049743"/>
                    </a:ext>
                  </a:extLst>
                </a:gridCol>
              </a:tblGrid>
              <a:tr h="403559">
                <a:tc>
                  <a:txBody>
                    <a:bodyPr/>
                    <a:lstStyle/>
                    <a:p>
                      <a:pPr algn="l" fontAlgn="b"/>
                      <a:r>
                        <a:rPr lang="en-US" sz="800" b="1" i="0" u="none" strike="noStrike">
                          <a:effectLst/>
                          <a:latin typeface="Arial" panose="020B0604020202020204" pitchFamily="34" charset="0"/>
                        </a:rPr>
                        <a:t>FIMS Object Name</a:t>
                      </a:r>
                    </a:p>
                  </a:txBody>
                  <a:tcPr marL="5022" marR="5022" marT="5022" marB="0" anchor="b">
                    <a:lnL>
                      <a:noFill/>
                    </a:lnL>
                    <a:lnR>
                      <a:noFill/>
                    </a:lnR>
                    <a:lnT>
                      <a:noFill/>
                    </a:lnT>
                    <a:lnB>
                      <a:noFill/>
                    </a:lnB>
                    <a:solidFill>
                      <a:srgbClr val="92D050"/>
                    </a:solidFill>
                  </a:tcPr>
                </a:tc>
                <a:tc>
                  <a:txBody>
                    <a:bodyPr/>
                    <a:lstStyle/>
                    <a:p>
                      <a:pPr algn="ctr" fontAlgn="b"/>
                      <a:r>
                        <a:rPr lang="en-US" sz="800" b="1" i="0" u="none" strike="noStrike">
                          <a:solidFill>
                            <a:srgbClr val="000000"/>
                          </a:solidFill>
                          <a:effectLst/>
                          <a:latin typeface="Arial" panose="020B0604020202020204" pitchFamily="34" charset="0"/>
                        </a:rPr>
                        <a:t>OASIS Object</a:t>
                      </a:r>
                    </a:p>
                  </a:txBody>
                  <a:tcPr marL="5022" marR="5022" marT="5022" marB="0" anchor="b">
                    <a:lnL>
                      <a:noFill/>
                    </a:lnL>
                    <a:lnR>
                      <a:noFill/>
                    </a:lnR>
                    <a:lnT>
                      <a:noFill/>
                    </a:lnT>
                    <a:lnB>
                      <a:noFill/>
                    </a:lnB>
                    <a:solidFill>
                      <a:srgbClr val="FFC000"/>
                    </a:solidFill>
                  </a:tcPr>
                </a:tc>
                <a:tc>
                  <a:txBody>
                    <a:bodyPr/>
                    <a:lstStyle/>
                    <a:p>
                      <a:pPr algn="l" fontAlgn="b"/>
                      <a:r>
                        <a:rPr lang="en-US" sz="800" b="1" i="0" u="none" strike="noStrike">
                          <a:solidFill>
                            <a:srgbClr val="000000"/>
                          </a:solidFill>
                          <a:effectLst/>
                          <a:latin typeface="Arial" panose="020B0604020202020204" pitchFamily="34" charset="0"/>
                        </a:rPr>
                        <a:t>OASIS Object Name</a:t>
                      </a:r>
                    </a:p>
                  </a:txBody>
                  <a:tcPr marL="5022" marR="5022" marT="5022" marB="0" anchor="b">
                    <a:lnL>
                      <a:noFill/>
                    </a:lnL>
                    <a:lnR>
                      <a:noFill/>
                    </a:lnR>
                    <a:lnT>
                      <a:noFill/>
                    </a:lnT>
                    <a:lnB>
                      <a:noFill/>
                    </a:lnB>
                    <a:solidFill>
                      <a:srgbClr val="FFC000"/>
                    </a:solidFill>
                  </a:tcPr>
                </a:tc>
                <a:tc>
                  <a:txBody>
                    <a:bodyPr/>
                    <a:lstStyle/>
                    <a:p>
                      <a:pPr algn="l" fontAlgn="b"/>
                      <a:r>
                        <a:rPr lang="en-US" sz="800" b="1" i="0" u="none" strike="noStrike">
                          <a:solidFill>
                            <a:srgbClr val="000000"/>
                          </a:solidFill>
                          <a:effectLst/>
                          <a:latin typeface="Arial" panose="020B0604020202020204" pitchFamily="34" charset="0"/>
                        </a:rPr>
                        <a:t>OASIS Object Definition</a:t>
                      </a:r>
                    </a:p>
                  </a:txBody>
                  <a:tcPr marL="5022" marR="5022" marT="5022" marB="0" anchor="b">
                    <a:lnL>
                      <a:noFill/>
                    </a:lnL>
                    <a:lnR>
                      <a:noFill/>
                    </a:lnR>
                    <a:lnT>
                      <a:noFill/>
                    </a:lnT>
                    <a:lnB>
                      <a:noFill/>
                    </a:lnB>
                    <a:solidFill>
                      <a:srgbClr val="FFC000"/>
                    </a:solidFill>
                  </a:tcPr>
                </a:tc>
                <a:tc>
                  <a:txBody>
                    <a:bodyPr/>
                    <a:lstStyle/>
                    <a:p>
                      <a:pPr algn="ctr" fontAlgn="b"/>
                      <a:r>
                        <a:rPr lang="en-US" sz="800" b="1" i="0" u="none" strike="noStrike">
                          <a:solidFill>
                            <a:srgbClr val="000000"/>
                          </a:solidFill>
                          <a:effectLst/>
                          <a:latin typeface="Arial" panose="020B0604020202020204" pitchFamily="34" charset="0"/>
                        </a:rPr>
                        <a:t>OASIS Sub-Obj</a:t>
                      </a:r>
                    </a:p>
                  </a:txBody>
                  <a:tcPr marL="5022" marR="5022" marT="5022" marB="0" anchor="b">
                    <a:lnL>
                      <a:noFill/>
                    </a:lnL>
                    <a:lnR>
                      <a:noFill/>
                    </a:lnR>
                    <a:lnT>
                      <a:noFill/>
                    </a:lnT>
                    <a:lnB>
                      <a:noFill/>
                    </a:lnB>
                    <a:solidFill>
                      <a:srgbClr val="FFFF00"/>
                    </a:solidFill>
                  </a:tcPr>
                </a:tc>
                <a:tc>
                  <a:txBody>
                    <a:bodyPr/>
                    <a:lstStyle/>
                    <a:p>
                      <a:pPr algn="l" fontAlgn="b"/>
                      <a:r>
                        <a:rPr lang="en-US" sz="800" b="1" i="0" u="none" strike="noStrike">
                          <a:solidFill>
                            <a:srgbClr val="000000"/>
                          </a:solidFill>
                          <a:effectLst/>
                          <a:latin typeface="Arial" panose="020B0604020202020204" pitchFamily="34" charset="0"/>
                        </a:rPr>
                        <a:t>OASIS Sub-Obj Name</a:t>
                      </a:r>
                    </a:p>
                  </a:txBody>
                  <a:tcPr marL="5022" marR="5022" marT="5022" marB="0" anchor="b">
                    <a:lnL>
                      <a:noFill/>
                    </a:lnL>
                    <a:lnR>
                      <a:noFill/>
                    </a:lnR>
                    <a:lnT>
                      <a:noFill/>
                    </a:lnT>
                    <a:lnB>
                      <a:noFill/>
                    </a:lnB>
                    <a:solidFill>
                      <a:srgbClr val="FFFF00"/>
                    </a:solidFill>
                  </a:tcPr>
                </a:tc>
                <a:tc>
                  <a:txBody>
                    <a:bodyPr/>
                    <a:lstStyle/>
                    <a:p>
                      <a:pPr algn="l" fontAlgn="b"/>
                      <a:r>
                        <a:rPr lang="en-US" sz="800" b="1" i="0" u="none" strike="noStrike">
                          <a:solidFill>
                            <a:srgbClr val="000000"/>
                          </a:solidFill>
                          <a:effectLst/>
                          <a:latin typeface="Arial" panose="020B0604020202020204" pitchFamily="34" charset="0"/>
                        </a:rPr>
                        <a:t>OASIS Sub Object Definition</a:t>
                      </a:r>
                    </a:p>
                  </a:txBody>
                  <a:tcPr marL="5022" marR="5022" marT="5022" marB="0" anchor="b">
                    <a:lnL>
                      <a:noFill/>
                    </a:lnL>
                    <a:lnR>
                      <a:noFill/>
                    </a:lnR>
                    <a:lnT>
                      <a:noFill/>
                    </a:lnT>
                    <a:lnB>
                      <a:noFill/>
                    </a:lnB>
                    <a:solidFill>
                      <a:srgbClr val="FFFF00"/>
                    </a:solidFill>
                  </a:tcPr>
                </a:tc>
                <a:extLst>
                  <a:ext uri="{0D108BD9-81ED-4DB2-BD59-A6C34878D82A}">
                    <a16:rowId xmlns:a16="http://schemas.microsoft.com/office/drawing/2014/main" val="2876634817"/>
                  </a:ext>
                </a:extLst>
              </a:tr>
              <a:tr h="805104">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NON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3541</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OUT OF STATE MILEAGE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Costs associated with mileage reimbursements by a board member, commission member,consultant, contractor for authorized out of state 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8824163"/>
                  </a:ext>
                </a:extLst>
              </a:tr>
              <a:tr h="805104">
                <a:tc>
                  <a:txBody>
                    <a:bodyPr/>
                    <a:lstStyle/>
                    <a:p>
                      <a:pPr algn="l" fontAlgn="t"/>
                      <a:r>
                        <a:rPr lang="en-US" sz="800" b="0" i="0" u="none" strike="noStrike">
                          <a:effectLst/>
                          <a:latin typeface="Arial" panose="020B0604020202020204" pitchFamily="34" charset="0"/>
                        </a:rPr>
                        <a:t>TRAVEL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NON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Payments for authorized in-state and out-of-state travel expenses for persons who must travel as part of their job function/or position in accordance with the State Travel Regulations as issued by the Travel Management Office, Division of Purchasing, Department of Administration and other approved travel plans. This object code is applicable to state employees, board members, commission members, consultants, contractors, and students, patients, and inmates of state schools, hospitals and institutions. Includes athletic travel, team and associated individual travel, student recruiting expenses, and passports.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H128</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TRAVEL NON EMPLOYEE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Default (Higher Ed ONLY)</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4573033"/>
                  </a:ext>
                </a:extLst>
              </a:tr>
              <a:tr h="805104">
                <a:tc>
                  <a:txBody>
                    <a:bodyPr/>
                    <a:lstStyle/>
                    <a:p>
                      <a:pPr algn="l" fontAlgn="t"/>
                      <a:r>
                        <a:rPr lang="en-US" sz="800" b="0" i="0" u="none" strike="noStrike">
                          <a:effectLst/>
                          <a:latin typeface="Arial" panose="020B0604020202020204" pitchFamily="34" charset="0"/>
                        </a:rPr>
                        <a:t>VEHICLE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3216</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Auto, aircraft (i.e., fixed wing and helicopter), farm equipment (off road) rental, earth moving, hauling, and DOH emergencies for snow/flood.  Should not include travel related vehicle rentals, instead use the appropriate codes under 3211 or 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3570</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LEASED VEHICLES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lease payments made to an outside agency such as Enterprise.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1966580"/>
                  </a:ext>
                </a:extLst>
              </a:tr>
              <a:tr h="805104">
                <a:tc>
                  <a:txBody>
                    <a:bodyPr/>
                    <a:lstStyle/>
                    <a:p>
                      <a:pPr algn="l" fontAlgn="t"/>
                      <a:r>
                        <a:rPr lang="en-US" sz="800" b="0" i="0" u="none" strike="noStrike">
                          <a:effectLst/>
                          <a:latin typeface="Arial" panose="020B0604020202020204" pitchFamily="34" charset="0"/>
                        </a:rPr>
                        <a:t>VEHICLE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3216</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Auto, aircraft (i.e., fixed wing and helicopter), farm equipment (off road) rental, earth moving, hauling, and DOH emergencies for snow/flood.  Should not include travel related vehicle rentals, instead use the appropriate codes under 3211 or 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3572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RENTAL VEHICLES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Fees paid for vehicle rentals.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8658071"/>
                  </a:ext>
                </a:extLst>
              </a:tr>
              <a:tr h="805104">
                <a:tc>
                  <a:txBody>
                    <a:bodyPr/>
                    <a:lstStyle/>
                    <a:p>
                      <a:pPr algn="l" fontAlgn="t"/>
                      <a:r>
                        <a:rPr lang="en-US" sz="800" b="0" i="0" u="none" strike="noStrike">
                          <a:effectLst/>
                          <a:latin typeface="Arial" panose="020B0604020202020204" pitchFamily="34" charset="0"/>
                        </a:rPr>
                        <a:t>VEHICLE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3216</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Auto, aircraft (i.e., fixed wing and helicopter), farm equipment (off road) rental, earth moving, hauling, and DOH emergencies for snow/flood.  Should not include travel related vehicle rentals, instead use the appropriate codes under 3211 or 3212.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H132</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RENTAL</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Default (Higher Ed ONLY)</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6525939"/>
                  </a:ext>
                </a:extLst>
              </a:tr>
              <a:tr h="805104">
                <a:tc>
                  <a:txBody>
                    <a:bodyPr/>
                    <a:lstStyle/>
                    <a:p>
                      <a:pPr algn="l" fontAlgn="t"/>
                      <a:r>
                        <a:rPr lang="en-US" sz="800" b="0" i="0" u="none" strike="noStrike">
                          <a:effectLst/>
                          <a:latin typeface="Arial" panose="020B0604020202020204" pitchFamily="34" charset="0"/>
                        </a:rPr>
                        <a:t>VEHICLE OPERATING EXP</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3225</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OPERATING EXP</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For vehicle operating expenses, including helicopter and fixed wing aircraft. Oil, grease, car washes, minor maintenance repairs such as headlight replacement, tire repair, wheel alignment, windshield wipers, etc.</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3616</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FLEET VEHICLE EXPENSE</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Arial" panose="020B0604020202020204" pitchFamily="34" charset="0"/>
                        </a:rPr>
                        <a:t>Minor repair services made on state owned Fleet Vehicles.</a:t>
                      </a:r>
                    </a:p>
                  </a:txBody>
                  <a:tcPr marL="5022" marR="5022" marT="50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737001"/>
                  </a:ext>
                </a:extLst>
              </a:tr>
            </a:tbl>
          </a:graphicData>
        </a:graphic>
      </p:graphicFrame>
    </p:spTree>
    <p:extLst>
      <p:ext uri="{BB962C8B-B14F-4D97-AF65-F5344CB8AC3E}">
        <p14:creationId xmlns:p14="http://schemas.microsoft.com/office/powerpoint/2010/main" val="45233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4850" y="854419"/>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39450" y="146534"/>
            <a:ext cx="11513099" cy="707886"/>
          </a:xfrm>
          <a:prstGeom prst="rect">
            <a:avLst/>
          </a:prstGeom>
          <a:noFill/>
        </p:spPr>
        <p:txBody>
          <a:bodyPr wrap="square" rtlCol="0">
            <a:spAutoFit/>
          </a:bodyPr>
          <a:lstStyle/>
          <a:p>
            <a:r>
              <a:rPr lang="en-US" sz="4000" b="1" dirty="0">
                <a:solidFill>
                  <a:srgbClr val="0070C0"/>
                </a:solidFill>
              </a:rPr>
              <a:t>FLEET MANAGEMENT DIVISION</a:t>
            </a:r>
          </a:p>
        </p:txBody>
      </p:sp>
      <p:graphicFrame>
        <p:nvGraphicFramePr>
          <p:cNvPr id="6" name="Table 5">
            <a:extLst>
              <a:ext uri="{FF2B5EF4-FFF2-40B4-BE49-F238E27FC236}">
                <a16:creationId xmlns:a16="http://schemas.microsoft.com/office/drawing/2014/main" id="{84DA4587-E610-4039-805C-22B7DFA66BDF}"/>
              </a:ext>
            </a:extLst>
          </p:cNvPr>
          <p:cNvGraphicFramePr>
            <a:graphicFrameLocks noGrp="1"/>
          </p:cNvGraphicFramePr>
          <p:nvPr>
            <p:extLst>
              <p:ext uri="{D42A27DB-BD31-4B8C-83A1-F6EECF244321}">
                <p14:modId xmlns:p14="http://schemas.microsoft.com/office/powerpoint/2010/main" val="175800707"/>
              </p:ext>
            </p:extLst>
          </p:nvPr>
        </p:nvGraphicFramePr>
        <p:xfrm>
          <a:off x="454850" y="1471375"/>
          <a:ext cx="11397698" cy="3126536"/>
        </p:xfrm>
        <a:graphic>
          <a:graphicData uri="http://schemas.openxmlformats.org/drawingml/2006/table">
            <a:tbl>
              <a:tblPr/>
              <a:tblGrid>
                <a:gridCol w="686959">
                  <a:extLst>
                    <a:ext uri="{9D8B030D-6E8A-4147-A177-3AD203B41FA5}">
                      <a16:colId xmlns:a16="http://schemas.microsoft.com/office/drawing/2014/main" val="3529647092"/>
                    </a:ext>
                  </a:extLst>
                </a:gridCol>
                <a:gridCol w="602297">
                  <a:extLst>
                    <a:ext uri="{9D8B030D-6E8A-4147-A177-3AD203B41FA5}">
                      <a16:colId xmlns:a16="http://schemas.microsoft.com/office/drawing/2014/main" val="2003524772"/>
                    </a:ext>
                  </a:extLst>
                </a:gridCol>
                <a:gridCol w="834509">
                  <a:extLst>
                    <a:ext uri="{9D8B030D-6E8A-4147-A177-3AD203B41FA5}">
                      <a16:colId xmlns:a16="http://schemas.microsoft.com/office/drawing/2014/main" val="3230315470"/>
                    </a:ext>
                  </a:extLst>
                </a:gridCol>
                <a:gridCol w="5118321">
                  <a:extLst>
                    <a:ext uri="{9D8B030D-6E8A-4147-A177-3AD203B41FA5}">
                      <a16:colId xmlns:a16="http://schemas.microsoft.com/office/drawing/2014/main" val="1596785836"/>
                    </a:ext>
                  </a:extLst>
                </a:gridCol>
                <a:gridCol w="573271">
                  <a:extLst>
                    <a:ext uri="{9D8B030D-6E8A-4147-A177-3AD203B41FA5}">
                      <a16:colId xmlns:a16="http://schemas.microsoft.com/office/drawing/2014/main" val="705073540"/>
                    </a:ext>
                  </a:extLst>
                </a:gridCol>
                <a:gridCol w="1006248">
                  <a:extLst>
                    <a:ext uri="{9D8B030D-6E8A-4147-A177-3AD203B41FA5}">
                      <a16:colId xmlns:a16="http://schemas.microsoft.com/office/drawing/2014/main" val="438664480"/>
                    </a:ext>
                  </a:extLst>
                </a:gridCol>
                <a:gridCol w="2576093">
                  <a:extLst>
                    <a:ext uri="{9D8B030D-6E8A-4147-A177-3AD203B41FA5}">
                      <a16:colId xmlns:a16="http://schemas.microsoft.com/office/drawing/2014/main" val="1560074870"/>
                    </a:ext>
                  </a:extLst>
                </a:gridCol>
              </a:tblGrid>
              <a:tr h="447605">
                <a:tc>
                  <a:txBody>
                    <a:bodyPr/>
                    <a:lstStyle/>
                    <a:p>
                      <a:pPr algn="l" fontAlgn="b"/>
                      <a:r>
                        <a:rPr lang="en-US" sz="800" b="1" i="0" u="none" strike="noStrike">
                          <a:effectLst/>
                          <a:latin typeface="Arial" panose="020B0604020202020204" pitchFamily="34" charset="0"/>
                        </a:rPr>
                        <a:t>FIMS Object Name</a:t>
                      </a:r>
                    </a:p>
                  </a:txBody>
                  <a:tcPr marL="6701" marR="6701" marT="6701" marB="0" anchor="b">
                    <a:lnL>
                      <a:noFill/>
                    </a:lnL>
                    <a:lnR>
                      <a:noFill/>
                    </a:lnR>
                    <a:lnT>
                      <a:noFill/>
                    </a:lnT>
                    <a:lnB>
                      <a:noFill/>
                    </a:lnB>
                    <a:solidFill>
                      <a:srgbClr val="92D050"/>
                    </a:solidFill>
                  </a:tcPr>
                </a:tc>
                <a:tc>
                  <a:txBody>
                    <a:bodyPr/>
                    <a:lstStyle/>
                    <a:p>
                      <a:pPr algn="ctr" fontAlgn="b"/>
                      <a:r>
                        <a:rPr lang="en-US" sz="800" b="1" i="0" u="none" strike="noStrike">
                          <a:solidFill>
                            <a:srgbClr val="000000"/>
                          </a:solidFill>
                          <a:effectLst/>
                          <a:latin typeface="Arial" panose="020B0604020202020204" pitchFamily="34" charset="0"/>
                        </a:rPr>
                        <a:t>OASIS Object</a:t>
                      </a:r>
                    </a:p>
                  </a:txBody>
                  <a:tcPr marL="6701" marR="6701" marT="6701" marB="0" anchor="b">
                    <a:lnL>
                      <a:noFill/>
                    </a:lnL>
                    <a:lnR>
                      <a:noFill/>
                    </a:lnR>
                    <a:lnT>
                      <a:noFill/>
                    </a:lnT>
                    <a:lnB>
                      <a:noFill/>
                    </a:lnB>
                    <a:solidFill>
                      <a:srgbClr val="FFC000"/>
                    </a:solidFill>
                  </a:tcPr>
                </a:tc>
                <a:tc>
                  <a:txBody>
                    <a:bodyPr/>
                    <a:lstStyle/>
                    <a:p>
                      <a:pPr algn="l" fontAlgn="b"/>
                      <a:r>
                        <a:rPr lang="en-US" sz="800" b="1" i="0" u="none" strike="noStrike">
                          <a:solidFill>
                            <a:srgbClr val="000000"/>
                          </a:solidFill>
                          <a:effectLst/>
                          <a:latin typeface="Arial" panose="020B0604020202020204" pitchFamily="34" charset="0"/>
                        </a:rPr>
                        <a:t>OASIS Object Name</a:t>
                      </a:r>
                    </a:p>
                  </a:txBody>
                  <a:tcPr marL="6701" marR="6701" marT="6701" marB="0" anchor="b">
                    <a:lnL>
                      <a:noFill/>
                    </a:lnL>
                    <a:lnR>
                      <a:noFill/>
                    </a:lnR>
                    <a:lnT>
                      <a:noFill/>
                    </a:lnT>
                    <a:lnB>
                      <a:noFill/>
                    </a:lnB>
                    <a:solidFill>
                      <a:srgbClr val="FFC000"/>
                    </a:solidFill>
                  </a:tcPr>
                </a:tc>
                <a:tc>
                  <a:txBody>
                    <a:bodyPr/>
                    <a:lstStyle/>
                    <a:p>
                      <a:pPr algn="l" fontAlgn="b"/>
                      <a:r>
                        <a:rPr lang="en-US" sz="800" b="1" i="0" u="none" strike="noStrike">
                          <a:solidFill>
                            <a:srgbClr val="000000"/>
                          </a:solidFill>
                          <a:effectLst/>
                          <a:latin typeface="Arial" panose="020B0604020202020204" pitchFamily="34" charset="0"/>
                        </a:rPr>
                        <a:t>OASIS Object Definition</a:t>
                      </a:r>
                    </a:p>
                  </a:txBody>
                  <a:tcPr marL="6701" marR="6701" marT="6701" marB="0" anchor="b">
                    <a:lnL>
                      <a:noFill/>
                    </a:lnL>
                    <a:lnR>
                      <a:noFill/>
                    </a:lnR>
                    <a:lnT>
                      <a:noFill/>
                    </a:lnT>
                    <a:lnB>
                      <a:noFill/>
                    </a:lnB>
                    <a:solidFill>
                      <a:srgbClr val="FFC000"/>
                    </a:solidFill>
                  </a:tcPr>
                </a:tc>
                <a:tc>
                  <a:txBody>
                    <a:bodyPr/>
                    <a:lstStyle/>
                    <a:p>
                      <a:pPr algn="ctr" fontAlgn="b"/>
                      <a:r>
                        <a:rPr lang="en-US" sz="800" b="1" i="0" u="none" strike="noStrike">
                          <a:solidFill>
                            <a:srgbClr val="000000"/>
                          </a:solidFill>
                          <a:effectLst/>
                          <a:latin typeface="Arial" panose="020B0604020202020204" pitchFamily="34" charset="0"/>
                        </a:rPr>
                        <a:t>OASIS Sub-Obj</a:t>
                      </a:r>
                    </a:p>
                  </a:txBody>
                  <a:tcPr marL="6701" marR="6701" marT="6701" marB="0" anchor="b">
                    <a:lnL>
                      <a:noFill/>
                    </a:lnL>
                    <a:lnR>
                      <a:noFill/>
                    </a:lnR>
                    <a:lnT>
                      <a:noFill/>
                    </a:lnT>
                    <a:lnB>
                      <a:noFill/>
                    </a:lnB>
                    <a:solidFill>
                      <a:srgbClr val="FFFF00"/>
                    </a:solidFill>
                  </a:tcPr>
                </a:tc>
                <a:tc>
                  <a:txBody>
                    <a:bodyPr/>
                    <a:lstStyle/>
                    <a:p>
                      <a:pPr algn="l" fontAlgn="b"/>
                      <a:r>
                        <a:rPr lang="en-US" sz="800" b="1" i="0" u="none" strike="noStrike">
                          <a:solidFill>
                            <a:srgbClr val="000000"/>
                          </a:solidFill>
                          <a:effectLst/>
                          <a:latin typeface="Arial" panose="020B0604020202020204" pitchFamily="34" charset="0"/>
                        </a:rPr>
                        <a:t>OASIS Sub-Obj Name</a:t>
                      </a:r>
                    </a:p>
                  </a:txBody>
                  <a:tcPr marL="6701" marR="6701" marT="6701" marB="0" anchor="b">
                    <a:lnL>
                      <a:noFill/>
                    </a:lnL>
                    <a:lnR>
                      <a:noFill/>
                    </a:lnR>
                    <a:lnT>
                      <a:noFill/>
                    </a:lnT>
                    <a:lnB>
                      <a:noFill/>
                    </a:lnB>
                    <a:solidFill>
                      <a:srgbClr val="FFFF00"/>
                    </a:solidFill>
                  </a:tcPr>
                </a:tc>
                <a:tc>
                  <a:txBody>
                    <a:bodyPr/>
                    <a:lstStyle/>
                    <a:p>
                      <a:pPr algn="l" fontAlgn="b"/>
                      <a:r>
                        <a:rPr lang="en-US" sz="800" b="1" i="0" u="none" strike="noStrike">
                          <a:solidFill>
                            <a:srgbClr val="000000"/>
                          </a:solidFill>
                          <a:effectLst/>
                          <a:latin typeface="Arial" panose="020B0604020202020204" pitchFamily="34" charset="0"/>
                        </a:rPr>
                        <a:t>OASIS Sub Object Definition</a:t>
                      </a:r>
                    </a:p>
                  </a:txBody>
                  <a:tcPr marL="6701" marR="6701" marT="6701" marB="0" anchor="b">
                    <a:lnL>
                      <a:noFill/>
                    </a:lnL>
                    <a:lnR>
                      <a:noFill/>
                    </a:lnR>
                    <a:lnT>
                      <a:noFill/>
                    </a:lnT>
                    <a:lnB>
                      <a:noFill/>
                    </a:lnB>
                    <a:solidFill>
                      <a:srgbClr val="FFFF00"/>
                    </a:solidFill>
                  </a:tcPr>
                </a:tc>
                <a:extLst>
                  <a:ext uri="{0D108BD9-81ED-4DB2-BD59-A6C34878D82A}">
                    <a16:rowId xmlns:a16="http://schemas.microsoft.com/office/drawing/2014/main" val="1984220033"/>
                  </a:ext>
                </a:extLst>
              </a:tr>
              <a:tr h="892977">
                <a:tc>
                  <a:txBody>
                    <a:bodyPr/>
                    <a:lstStyle/>
                    <a:p>
                      <a:pPr algn="l" fontAlgn="t"/>
                      <a:r>
                        <a:rPr lang="en-US" sz="800" b="0" i="0" u="none" strike="noStrike">
                          <a:effectLst/>
                          <a:latin typeface="Arial" panose="020B0604020202020204" pitchFamily="34" charset="0"/>
                        </a:rPr>
                        <a:t>VEHICLE OPERATING EXP</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3225</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OPERATING EXP</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For vehicle operating expenses, including helicopter and fixed wing aircraft. Oil, grease, car washes, minor maintenance repairs such as headlight replacement, tire repair, wheel alignment, windshield wipers, etc.</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3619</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TIRES</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Maintenance expense to replace tires on state owned vehicles.</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9982916"/>
                  </a:ext>
                </a:extLst>
              </a:tr>
              <a:tr h="892977">
                <a:tc>
                  <a:txBody>
                    <a:bodyPr/>
                    <a:lstStyle/>
                    <a:p>
                      <a:pPr algn="l" fontAlgn="t"/>
                      <a:r>
                        <a:rPr lang="en-US" sz="800" b="0" i="0" u="none" strike="noStrike">
                          <a:effectLst/>
                          <a:latin typeface="Arial" panose="020B0604020202020204" pitchFamily="34" charset="0"/>
                        </a:rPr>
                        <a:t>VEHICLE OPERATING EXP</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3225</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OPERATING EXP</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For vehicle operating expenses, including helicopter and fixed wing aircraft. Oil, grease, car washes, minor maintenance repairs such as headlight replacement, tire repair, wheel alignment, windshield wipers, etc.</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3620</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TOWING</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Towing cost for a state owned vehicle.</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1538072"/>
                  </a:ext>
                </a:extLst>
              </a:tr>
              <a:tr h="892977">
                <a:tc>
                  <a:txBody>
                    <a:bodyPr/>
                    <a:lstStyle/>
                    <a:p>
                      <a:pPr algn="l" fontAlgn="t"/>
                      <a:r>
                        <a:rPr lang="en-US" sz="800" b="0" i="0" u="none" strike="noStrike">
                          <a:effectLst/>
                          <a:latin typeface="Arial" panose="020B0604020202020204" pitchFamily="34" charset="0"/>
                        </a:rPr>
                        <a:t>VEHICLE OPERATING EXP</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a:solidFill>
                            <a:srgbClr val="000000"/>
                          </a:solidFill>
                          <a:effectLst/>
                          <a:latin typeface="Arial" panose="020B0604020202020204" pitchFamily="34" charset="0"/>
                        </a:rPr>
                        <a:t>3225</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OPERATING EXP</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For vehicle operating expenses, including helicopter and fixed wing aircraft. Oil, grease, car washes, minor maintenance repairs such as headlight replacement, tire repair, wheel alignment, windshield wipers, etc.</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panose="020B0604020202020204" pitchFamily="34" charset="0"/>
                        </a:rPr>
                        <a:t>H140</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panose="020B0604020202020204" pitchFamily="34" charset="0"/>
                        </a:rPr>
                        <a:t>VEHICLE OPERATING EXP</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Arial" panose="020B0604020202020204" pitchFamily="34" charset="0"/>
                        </a:rPr>
                        <a:t>Default (Higher Ed ONLY)</a:t>
                      </a:r>
                    </a:p>
                  </a:txBody>
                  <a:tcPr marL="6701" marR="6701" marT="6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7128883"/>
                  </a:ext>
                </a:extLst>
              </a:tr>
            </a:tbl>
          </a:graphicData>
        </a:graphic>
      </p:graphicFrame>
    </p:spTree>
    <p:extLst>
      <p:ext uri="{BB962C8B-B14F-4D97-AF65-F5344CB8AC3E}">
        <p14:creationId xmlns:p14="http://schemas.microsoft.com/office/powerpoint/2010/main" val="1735591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883432"/>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3" y="175546"/>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5A5455F5-12EC-4F2D-87A7-62A3C264187A}"/>
              </a:ext>
            </a:extLst>
          </p:cNvPr>
          <p:cNvSpPr txBox="1"/>
          <p:nvPr/>
        </p:nvSpPr>
        <p:spPr>
          <a:xfrm>
            <a:off x="847050" y="1419882"/>
            <a:ext cx="11145309" cy="677108"/>
          </a:xfrm>
          <a:prstGeom prst="rect">
            <a:avLst/>
          </a:prstGeom>
          <a:noFill/>
        </p:spPr>
        <p:txBody>
          <a:bodyPr wrap="square" rtlCol="0">
            <a:spAutoFit/>
          </a:bodyPr>
          <a:lstStyle/>
          <a:p>
            <a:r>
              <a:rPr lang="en-US" sz="2000" b="1" dirty="0"/>
              <a:t>wvOASIS Business Intelligence, Fleet Related Reports – Saving as Excel file</a:t>
            </a:r>
            <a:endParaRPr lang="en-US" dirty="0"/>
          </a:p>
          <a:p>
            <a:endParaRPr lang="en-US" dirty="0"/>
          </a:p>
        </p:txBody>
      </p:sp>
      <p:pic>
        <p:nvPicPr>
          <p:cNvPr id="5" name="Picture 4">
            <a:extLst>
              <a:ext uri="{FF2B5EF4-FFF2-40B4-BE49-F238E27FC236}">
                <a16:creationId xmlns:a16="http://schemas.microsoft.com/office/drawing/2014/main" id="{272B5EE9-E908-47DD-AD06-0A93C9E5FBFC}"/>
              </a:ext>
            </a:extLst>
          </p:cNvPr>
          <p:cNvPicPr>
            <a:picLocks noChangeAspect="1"/>
          </p:cNvPicPr>
          <p:nvPr/>
        </p:nvPicPr>
        <p:blipFill>
          <a:blip r:embed="rId3"/>
          <a:stretch>
            <a:fillRect/>
          </a:stretch>
        </p:blipFill>
        <p:spPr>
          <a:xfrm>
            <a:off x="1438161" y="1956332"/>
            <a:ext cx="9253001" cy="4433887"/>
          </a:xfrm>
          <a:prstGeom prst="rect">
            <a:avLst/>
          </a:prstGeom>
        </p:spPr>
      </p:pic>
    </p:spTree>
    <p:extLst>
      <p:ext uri="{BB962C8B-B14F-4D97-AF65-F5344CB8AC3E}">
        <p14:creationId xmlns:p14="http://schemas.microsoft.com/office/powerpoint/2010/main" val="322224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BDA9E1-6F31-45D5-94CE-77F61A971B33}"/>
              </a:ext>
            </a:extLst>
          </p:cNvPr>
          <p:cNvSpPr txBox="1"/>
          <p:nvPr/>
        </p:nvSpPr>
        <p:spPr>
          <a:xfrm>
            <a:off x="423512" y="471638"/>
            <a:ext cx="11563276" cy="707886"/>
          </a:xfrm>
          <a:prstGeom prst="rect">
            <a:avLst/>
          </a:prstGeom>
          <a:noFill/>
        </p:spPr>
        <p:txBody>
          <a:bodyPr wrap="square" rtlCol="0">
            <a:spAutoFit/>
          </a:bodyPr>
          <a:lstStyle/>
          <a:p>
            <a:pPr algn="ctr"/>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43093972-FB4E-46E7-AFF6-28EEE54448A5}"/>
              </a:ext>
            </a:extLst>
          </p:cNvPr>
          <p:cNvSpPr txBox="1"/>
          <p:nvPr/>
        </p:nvSpPr>
        <p:spPr>
          <a:xfrm>
            <a:off x="795130" y="2619761"/>
            <a:ext cx="10642862" cy="677108"/>
          </a:xfrm>
          <a:prstGeom prst="rect">
            <a:avLst/>
          </a:prstGeom>
          <a:noFill/>
        </p:spPr>
        <p:txBody>
          <a:bodyPr wrap="square" rtlCol="0">
            <a:spAutoFit/>
          </a:bodyPr>
          <a:lstStyle/>
          <a:p>
            <a:pPr>
              <a:buClr>
                <a:srgbClr val="92D050"/>
              </a:buClr>
              <a:defRPr/>
            </a:pPr>
            <a:endParaRPr lang="en-US" sz="2000" dirty="0">
              <a:solidFill>
                <a:srgbClr val="00B0F0"/>
              </a:solidFill>
              <a:latin typeface="Arial" charset="0"/>
            </a:endParaRPr>
          </a:p>
          <a:p>
            <a:pPr>
              <a:buClr>
                <a:srgbClr val="92D050"/>
              </a:buClr>
              <a:defRPr/>
            </a:pPr>
            <a:endParaRPr lang="en-US" dirty="0">
              <a:solidFill>
                <a:srgbClr val="00B0F0"/>
              </a:solidFill>
              <a:latin typeface="Arial" charset="0"/>
            </a:endParaRPr>
          </a:p>
        </p:txBody>
      </p:sp>
      <p:sp>
        <p:nvSpPr>
          <p:cNvPr id="5" name="TextBox 4">
            <a:extLst>
              <a:ext uri="{FF2B5EF4-FFF2-40B4-BE49-F238E27FC236}">
                <a16:creationId xmlns:a16="http://schemas.microsoft.com/office/drawing/2014/main" id="{92BB00A6-06B8-495B-911A-B065BFFC28C7}"/>
              </a:ext>
            </a:extLst>
          </p:cNvPr>
          <p:cNvSpPr txBox="1"/>
          <p:nvPr/>
        </p:nvSpPr>
        <p:spPr>
          <a:xfrm>
            <a:off x="952311" y="2312997"/>
            <a:ext cx="9109788" cy="3139321"/>
          </a:xfrm>
          <a:prstGeom prst="rect">
            <a:avLst/>
          </a:prstGeom>
          <a:noFill/>
        </p:spPr>
        <p:txBody>
          <a:bodyPr wrap="square" rtlCol="0">
            <a:spAutoFit/>
          </a:bodyPr>
          <a:lstStyle/>
          <a:p>
            <a:pPr marL="285750" indent="-285750">
              <a:buFont typeface="Arial" panose="020B0604020202020204" pitchFamily="34" charset="0"/>
              <a:buChar char="•"/>
            </a:pPr>
            <a:r>
              <a:rPr lang="en-US" dirty="0"/>
              <a:t>HB4015</a:t>
            </a:r>
          </a:p>
          <a:p>
            <a:pPr marL="742950" lvl="1" indent="-285750">
              <a:buFont typeface="Arial" panose="020B0604020202020204" pitchFamily="34" charset="0"/>
              <a:buChar char="•"/>
            </a:pPr>
            <a:r>
              <a:rPr lang="en-US" dirty="0"/>
              <a:t>Passed during the 2018 Legislative Session, effective June 5,2018</a:t>
            </a:r>
          </a:p>
          <a:p>
            <a:pPr marL="1200150" lvl="2" indent="-285750">
              <a:buFont typeface="Arial" panose="020B0604020202020204" pitchFamily="34" charset="0"/>
              <a:buChar char="•"/>
            </a:pPr>
            <a:r>
              <a:rPr lang="en-US" dirty="0"/>
              <a:t>Establishes the requirements of governing the use of state vehicles</a:t>
            </a:r>
          </a:p>
          <a:p>
            <a:pPr marL="1200150" lvl="2" indent="-285750">
              <a:buFont typeface="Arial" panose="020B0604020202020204" pitchFamily="34" charset="0"/>
              <a:buChar char="•"/>
            </a:pPr>
            <a:r>
              <a:rPr lang="en-US" dirty="0"/>
              <a:t>Reporting requirements and responsibilities for fleet coordinators</a:t>
            </a:r>
          </a:p>
          <a:p>
            <a:pPr marL="1200150" lvl="2" indent="-285750">
              <a:buFont typeface="Arial" panose="020B0604020202020204" pitchFamily="34" charset="0"/>
              <a:buChar char="•"/>
            </a:pPr>
            <a:r>
              <a:rPr lang="en-US" dirty="0"/>
              <a:t>Information to be collected and maintained on state vehicle log sheets</a:t>
            </a:r>
          </a:p>
          <a:p>
            <a:pPr marL="1200150" lvl="2" indent="-285750">
              <a:buFont typeface="Arial" panose="020B0604020202020204" pitchFamily="34" charset="0"/>
              <a:buChar char="•"/>
            </a:pPr>
            <a:r>
              <a:rPr lang="en-US" dirty="0"/>
              <a:t>Manner for each spending unit to report to the division and the information that shall be collected and maintained</a:t>
            </a:r>
          </a:p>
          <a:p>
            <a:pPr marL="1200150" lvl="2" indent="-285750">
              <a:buFont typeface="Arial" panose="020B0604020202020204" pitchFamily="34" charset="0"/>
              <a:buChar char="•"/>
            </a:pPr>
            <a:r>
              <a:rPr lang="en-US" dirty="0"/>
              <a:t>Requirements and polices governing commuting and take home state vehicles</a:t>
            </a:r>
          </a:p>
          <a:p>
            <a:pPr marL="1200150" lvl="2" indent="-285750">
              <a:buFont typeface="Arial" panose="020B0604020202020204" pitchFamily="34" charset="0"/>
              <a:buChar char="•"/>
            </a:pPr>
            <a:r>
              <a:rPr lang="en-US" dirty="0"/>
              <a:t>The DMV relicensing project</a:t>
            </a:r>
          </a:p>
          <a:p>
            <a:pPr marL="1200150" lvl="2" indent="-285750">
              <a:buFont typeface="Arial" panose="020B0604020202020204" pitchFamily="34" charset="0"/>
              <a:buChar char="•"/>
            </a:pPr>
            <a:r>
              <a:rPr lang="en-US" dirty="0"/>
              <a:t>Annual report</a:t>
            </a:r>
          </a:p>
          <a:p>
            <a:pPr marL="1200150" lvl="2" indent="-285750">
              <a:buFont typeface="Arial" panose="020B0604020202020204" pitchFamily="34" charset="0"/>
              <a:buChar char="•"/>
            </a:pPr>
            <a:r>
              <a:rPr lang="en-US" dirty="0"/>
              <a:t>Auditor’s Office 20% compliance</a:t>
            </a:r>
          </a:p>
        </p:txBody>
      </p:sp>
      <p:pic>
        <p:nvPicPr>
          <p:cNvPr id="6" name="Picture 5">
            <a:extLst>
              <a:ext uri="{FF2B5EF4-FFF2-40B4-BE49-F238E27FC236}">
                <a16:creationId xmlns:a16="http://schemas.microsoft.com/office/drawing/2014/main" id="{0D6743FD-D983-4651-B966-53390065B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70788" y="1209811"/>
            <a:ext cx="11397700" cy="536449"/>
          </a:xfrm>
          <a:prstGeom prst="rect">
            <a:avLst/>
          </a:prstGeom>
        </p:spPr>
      </p:pic>
    </p:spTree>
    <p:extLst>
      <p:ext uri="{BB962C8B-B14F-4D97-AF65-F5344CB8AC3E}">
        <p14:creationId xmlns:p14="http://schemas.microsoft.com/office/powerpoint/2010/main" val="413484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883432"/>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3" y="175546"/>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5A5455F5-12EC-4F2D-87A7-62A3C264187A}"/>
              </a:ext>
            </a:extLst>
          </p:cNvPr>
          <p:cNvSpPr txBox="1"/>
          <p:nvPr/>
        </p:nvSpPr>
        <p:spPr>
          <a:xfrm>
            <a:off x="847050" y="1419882"/>
            <a:ext cx="11145309" cy="677108"/>
          </a:xfrm>
          <a:prstGeom prst="rect">
            <a:avLst/>
          </a:prstGeom>
          <a:noFill/>
        </p:spPr>
        <p:txBody>
          <a:bodyPr wrap="square" rtlCol="0">
            <a:spAutoFit/>
          </a:bodyPr>
          <a:lstStyle/>
          <a:p>
            <a:r>
              <a:rPr lang="en-US" sz="2000" b="1" dirty="0"/>
              <a:t>wvOASIS Business Intelligence, Fleet Related Reports – Saving as Excel file</a:t>
            </a:r>
            <a:endParaRPr lang="en-US" dirty="0"/>
          </a:p>
          <a:p>
            <a:endParaRPr lang="en-US" dirty="0"/>
          </a:p>
        </p:txBody>
      </p:sp>
      <p:pic>
        <p:nvPicPr>
          <p:cNvPr id="6" name="Picture 5">
            <a:extLst>
              <a:ext uri="{FF2B5EF4-FFF2-40B4-BE49-F238E27FC236}">
                <a16:creationId xmlns:a16="http://schemas.microsoft.com/office/drawing/2014/main" id="{69E72F6B-2F1C-4B49-8B0F-D0593C2C18C2}"/>
              </a:ext>
            </a:extLst>
          </p:cNvPr>
          <p:cNvPicPr>
            <a:picLocks noChangeAspect="1"/>
          </p:cNvPicPr>
          <p:nvPr/>
        </p:nvPicPr>
        <p:blipFill>
          <a:blip r:embed="rId3"/>
          <a:stretch>
            <a:fillRect/>
          </a:stretch>
        </p:blipFill>
        <p:spPr>
          <a:xfrm>
            <a:off x="2342768" y="1758436"/>
            <a:ext cx="7443788" cy="4764402"/>
          </a:xfrm>
          <a:prstGeom prst="rect">
            <a:avLst/>
          </a:prstGeom>
        </p:spPr>
      </p:pic>
    </p:spTree>
    <p:extLst>
      <p:ext uri="{BB962C8B-B14F-4D97-AF65-F5344CB8AC3E}">
        <p14:creationId xmlns:p14="http://schemas.microsoft.com/office/powerpoint/2010/main" val="3472776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5" name="Content Placeholder 2">
            <a:extLst>
              <a:ext uri="{FF2B5EF4-FFF2-40B4-BE49-F238E27FC236}">
                <a16:creationId xmlns:a16="http://schemas.microsoft.com/office/drawing/2014/main" id="{50612915-CE9C-4120-8CB6-58DAAF2FA000}"/>
              </a:ext>
            </a:extLst>
          </p:cNvPr>
          <p:cNvSpPr txBox="1">
            <a:spLocks/>
          </p:cNvSpPr>
          <p:nvPr/>
        </p:nvSpPr>
        <p:spPr>
          <a:xfrm>
            <a:off x="308112" y="2176739"/>
            <a:ext cx="11201401" cy="4114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t>FMD has negotiated a contract with ARI to perform the following for each participating State vehicle:</a:t>
            </a:r>
          </a:p>
          <a:p>
            <a:endParaRPr lang="en-US" sz="1800" b="1" dirty="0"/>
          </a:p>
          <a:p>
            <a:pPr marL="800100" lvl="1" indent="-342900" algn="l">
              <a:buFont typeface="Arial" panose="020B0604020202020204" pitchFamily="34" charset="0"/>
              <a:buChar char="•"/>
            </a:pPr>
            <a:r>
              <a:rPr lang="en-US" dirty="0"/>
              <a:t>24x7x365 access to a team of ASE-certified car and truck technicians who scrutinize repair requests and negotiate with vendors for best prices</a:t>
            </a:r>
          </a:p>
          <a:p>
            <a:pPr lvl="1"/>
            <a:endParaRPr lang="en-US" dirty="0"/>
          </a:p>
          <a:p>
            <a:pPr marL="800100" lvl="1" indent="-342900" algn="l">
              <a:buFont typeface="Arial" panose="020B0604020202020204" pitchFamily="34" charset="0"/>
              <a:buChar char="•"/>
            </a:pPr>
            <a:r>
              <a:rPr lang="en-US" dirty="0"/>
              <a:t>A simple prompt at the beginning of each call makes sure calls are routed to technicians experience with your type of vehicles</a:t>
            </a:r>
          </a:p>
          <a:p>
            <a:pPr lvl="1"/>
            <a:endParaRPr lang="en-US" dirty="0"/>
          </a:p>
          <a:p>
            <a:pPr marL="800100" lvl="1" indent="-342900" algn="l">
              <a:buFont typeface="Arial" panose="020B0604020202020204" pitchFamily="34" charset="0"/>
              <a:buChar char="•"/>
            </a:pPr>
            <a:r>
              <a:rPr lang="en-US" dirty="0"/>
              <a:t>Access to an open vendor network comprised of 90,000 shops, including national accounts that offer up to 20% off of retail prices</a:t>
            </a:r>
          </a:p>
          <a:p>
            <a:pPr lvl="1"/>
            <a:endParaRPr lang="en-US" dirty="0"/>
          </a:p>
          <a:p>
            <a:r>
              <a:rPr lang="en-US" sz="1800" dirty="0"/>
              <a:t> </a:t>
            </a:r>
            <a:endParaRPr lang="en-US" dirty="0"/>
          </a:p>
        </p:txBody>
      </p:sp>
    </p:spTree>
    <p:extLst>
      <p:ext uri="{BB962C8B-B14F-4D97-AF65-F5344CB8AC3E}">
        <p14:creationId xmlns:p14="http://schemas.microsoft.com/office/powerpoint/2010/main" val="2206995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Content Placeholder 2">
            <a:extLst>
              <a:ext uri="{FF2B5EF4-FFF2-40B4-BE49-F238E27FC236}">
                <a16:creationId xmlns:a16="http://schemas.microsoft.com/office/drawing/2014/main" id="{B4228FF3-A90E-4450-8867-F8D1D4ECFF30}"/>
              </a:ext>
            </a:extLst>
          </p:cNvPr>
          <p:cNvSpPr txBox="1">
            <a:spLocks/>
          </p:cNvSpPr>
          <p:nvPr/>
        </p:nvSpPr>
        <p:spPr>
          <a:xfrm>
            <a:off x="468930" y="1887408"/>
            <a:ext cx="7750510" cy="473205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t>FMD has negotiated a contract with ARI to perform the following for each participating State vehicle:</a:t>
            </a:r>
          </a:p>
          <a:p>
            <a:pPr lvl="1"/>
            <a:endParaRPr lang="en-US" dirty="0"/>
          </a:p>
          <a:p>
            <a:pPr marL="800100" lvl="1" indent="-342900" algn="l">
              <a:buFont typeface="Arial" panose="020B0604020202020204" pitchFamily="34" charset="0"/>
              <a:buChar char="•"/>
            </a:pPr>
            <a:r>
              <a:rPr lang="en-US" dirty="0"/>
              <a:t>Preventative maintenance schedules that are customized to the types of vehicles in your fleet</a:t>
            </a:r>
            <a:r>
              <a:rPr lang="en-US" u="sng" dirty="0"/>
              <a:t> </a:t>
            </a:r>
          </a:p>
          <a:p>
            <a:pPr lvl="1"/>
            <a:endParaRPr lang="en-US" dirty="0"/>
          </a:p>
          <a:p>
            <a:pPr marL="800100" lvl="1" indent="-342900" algn="l">
              <a:buFont typeface="Arial" panose="020B0604020202020204" pitchFamily="34" charset="0"/>
              <a:buChar char="•"/>
            </a:pPr>
            <a:r>
              <a:rPr lang="en-US" dirty="0"/>
              <a:t>Ability to see exactly where your maintenance dollars are going</a:t>
            </a:r>
          </a:p>
          <a:p>
            <a:pPr lvl="1"/>
            <a:endParaRPr lang="en-US" dirty="0"/>
          </a:p>
          <a:p>
            <a:pPr marL="800100" lvl="1" indent="-342900" algn="l">
              <a:buFont typeface="Arial" panose="020B0604020202020204" pitchFamily="34" charset="0"/>
              <a:buChar char="•"/>
            </a:pPr>
            <a:r>
              <a:rPr lang="en-US" dirty="0"/>
              <a:t>One monthly invoice, available on-line, for all vehicle maintenance issues.</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Vehicle Recall Tracking</a:t>
            </a:r>
          </a:p>
          <a:p>
            <a:pPr marL="800100" lvl="1" indent="-342900" algn="l">
              <a:buFont typeface="Arial" panose="020B0604020202020204" pitchFamily="34" charset="0"/>
              <a:buChar char="•"/>
            </a:pPr>
            <a:endParaRPr lang="en-US" dirty="0"/>
          </a:p>
          <a:p>
            <a:pPr marL="800100" lvl="1" indent="-342900" algn="l">
              <a:buFont typeface="Arial" panose="020B0604020202020204" pitchFamily="34" charset="0"/>
              <a:buChar char="•"/>
            </a:pPr>
            <a:r>
              <a:rPr lang="en-US" dirty="0"/>
              <a:t>Vehicle PO Tracking</a:t>
            </a:r>
          </a:p>
          <a:p>
            <a:pPr lvl="1" algn="l"/>
            <a:endParaRPr lang="en-US" dirty="0"/>
          </a:p>
          <a:p>
            <a:pPr marL="800100" lvl="1" indent="-342900" algn="l">
              <a:buFont typeface="Arial" panose="020B0604020202020204" pitchFamily="34" charset="0"/>
              <a:buChar char="•"/>
            </a:pPr>
            <a:r>
              <a:rPr lang="en-US" dirty="0"/>
              <a:t>Variety of Reporting functions</a:t>
            </a:r>
          </a:p>
          <a:p>
            <a:r>
              <a:rPr lang="en-US" sz="1800" dirty="0"/>
              <a:t> </a:t>
            </a:r>
            <a:endParaRPr lang="en-US" dirty="0"/>
          </a:p>
        </p:txBody>
      </p:sp>
    </p:spTree>
    <p:extLst>
      <p:ext uri="{BB962C8B-B14F-4D97-AF65-F5344CB8AC3E}">
        <p14:creationId xmlns:p14="http://schemas.microsoft.com/office/powerpoint/2010/main" val="238212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MANAGING THE ASSET - MAINTENANCE</a:t>
            </a:r>
          </a:p>
        </p:txBody>
      </p:sp>
      <p:pic>
        <p:nvPicPr>
          <p:cNvPr id="4" name="Picture 3">
            <a:extLst>
              <a:ext uri="{FF2B5EF4-FFF2-40B4-BE49-F238E27FC236}">
                <a16:creationId xmlns:a16="http://schemas.microsoft.com/office/drawing/2014/main" id="{9D2A2C53-642E-4FC5-874C-6855A182B121}"/>
              </a:ext>
            </a:extLst>
          </p:cNvPr>
          <p:cNvPicPr>
            <a:picLocks noChangeAspect="1"/>
          </p:cNvPicPr>
          <p:nvPr/>
        </p:nvPicPr>
        <p:blipFill>
          <a:blip r:embed="rId3"/>
          <a:stretch>
            <a:fillRect/>
          </a:stretch>
        </p:blipFill>
        <p:spPr>
          <a:xfrm>
            <a:off x="308113" y="1887408"/>
            <a:ext cx="11513098" cy="4755455"/>
          </a:xfrm>
          <a:prstGeom prst="rect">
            <a:avLst/>
          </a:prstGeom>
        </p:spPr>
      </p:pic>
      <p:sp>
        <p:nvSpPr>
          <p:cNvPr id="5" name="Arrow: Down 4">
            <a:extLst>
              <a:ext uri="{FF2B5EF4-FFF2-40B4-BE49-F238E27FC236}">
                <a16:creationId xmlns:a16="http://schemas.microsoft.com/office/drawing/2014/main" id="{71BD6515-3B83-41C0-BDD9-905F0B90FFCB}"/>
              </a:ext>
            </a:extLst>
          </p:cNvPr>
          <p:cNvSpPr/>
          <p:nvPr/>
        </p:nvSpPr>
        <p:spPr>
          <a:xfrm rot="19478763">
            <a:off x="8205481" y="2535954"/>
            <a:ext cx="699274"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468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MANAGING THE ASSET - MAINTENANCE</a:t>
            </a:r>
          </a:p>
        </p:txBody>
      </p:sp>
      <p:pic>
        <p:nvPicPr>
          <p:cNvPr id="4" name="Picture 3">
            <a:extLst>
              <a:ext uri="{FF2B5EF4-FFF2-40B4-BE49-F238E27FC236}">
                <a16:creationId xmlns:a16="http://schemas.microsoft.com/office/drawing/2014/main" id="{2ADEB6C3-7764-43E9-8A66-5F177612B7E5}"/>
              </a:ext>
            </a:extLst>
          </p:cNvPr>
          <p:cNvPicPr>
            <a:picLocks noChangeAspect="1"/>
          </p:cNvPicPr>
          <p:nvPr/>
        </p:nvPicPr>
        <p:blipFill>
          <a:blip r:embed="rId3"/>
          <a:stretch>
            <a:fillRect/>
          </a:stretch>
        </p:blipFill>
        <p:spPr>
          <a:xfrm>
            <a:off x="308112" y="4401744"/>
            <a:ext cx="11519452" cy="1918917"/>
          </a:xfrm>
          <a:prstGeom prst="rect">
            <a:avLst/>
          </a:prstGeom>
        </p:spPr>
      </p:pic>
      <p:sp>
        <p:nvSpPr>
          <p:cNvPr id="5" name="TextBox 4">
            <a:extLst>
              <a:ext uri="{FF2B5EF4-FFF2-40B4-BE49-F238E27FC236}">
                <a16:creationId xmlns:a16="http://schemas.microsoft.com/office/drawing/2014/main" id="{9A117DEB-B8C3-42AA-8CBA-42BC41C326E7}"/>
              </a:ext>
            </a:extLst>
          </p:cNvPr>
          <p:cNvSpPr txBox="1"/>
          <p:nvPr/>
        </p:nvSpPr>
        <p:spPr>
          <a:xfrm>
            <a:off x="864704" y="1781586"/>
            <a:ext cx="9710531" cy="2554545"/>
          </a:xfrm>
          <a:prstGeom prst="rect">
            <a:avLst/>
          </a:prstGeom>
          <a:noFill/>
        </p:spPr>
        <p:txBody>
          <a:bodyPr wrap="square" rtlCol="0">
            <a:spAutoFit/>
          </a:bodyPr>
          <a:lstStyle/>
          <a:p>
            <a:r>
              <a:rPr lang="en-US" sz="3200" dirty="0"/>
              <a:t>This Repairs Awaiting Authorization screen will show you the vehicles and the $ amounts awaiting approval.</a:t>
            </a:r>
          </a:p>
          <a:p>
            <a:endParaRPr lang="en-US" sz="3200" dirty="0"/>
          </a:p>
          <a:p>
            <a:r>
              <a:rPr lang="en-US" sz="3200" dirty="0"/>
              <a:t>Click on the Details link beside of the vehicle and you will get further down into that specific vehicle.</a:t>
            </a:r>
          </a:p>
        </p:txBody>
      </p:sp>
      <p:sp>
        <p:nvSpPr>
          <p:cNvPr id="6" name="Rectangle 5">
            <a:extLst>
              <a:ext uri="{FF2B5EF4-FFF2-40B4-BE49-F238E27FC236}">
                <a16:creationId xmlns:a16="http://schemas.microsoft.com/office/drawing/2014/main" id="{BC0979FD-735A-47D2-9B49-06F7A76D4442}"/>
              </a:ext>
            </a:extLst>
          </p:cNvPr>
          <p:cNvSpPr/>
          <p:nvPr/>
        </p:nvSpPr>
        <p:spPr>
          <a:xfrm>
            <a:off x="1321904" y="5527899"/>
            <a:ext cx="566531" cy="515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453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MANAGING THE ASSET - MAINTENANCE</a:t>
            </a:r>
          </a:p>
        </p:txBody>
      </p:sp>
      <p:pic>
        <p:nvPicPr>
          <p:cNvPr id="4" name="Picture 3">
            <a:extLst>
              <a:ext uri="{FF2B5EF4-FFF2-40B4-BE49-F238E27FC236}">
                <a16:creationId xmlns:a16="http://schemas.microsoft.com/office/drawing/2014/main" id="{03D9DCBB-0347-4E97-8419-BF9492F2DB0E}"/>
              </a:ext>
            </a:extLst>
          </p:cNvPr>
          <p:cNvPicPr>
            <a:picLocks noChangeAspect="1"/>
          </p:cNvPicPr>
          <p:nvPr/>
        </p:nvPicPr>
        <p:blipFill>
          <a:blip r:embed="rId3"/>
          <a:stretch>
            <a:fillRect/>
          </a:stretch>
        </p:blipFill>
        <p:spPr>
          <a:xfrm>
            <a:off x="233019" y="2013697"/>
            <a:ext cx="5354320" cy="4612639"/>
          </a:xfrm>
          <a:prstGeom prst="rect">
            <a:avLst/>
          </a:prstGeom>
        </p:spPr>
      </p:pic>
      <p:pic>
        <p:nvPicPr>
          <p:cNvPr id="5" name="Picture 4">
            <a:extLst>
              <a:ext uri="{FF2B5EF4-FFF2-40B4-BE49-F238E27FC236}">
                <a16:creationId xmlns:a16="http://schemas.microsoft.com/office/drawing/2014/main" id="{AEF2125C-75CA-4EBB-9DCB-F447661B4ABE}"/>
              </a:ext>
            </a:extLst>
          </p:cNvPr>
          <p:cNvPicPr>
            <a:picLocks noChangeAspect="1"/>
          </p:cNvPicPr>
          <p:nvPr/>
        </p:nvPicPr>
        <p:blipFill>
          <a:blip r:embed="rId4"/>
          <a:stretch>
            <a:fillRect/>
          </a:stretch>
        </p:blipFill>
        <p:spPr>
          <a:xfrm>
            <a:off x="5080000" y="2286001"/>
            <a:ext cx="6359364" cy="4068032"/>
          </a:xfrm>
          <a:prstGeom prst="rect">
            <a:avLst/>
          </a:prstGeom>
        </p:spPr>
      </p:pic>
      <p:sp>
        <p:nvSpPr>
          <p:cNvPr id="6" name="Rectangle 5">
            <a:extLst>
              <a:ext uri="{FF2B5EF4-FFF2-40B4-BE49-F238E27FC236}">
                <a16:creationId xmlns:a16="http://schemas.microsoft.com/office/drawing/2014/main" id="{44808E12-667C-4CEE-87C8-F6C146287EC1}"/>
              </a:ext>
            </a:extLst>
          </p:cNvPr>
          <p:cNvSpPr/>
          <p:nvPr/>
        </p:nvSpPr>
        <p:spPr>
          <a:xfrm>
            <a:off x="3021496" y="4029323"/>
            <a:ext cx="228600" cy="75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B31631-D1CD-44C6-817B-D3C580CA33B1}"/>
              </a:ext>
            </a:extLst>
          </p:cNvPr>
          <p:cNvSpPr/>
          <p:nvPr/>
        </p:nvSpPr>
        <p:spPr>
          <a:xfrm>
            <a:off x="1205948" y="4320016"/>
            <a:ext cx="228600" cy="75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8329A6-BA94-40C9-A0C2-8BD1EB22B9F1}"/>
              </a:ext>
            </a:extLst>
          </p:cNvPr>
          <p:cNvSpPr/>
          <p:nvPr/>
        </p:nvSpPr>
        <p:spPr>
          <a:xfrm>
            <a:off x="1931505" y="4638923"/>
            <a:ext cx="434008" cy="82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729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MANAGING THE ASSET - MAINTENANCE</a:t>
            </a:r>
          </a:p>
        </p:txBody>
      </p:sp>
      <p:pic>
        <p:nvPicPr>
          <p:cNvPr id="8" name="Picture 7">
            <a:extLst>
              <a:ext uri="{FF2B5EF4-FFF2-40B4-BE49-F238E27FC236}">
                <a16:creationId xmlns:a16="http://schemas.microsoft.com/office/drawing/2014/main" id="{ED50599A-8867-43EA-B3F5-8E0E75596F76}"/>
              </a:ext>
            </a:extLst>
          </p:cNvPr>
          <p:cNvPicPr>
            <a:picLocks noChangeAspect="1"/>
          </p:cNvPicPr>
          <p:nvPr/>
        </p:nvPicPr>
        <p:blipFill>
          <a:blip r:embed="rId3"/>
          <a:stretch>
            <a:fillRect/>
          </a:stretch>
        </p:blipFill>
        <p:spPr>
          <a:xfrm>
            <a:off x="599440" y="1887408"/>
            <a:ext cx="11221771" cy="4689231"/>
          </a:xfrm>
          <a:prstGeom prst="rect">
            <a:avLst/>
          </a:prstGeom>
        </p:spPr>
      </p:pic>
      <p:sp>
        <p:nvSpPr>
          <p:cNvPr id="9" name="TextBox 8">
            <a:extLst>
              <a:ext uri="{FF2B5EF4-FFF2-40B4-BE49-F238E27FC236}">
                <a16:creationId xmlns:a16="http://schemas.microsoft.com/office/drawing/2014/main" id="{2FDCEE58-1128-493B-85B0-34847033C3E0}"/>
              </a:ext>
            </a:extLst>
          </p:cNvPr>
          <p:cNvSpPr txBox="1"/>
          <p:nvPr/>
        </p:nvSpPr>
        <p:spPr>
          <a:xfrm>
            <a:off x="6118178" y="4717187"/>
            <a:ext cx="630492" cy="261610"/>
          </a:xfrm>
          <a:prstGeom prst="rect">
            <a:avLst/>
          </a:prstGeom>
          <a:solidFill>
            <a:schemeClr val="bg1">
              <a:lumMod val="75000"/>
            </a:schemeClr>
          </a:solidFill>
        </p:spPr>
        <p:txBody>
          <a:bodyPr wrap="square" rtlCol="0">
            <a:spAutoFit/>
          </a:bodyPr>
          <a:lstStyle/>
          <a:p>
            <a:r>
              <a:rPr lang="en-US" sz="1100" dirty="0">
                <a:solidFill>
                  <a:srgbClr val="FF0000"/>
                </a:solidFill>
              </a:rPr>
              <a:t>123456</a:t>
            </a:r>
          </a:p>
        </p:txBody>
      </p:sp>
      <p:sp>
        <p:nvSpPr>
          <p:cNvPr id="10" name="Rectangle 9">
            <a:extLst>
              <a:ext uri="{FF2B5EF4-FFF2-40B4-BE49-F238E27FC236}">
                <a16:creationId xmlns:a16="http://schemas.microsoft.com/office/drawing/2014/main" id="{A81CBD02-CAF2-449D-B64E-DD9577B63FDD}"/>
              </a:ext>
            </a:extLst>
          </p:cNvPr>
          <p:cNvSpPr/>
          <p:nvPr/>
        </p:nvSpPr>
        <p:spPr>
          <a:xfrm>
            <a:off x="7461044" y="4847992"/>
            <a:ext cx="480322" cy="130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D3EC2A6-672E-4342-A58C-6CD128F066F4}"/>
              </a:ext>
            </a:extLst>
          </p:cNvPr>
          <p:cNvSpPr txBox="1"/>
          <p:nvPr/>
        </p:nvSpPr>
        <p:spPr>
          <a:xfrm>
            <a:off x="1659101" y="3134056"/>
            <a:ext cx="835622" cy="338554"/>
          </a:xfrm>
          <a:prstGeom prst="rect">
            <a:avLst/>
          </a:prstGeom>
          <a:solidFill>
            <a:schemeClr val="bg1">
              <a:lumMod val="75000"/>
            </a:schemeClr>
          </a:solidFill>
        </p:spPr>
        <p:txBody>
          <a:bodyPr wrap="square" rtlCol="0">
            <a:spAutoFit/>
          </a:bodyPr>
          <a:lstStyle/>
          <a:p>
            <a:r>
              <a:rPr lang="en-US" sz="1600" dirty="0">
                <a:solidFill>
                  <a:srgbClr val="FF0000"/>
                </a:solidFill>
              </a:rPr>
              <a:t>123456</a:t>
            </a:r>
          </a:p>
        </p:txBody>
      </p:sp>
      <p:sp>
        <p:nvSpPr>
          <p:cNvPr id="4" name="Arrow: Down 3">
            <a:extLst>
              <a:ext uri="{FF2B5EF4-FFF2-40B4-BE49-F238E27FC236}">
                <a16:creationId xmlns:a16="http://schemas.microsoft.com/office/drawing/2014/main" id="{51F2CCE9-C80C-4F9F-A0A9-9764D439EB61}"/>
              </a:ext>
            </a:extLst>
          </p:cNvPr>
          <p:cNvSpPr/>
          <p:nvPr/>
        </p:nvSpPr>
        <p:spPr>
          <a:xfrm>
            <a:off x="5148470" y="288401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378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MANAGING THE ASSET - FUELING</a:t>
            </a:r>
          </a:p>
        </p:txBody>
      </p:sp>
      <p:sp>
        <p:nvSpPr>
          <p:cNvPr id="4" name="TextBox 3">
            <a:extLst>
              <a:ext uri="{FF2B5EF4-FFF2-40B4-BE49-F238E27FC236}">
                <a16:creationId xmlns:a16="http://schemas.microsoft.com/office/drawing/2014/main" id="{8B918BE7-F75A-4B67-9730-7C3C3F68A401}"/>
              </a:ext>
            </a:extLst>
          </p:cNvPr>
          <p:cNvSpPr txBox="1"/>
          <p:nvPr/>
        </p:nvSpPr>
        <p:spPr>
          <a:xfrm>
            <a:off x="423512" y="1987826"/>
            <a:ext cx="11175453" cy="4970591"/>
          </a:xfrm>
          <a:prstGeom prst="rect">
            <a:avLst/>
          </a:prstGeom>
          <a:noFill/>
        </p:spPr>
        <p:txBody>
          <a:bodyPr wrap="square" rtlCol="0">
            <a:spAutoFit/>
          </a:bodyPr>
          <a:lstStyle/>
          <a:p>
            <a:r>
              <a:rPr lang="en-US" sz="2800" b="1" dirty="0"/>
              <a:t>ARI FUEL provides:</a:t>
            </a:r>
          </a:p>
          <a:p>
            <a:endParaRPr lang="en-US" sz="1100" dirty="0"/>
          </a:p>
          <a:p>
            <a:pPr marL="742950" lvl="1" indent="-285750">
              <a:spcBef>
                <a:spcPts val="1200"/>
              </a:spcBef>
              <a:buFont typeface="Arial" panose="020B0604020202020204" pitchFamily="34" charset="0"/>
              <a:buChar char="•"/>
            </a:pPr>
            <a:r>
              <a:rPr lang="en-US" sz="2000" dirty="0"/>
              <a:t>ARI branded WEX fueling card</a:t>
            </a:r>
          </a:p>
          <a:p>
            <a:pPr marL="1200150" lvl="2" indent="-285750">
              <a:spcBef>
                <a:spcPts val="1200"/>
              </a:spcBef>
              <a:buFont typeface="Arial" panose="020B0604020202020204" pitchFamily="34" charset="0"/>
              <a:buChar char="•"/>
            </a:pPr>
            <a:r>
              <a:rPr lang="en-US" sz="2000" dirty="0"/>
              <a:t>WEX platform that the state has been using for several years</a:t>
            </a:r>
          </a:p>
          <a:p>
            <a:pPr marL="742950" lvl="1" indent="-285750">
              <a:spcBef>
                <a:spcPts val="1200"/>
              </a:spcBef>
              <a:buFont typeface="Arial" panose="020B0604020202020204" pitchFamily="34" charset="0"/>
              <a:buChar char="•"/>
            </a:pPr>
            <a:r>
              <a:rPr lang="en-US" sz="2000" dirty="0"/>
              <a:t>A Fuel-Only Credit Card that is accepted universally</a:t>
            </a:r>
          </a:p>
          <a:p>
            <a:pPr marL="1200150" lvl="2" indent="-285750">
              <a:spcBef>
                <a:spcPts val="1200"/>
              </a:spcBef>
              <a:buFont typeface="Arial" panose="020B0604020202020204" pitchFamily="34" charset="0"/>
              <a:buChar char="•"/>
            </a:pPr>
            <a:r>
              <a:rPr lang="en-US" sz="2000" dirty="0"/>
              <a:t>Locks down the purchase to the commodity</a:t>
            </a:r>
          </a:p>
          <a:p>
            <a:pPr marL="1657350" lvl="3" indent="-285750">
              <a:spcBef>
                <a:spcPts val="1200"/>
              </a:spcBef>
              <a:buFont typeface="Arial" panose="020B0604020202020204" pitchFamily="34" charset="0"/>
              <a:buChar char="•"/>
            </a:pPr>
            <a:r>
              <a:rPr lang="en-US" sz="2000" dirty="0"/>
              <a:t>Reduces the states exposer to risk and the labor to ensure purchases are for fueling a state vehicle</a:t>
            </a:r>
          </a:p>
          <a:p>
            <a:pPr marL="742950" lvl="1" indent="-285750">
              <a:spcBef>
                <a:spcPts val="1200"/>
              </a:spcBef>
              <a:buFont typeface="Arial" panose="020B0604020202020204" pitchFamily="34" charset="0"/>
              <a:buChar char="•"/>
            </a:pPr>
            <a:r>
              <a:rPr lang="en-US" sz="2000" dirty="0"/>
              <a:t>Transactional details for better auditing.</a:t>
            </a:r>
          </a:p>
          <a:p>
            <a:pPr marL="742950" lvl="1" indent="-285750">
              <a:spcBef>
                <a:spcPts val="1200"/>
              </a:spcBef>
              <a:buFont typeface="Arial" panose="020B0604020202020204" pitchFamily="34" charset="0"/>
              <a:buChar char="•"/>
            </a:pPr>
            <a:r>
              <a:rPr lang="en-US" sz="2000" dirty="0"/>
              <a:t>Fuel purchase restrictions to minimize fraud.</a:t>
            </a:r>
          </a:p>
          <a:p>
            <a:pPr marL="742950" lvl="1" indent="-285750">
              <a:spcBef>
                <a:spcPts val="1200"/>
              </a:spcBef>
              <a:buFont typeface="Arial" panose="020B0604020202020204" pitchFamily="34" charset="0"/>
              <a:buChar char="•"/>
            </a:pPr>
            <a:r>
              <a:rPr lang="en-US" sz="2000" dirty="0"/>
              <a:t>Fast reporting of compromised cards.</a:t>
            </a:r>
          </a:p>
          <a:p>
            <a:endParaRPr lang="en-US" dirty="0"/>
          </a:p>
        </p:txBody>
      </p:sp>
    </p:spTree>
    <p:extLst>
      <p:ext uri="{BB962C8B-B14F-4D97-AF65-F5344CB8AC3E}">
        <p14:creationId xmlns:p14="http://schemas.microsoft.com/office/powerpoint/2010/main" val="2640531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731221" y="387067"/>
            <a:ext cx="11513099" cy="707886"/>
          </a:xfrm>
          <a:prstGeom prst="rect">
            <a:avLst/>
          </a:prstGeom>
          <a:noFill/>
        </p:spPr>
        <p:txBody>
          <a:bodyPr wrap="square" rtlCol="0">
            <a:spAutoFit/>
          </a:bodyPr>
          <a:lstStyle/>
          <a:p>
            <a:r>
              <a:rPr lang="en-US" sz="4000" b="1" dirty="0">
                <a:solidFill>
                  <a:srgbClr val="0070C0"/>
                </a:solidFill>
              </a:rPr>
              <a:t>MANAGING THE ASSET - FUELING</a:t>
            </a:r>
          </a:p>
        </p:txBody>
      </p:sp>
      <p:pic>
        <p:nvPicPr>
          <p:cNvPr id="5" name="Picture 4">
            <a:extLst>
              <a:ext uri="{FF2B5EF4-FFF2-40B4-BE49-F238E27FC236}">
                <a16:creationId xmlns:a16="http://schemas.microsoft.com/office/drawing/2014/main" id="{61F6A35F-DE5A-46C1-A269-F8C632038146}"/>
              </a:ext>
            </a:extLst>
          </p:cNvPr>
          <p:cNvPicPr>
            <a:picLocks noChangeAspect="1"/>
          </p:cNvPicPr>
          <p:nvPr/>
        </p:nvPicPr>
        <p:blipFill>
          <a:blip r:embed="rId3"/>
          <a:stretch>
            <a:fillRect/>
          </a:stretch>
        </p:blipFill>
        <p:spPr>
          <a:xfrm>
            <a:off x="423512" y="1800542"/>
            <a:ext cx="5181600" cy="4638675"/>
          </a:xfrm>
          <a:prstGeom prst="rect">
            <a:avLst/>
          </a:prstGeom>
        </p:spPr>
      </p:pic>
      <p:pic>
        <p:nvPicPr>
          <p:cNvPr id="6" name="Picture 5">
            <a:extLst>
              <a:ext uri="{FF2B5EF4-FFF2-40B4-BE49-F238E27FC236}">
                <a16:creationId xmlns:a16="http://schemas.microsoft.com/office/drawing/2014/main" id="{301DBB19-7597-4131-8137-DD78794E3D9C}"/>
              </a:ext>
            </a:extLst>
          </p:cNvPr>
          <p:cNvPicPr>
            <a:picLocks noChangeAspect="1"/>
          </p:cNvPicPr>
          <p:nvPr/>
        </p:nvPicPr>
        <p:blipFill>
          <a:blip r:embed="rId4"/>
          <a:stretch>
            <a:fillRect/>
          </a:stretch>
        </p:blipFill>
        <p:spPr>
          <a:xfrm>
            <a:off x="6324917" y="2002790"/>
            <a:ext cx="5191125" cy="3848100"/>
          </a:xfrm>
          <a:prstGeom prst="rect">
            <a:avLst/>
          </a:prstGeom>
        </p:spPr>
      </p:pic>
    </p:spTree>
    <p:extLst>
      <p:ext uri="{BB962C8B-B14F-4D97-AF65-F5344CB8AC3E}">
        <p14:creationId xmlns:p14="http://schemas.microsoft.com/office/powerpoint/2010/main" val="4216528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MANAGING THE ASSET - FUELING</a:t>
            </a:r>
          </a:p>
        </p:txBody>
      </p:sp>
      <p:sp>
        <p:nvSpPr>
          <p:cNvPr id="4" name="TextBox 3">
            <a:extLst>
              <a:ext uri="{FF2B5EF4-FFF2-40B4-BE49-F238E27FC236}">
                <a16:creationId xmlns:a16="http://schemas.microsoft.com/office/drawing/2014/main" id="{8B918BE7-F75A-4B67-9730-7C3C3F68A401}"/>
              </a:ext>
            </a:extLst>
          </p:cNvPr>
          <p:cNvSpPr txBox="1"/>
          <p:nvPr/>
        </p:nvSpPr>
        <p:spPr>
          <a:xfrm>
            <a:off x="586072" y="1887408"/>
            <a:ext cx="4224467" cy="4062651"/>
          </a:xfrm>
          <a:prstGeom prst="rect">
            <a:avLst/>
          </a:prstGeom>
          <a:noFill/>
        </p:spPr>
        <p:txBody>
          <a:bodyPr wrap="square" rtlCol="0">
            <a:spAutoFit/>
          </a:bodyPr>
          <a:lstStyle/>
          <a:p>
            <a:r>
              <a:rPr lang="en-US" dirty="0"/>
              <a:t>These alerts are very important to the management of your fleets fuel program.</a:t>
            </a:r>
          </a:p>
          <a:p>
            <a:endParaRPr lang="en-US" dirty="0"/>
          </a:p>
          <a:p>
            <a:r>
              <a:rPr lang="en-US" dirty="0"/>
              <a:t>The Vehicles with premium fuel transactions alerts is the first alert to review.</a:t>
            </a:r>
          </a:p>
          <a:p>
            <a:endParaRPr lang="en-US" dirty="0"/>
          </a:p>
          <a:p>
            <a:r>
              <a:rPr lang="en-US" dirty="0"/>
              <a:t>All vehicles are to purchase regular Unleaded fuel unless otherwise specified by the vehicle manufacturer.</a:t>
            </a:r>
          </a:p>
          <a:p>
            <a:endParaRPr lang="en-US" dirty="0"/>
          </a:p>
          <a:p>
            <a:r>
              <a:rPr lang="en-US" dirty="0"/>
              <a:t>By clicking on the number </a:t>
            </a:r>
            <a:r>
              <a:rPr lang="en-US" sz="2400" dirty="0">
                <a:solidFill>
                  <a:srgbClr val="FF0000"/>
                </a:solidFill>
              </a:rPr>
              <a:t>106</a:t>
            </a:r>
            <a:r>
              <a:rPr lang="en-US" dirty="0"/>
              <a:t>, you are directed to a detail screen of the vehicles who purchased premium fuel. </a:t>
            </a:r>
          </a:p>
        </p:txBody>
      </p:sp>
      <p:pic>
        <p:nvPicPr>
          <p:cNvPr id="5" name="Picture 4">
            <a:extLst>
              <a:ext uri="{FF2B5EF4-FFF2-40B4-BE49-F238E27FC236}">
                <a16:creationId xmlns:a16="http://schemas.microsoft.com/office/drawing/2014/main" id="{6D8CE7EB-2376-4BB5-9078-ED98BEE89701}"/>
              </a:ext>
            </a:extLst>
          </p:cNvPr>
          <p:cNvPicPr>
            <a:picLocks noChangeAspect="1"/>
          </p:cNvPicPr>
          <p:nvPr/>
        </p:nvPicPr>
        <p:blipFill>
          <a:blip r:embed="rId3"/>
          <a:stretch>
            <a:fillRect/>
          </a:stretch>
        </p:blipFill>
        <p:spPr>
          <a:xfrm>
            <a:off x="5981032" y="1887408"/>
            <a:ext cx="5181600" cy="4638675"/>
          </a:xfrm>
          <a:prstGeom prst="rect">
            <a:avLst/>
          </a:prstGeom>
        </p:spPr>
      </p:pic>
      <p:sp>
        <p:nvSpPr>
          <p:cNvPr id="6" name="Arrow: Right 5">
            <a:extLst>
              <a:ext uri="{FF2B5EF4-FFF2-40B4-BE49-F238E27FC236}">
                <a16:creationId xmlns:a16="http://schemas.microsoft.com/office/drawing/2014/main" id="{9637DC22-1DF1-49F7-9579-90FB88A429BE}"/>
              </a:ext>
            </a:extLst>
          </p:cNvPr>
          <p:cNvSpPr/>
          <p:nvPr/>
        </p:nvSpPr>
        <p:spPr>
          <a:xfrm>
            <a:off x="4992977" y="325917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30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BDA9E1-6F31-45D5-94CE-77F61A971B33}"/>
              </a:ext>
            </a:extLst>
          </p:cNvPr>
          <p:cNvSpPr txBox="1"/>
          <p:nvPr/>
        </p:nvSpPr>
        <p:spPr>
          <a:xfrm>
            <a:off x="423512" y="471638"/>
            <a:ext cx="11563276" cy="707886"/>
          </a:xfrm>
          <a:prstGeom prst="rect">
            <a:avLst/>
          </a:prstGeom>
          <a:noFill/>
        </p:spPr>
        <p:txBody>
          <a:bodyPr wrap="square" rtlCol="0">
            <a:spAutoFit/>
          </a:bodyPr>
          <a:lstStyle/>
          <a:p>
            <a:pPr algn="ctr"/>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43093972-FB4E-46E7-AFF6-28EEE54448A5}"/>
              </a:ext>
            </a:extLst>
          </p:cNvPr>
          <p:cNvSpPr txBox="1"/>
          <p:nvPr/>
        </p:nvSpPr>
        <p:spPr>
          <a:xfrm>
            <a:off x="795130" y="2619761"/>
            <a:ext cx="10642862" cy="677108"/>
          </a:xfrm>
          <a:prstGeom prst="rect">
            <a:avLst/>
          </a:prstGeom>
          <a:noFill/>
        </p:spPr>
        <p:txBody>
          <a:bodyPr wrap="square" rtlCol="0">
            <a:spAutoFit/>
          </a:bodyPr>
          <a:lstStyle/>
          <a:p>
            <a:pPr>
              <a:buClr>
                <a:srgbClr val="92D050"/>
              </a:buClr>
              <a:defRPr/>
            </a:pPr>
            <a:endParaRPr lang="en-US" sz="2000" dirty="0">
              <a:solidFill>
                <a:srgbClr val="00B0F0"/>
              </a:solidFill>
              <a:latin typeface="Arial" charset="0"/>
            </a:endParaRPr>
          </a:p>
          <a:p>
            <a:pPr>
              <a:buClr>
                <a:srgbClr val="92D050"/>
              </a:buClr>
              <a:defRPr/>
            </a:pPr>
            <a:endParaRPr lang="en-US" dirty="0">
              <a:solidFill>
                <a:srgbClr val="00B0F0"/>
              </a:solidFill>
              <a:latin typeface="Arial" charset="0"/>
            </a:endParaRPr>
          </a:p>
        </p:txBody>
      </p:sp>
      <p:sp>
        <p:nvSpPr>
          <p:cNvPr id="5" name="TextBox 4">
            <a:extLst>
              <a:ext uri="{FF2B5EF4-FFF2-40B4-BE49-F238E27FC236}">
                <a16:creationId xmlns:a16="http://schemas.microsoft.com/office/drawing/2014/main" id="{92BB00A6-06B8-495B-911A-B065BFFC28C7}"/>
              </a:ext>
            </a:extLst>
          </p:cNvPr>
          <p:cNvSpPr txBox="1"/>
          <p:nvPr/>
        </p:nvSpPr>
        <p:spPr>
          <a:xfrm>
            <a:off x="916315" y="2551837"/>
            <a:ext cx="910978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HB103</a:t>
            </a:r>
          </a:p>
          <a:p>
            <a:pPr marL="742950" lvl="1" indent="-285750">
              <a:buFont typeface="Arial" panose="020B0604020202020204" pitchFamily="34" charset="0"/>
              <a:buChar char="•"/>
            </a:pPr>
            <a:r>
              <a:rPr lang="en-US" dirty="0"/>
              <a:t>Passed during the 2018 Legislative Session, effective June 5, 2018</a:t>
            </a:r>
          </a:p>
          <a:p>
            <a:pPr marL="1200150" lvl="2" indent="-285750">
              <a:buFont typeface="Arial" panose="020B0604020202020204" pitchFamily="34" charset="0"/>
              <a:buChar char="•"/>
            </a:pPr>
            <a:r>
              <a:rPr lang="en-US" dirty="0"/>
              <a:t>Added a requirement to HB4015 that requires spending units to send FMD a list of bona fide noncompensatory business reasons for which a state vehicle is being provided to each employee on or before July 1</a:t>
            </a:r>
            <a:r>
              <a:rPr lang="en-US" baseline="30000" dirty="0"/>
              <a:t>st</a:t>
            </a:r>
            <a:r>
              <a:rPr lang="en-US" dirty="0"/>
              <a:t> each year</a:t>
            </a:r>
          </a:p>
          <a:p>
            <a:pPr marL="1200150" lvl="2"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4A14B49C-1E60-4A00-B8BF-8FD9B345E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7711" y="1329231"/>
            <a:ext cx="11397700" cy="536449"/>
          </a:xfrm>
          <a:prstGeom prst="rect">
            <a:avLst/>
          </a:prstGeom>
        </p:spPr>
      </p:pic>
    </p:spTree>
    <p:extLst>
      <p:ext uri="{BB962C8B-B14F-4D97-AF65-F5344CB8AC3E}">
        <p14:creationId xmlns:p14="http://schemas.microsoft.com/office/powerpoint/2010/main" val="17878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MANAGING THE ASSET - FUELING</a:t>
            </a:r>
          </a:p>
        </p:txBody>
      </p:sp>
      <p:pic>
        <p:nvPicPr>
          <p:cNvPr id="5" name="Picture 4">
            <a:extLst>
              <a:ext uri="{FF2B5EF4-FFF2-40B4-BE49-F238E27FC236}">
                <a16:creationId xmlns:a16="http://schemas.microsoft.com/office/drawing/2014/main" id="{1935E57D-CC11-4EE0-B71C-5CE3B04D3BAF}"/>
              </a:ext>
            </a:extLst>
          </p:cNvPr>
          <p:cNvPicPr>
            <a:picLocks noChangeAspect="1"/>
          </p:cNvPicPr>
          <p:nvPr/>
        </p:nvPicPr>
        <p:blipFill>
          <a:blip r:embed="rId3"/>
          <a:stretch>
            <a:fillRect/>
          </a:stretch>
        </p:blipFill>
        <p:spPr>
          <a:xfrm>
            <a:off x="387042" y="2707493"/>
            <a:ext cx="11470640" cy="1300774"/>
          </a:xfrm>
          <a:prstGeom prst="rect">
            <a:avLst/>
          </a:prstGeom>
        </p:spPr>
      </p:pic>
      <p:sp>
        <p:nvSpPr>
          <p:cNvPr id="6" name="Rectangle 5">
            <a:extLst>
              <a:ext uri="{FF2B5EF4-FFF2-40B4-BE49-F238E27FC236}">
                <a16:creationId xmlns:a16="http://schemas.microsoft.com/office/drawing/2014/main" id="{C96DE5CD-4FC5-473C-BFBC-9AE6474DF70B}"/>
              </a:ext>
            </a:extLst>
          </p:cNvPr>
          <p:cNvSpPr/>
          <p:nvPr/>
        </p:nvSpPr>
        <p:spPr>
          <a:xfrm>
            <a:off x="1212642" y="3629403"/>
            <a:ext cx="420687" cy="111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256A7B-60D6-455C-B771-8B6CB75D1230}"/>
              </a:ext>
            </a:extLst>
          </p:cNvPr>
          <p:cNvSpPr/>
          <p:nvPr/>
        </p:nvSpPr>
        <p:spPr>
          <a:xfrm>
            <a:off x="1212642" y="3832087"/>
            <a:ext cx="420687" cy="84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4D4553-65DF-4652-9751-6F6E50DAB7AD}"/>
              </a:ext>
            </a:extLst>
          </p:cNvPr>
          <p:cNvSpPr/>
          <p:nvPr/>
        </p:nvSpPr>
        <p:spPr>
          <a:xfrm>
            <a:off x="6245155" y="3634924"/>
            <a:ext cx="1149558" cy="281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492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MANAGING THE ASSET - FUELING</a:t>
            </a:r>
          </a:p>
        </p:txBody>
      </p:sp>
      <p:pic>
        <p:nvPicPr>
          <p:cNvPr id="5" name="Picture 4">
            <a:extLst>
              <a:ext uri="{FF2B5EF4-FFF2-40B4-BE49-F238E27FC236}">
                <a16:creationId xmlns:a16="http://schemas.microsoft.com/office/drawing/2014/main" id="{B92BD2DF-7765-49F1-871B-045569A92ECC}"/>
              </a:ext>
            </a:extLst>
          </p:cNvPr>
          <p:cNvPicPr>
            <a:picLocks noChangeAspect="1"/>
          </p:cNvPicPr>
          <p:nvPr/>
        </p:nvPicPr>
        <p:blipFill>
          <a:blip r:embed="rId3"/>
          <a:stretch>
            <a:fillRect/>
          </a:stretch>
        </p:blipFill>
        <p:spPr>
          <a:xfrm>
            <a:off x="308112" y="2133600"/>
            <a:ext cx="11287760" cy="4032659"/>
          </a:xfrm>
          <a:prstGeom prst="rect">
            <a:avLst/>
          </a:prstGeom>
        </p:spPr>
      </p:pic>
      <p:sp>
        <p:nvSpPr>
          <p:cNvPr id="6" name="Rectangle 5">
            <a:extLst>
              <a:ext uri="{FF2B5EF4-FFF2-40B4-BE49-F238E27FC236}">
                <a16:creationId xmlns:a16="http://schemas.microsoft.com/office/drawing/2014/main" id="{3E1125D5-9C57-4C5F-A175-2F37FABA2B32}"/>
              </a:ext>
            </a:extLst>
          </p:cNvPr>
          <p:cNvSpPr/>
          <p:nvPr/>
        </p:nvSpPr>
        <p:spPr>
          <a:xfrm>
            <a:off x="308112" y="4688472"/>
            <a:ext cx="2643810" cy="1374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79F2A1-2056-4D5B-8CB8-50156C2F552A}"/>
              </a:ext>
            </a:extLst>
          </p:cNvPr>
          <p:cNvSpPr/>
          <p:nvPr/>
        </p:nvSpPr>
        <p:spPr>
          <a:xfrm>
            <a:off x="7146303" y="2923725"/>
            <a:ext cx="420687" cy="111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22BD7F-B136-410D-B8D1-412DF937F1BA}"/>
              </a:ext>
            </a:extLst>
          </p:cNvPr>
          <p:cNvSpPr/>
          <p:nvPr/>
        </p:nvSpPr>
        <p:spPr>
          <a:xfrm>
            <a:off x="8541094" y="2913907"/>
            <a:ext cx="420687" cy="111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35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471638"/>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5" name="Content Placeholder 2">
            <a:extLst>
              <a:ext uri="{FF2B5EF4-FFF2-40B4-BE49-F238E27FC236}">
                <a16:creationId xmlns:a16="http://schemas.microsoft.com/office/drawing/2014/main" id="{4F75117B-E3D2-4850-8739-11E370F181A0}"/>
              </a:ext>
            </a:extLst>
          </p:cNvPr>
          <p:cNvSpPr txBox="1">
            <a:spLocks/>
          </p:cNvSpPr>
          <p:nvPr/>
        </p:nvSpPr>
        <p:spPr>
          <a:xfrm>
            <a:off x="544574" y="1822001"/>
            <a:ext cx="11155576" cy="36643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00B0F0"/>
                </a:solidFill>
              </a:rPr>
              <a:t>ARI has a large selection of standard reports at your fingertips.</a:t>
            </a:r>
          </a:p>
          <a:p>
            <a:pPr algn="l"/>
            <a:endParaRPr lang="en-US" sz="2800" b="1" dirty="0">
              <a:solidFill>
                <a:srgbClr val="00B0F0"/>
              </a:solidFill>
            </a:endParaRPr>
          </a:p>
          <a:p>
            <a:pPr algn="l"/>
            <a:endParaRPr lang="en-US" dirty="0"/>
          </a:p>
        </p:txBody>
      </p:sp>
      <p:pic>
        <p:nvPicPr>
          <p:cNvPr id="6" name="Picture 5">
            <a:extLst>
              <a:ext uri="{FF2B5EF4-FFF2-40B4-BE49-F238E27FC236}">
                <a16:creationId xmlns:a16="http://schemas.microsoft.com/office/drawing/2014/main" id="{F18E12A4-A818-4FED-937F-3EFDB92A13F6}"/>
              </a:ext>
            </a:extLst>
          </p:cNvPr>
          <p:cNvPicPr>
            <a:picLocks noChangeAspect="1"/>
          </p:cNvPicPr>
          <p:nvPr/>
        </p:nvPicPr>
        <p:blipFill>
          <a:blip r:embed="rId3"/>
          <a:stretch>
            <a:fillRect/>
          </a:stretch>
        </p:blipFill>
        <p:spPr>
          <a:xfrm>
            <a:off x="544574" y="2956560"/>
            <a:ext cx="10529269" cy="3596640"/>
          </a:xfrm>
          <a:prstGeom prst="rect">
            <a:avLst/>
          </a:prstGeom>
        </p:spPr>
      </p:pic>
      <p:sp>
        <p:nvSpPr>
          <p:cNvPr id="7" name="Arrow: Right 6">
            <a:extLst>
              <a:ext uri="{FF2B5EF4-FFF2-40B4-BE49-F238E27FC236}">
                <a16:creationId xmlns:a16="http://schemas.microsoft.com/office/drawing/2014/main" id="{C2A4AF50-BE82-4ED2-8BA7-162C6479BACF}"/>
              </a:ext>
            </a:extLst>
          </p:cNvPr>
          <p:cNvSpPr/>
          <p:nvPr/>
        </p:nvSpPr>
        <p:spPr>
          <a:xfrm>
            <a:off x="2554357" y="517342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F0614DD-5B49-49AC-9B1F-6C5A4481A900}"/>
              </a:ext>
            </a:extLst>
          </p:cNvPr>
          <p:cNvSpPr/>
          <p:nvPr/>
        </p:nvSpPr>
        <p:spPr>
          <a:xfrm rot="4653833">
            <a:off x="3385543" y="288194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324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1" y="801835"/>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1" y="93950"/>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5" name="Content Placeholder 2">
            <a:extLst>
              <a:ext uri="{FF2B5EF4-FFF2-40B4-BE49-F238E27FC236}">
                <a16:creationId xmlns:a16="http://schemas.microsoft.com/office/drawing/2014/main" id="{4F75117B-E3D2-4850-8739-11E370F181A0}"/>
              </a:ext>
            </a:extLst>
          </p:cNvPr>
          <p:cNvSpPr txBox="1">
            <a:spLocks/>
          </p:cNvSpPr>
          <p:nvPr/>
        </p:nvSpPr>
        <p:spPr>
          <a:xfrm>
            <a:off x="544573" y="1383414"/>
            <a:ext cx="11155576" cy="10304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00B0F0"/>
                </a:solidFill>
              </a:rPr>
              <a:t>USEFUL REPORTS LISTED IN THE PUBLISHED REPORTS SECTION:</a:t>
            </a:r>
          </a:p>
          <a:p>
            <a:pPr algn="l"/>
            <a:r>
              <a:rPr lang="en-US" sz="2800" b="1" dirty="0">
                <a:solidFill>
                  <a:srgbClr val="00B0F0"/>
                </a:solidFill>
              </a:rPr>
              <a:t>	</a:t>
            </a:r>
            <a:endParaRPr lang="en-US" sz="2400" dirty="0"/>
          </a:p>
          <a:p>
            <a:pPr algn="l"/>
            <a:endParaRPr lang="en-US" dirty="0"/>
          </a:p>
        </p:txBody>
      </p:sp>
      <p:pic>
        <p:nvPicPr>
          <p:cNvPr id="4" name="Picture 3">
            <a:extLst>
              <a:ext uri="{FF2B5EF4-FFF2-40B4-BE49-F238E27FC236}">
                <a16:creationId xmlns:a16="http://schemas.microsoft.com/office/drawing/2014/main" id="{76D3412D-9B38-479A-BCE5-9F8B7CBDB6DE}"/>
              </a:ext>
            </a:extLst>
          </p:cNvPr>
          <p:cNvPicPr>
            <a:picLocks noChangeAspect="1"/>
          </p:cNvPicPr>
          <p:nvPr/>
        </p:nvPicPr>
        <p:blipFill>
          <a:blip r:embed="rId3"/>
          <a:stretch>
            <a:fillRect/>
          </a:stretch>
        </p:blipFill>
        <p:spPr>
          <a:xfrm>
            <a:off x="423512" y="1918252"/>
            <a:ext cx="11513098" cy="4758599"/>
          </a:xfrm>
          <a:prstGeom prst="rect">
            <a:avLst/>
          </a:prstGeom>
        </p:spPr>
      </p:pic>
      <p:sp>
        <p:nvSpPr>
          <p:cNvPr id="7" name="Arrow: Right 6">
            <a:extLst>
              <a:ext uri="{FF2B5EF4-FFF2-40B4-BE49-F238E27FC236}">
                <a16:creationId xmlns:a16="http://schemas.microsoft.com/office/drawing/2014/main" id="{1CC21C54-68B8-4996-9A57-ABDAB918A634}"/>
              </a:ext>
            </a:extLst>
          </p:cNvPr>
          <p:cNvSpPr/>
          <p:nvPr/>
        </p:nvSpPr>
        <p:spPr>
          <a:xfrm>
            <a:off x="7301687" y="468792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29A3AD0-6F82-401C-9D49-1014C1824173}"/>
              </a:ext>
            </a:extLst>
          </p:cNvPr>
          <p:cNvSpPr/>
          <p:nvPr/>
        </p:nvSpPr>
        <p:spPr>
          <a:xfrm rot="10800000">
            <a:off x="5086253" y="627941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585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23511" y="801835"/>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1" y="93950"/>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5" name="Content Placeholder 2">
            <a:extLst>
              <a:ext uri="{FF2B5EF4-FFF2-40B4-BE49-F238E27FC236}">
                <a16:creationId xmlns:a16="http://schemas.microsoft.com/office/drawing/2014/main" id="{4F75117B-E3D2-4850-8739-11E370F181A0}"/>
              </a:ext>
            </a:extLst>
          </p:cNvPr>
          <p:cNvSpPr txBox="1">
            <a:spLocks/>
          </p:cNvSpPr>
          <p:nvPr/>
        </p:nvSpPr>
        <p:spPr>
          <a:xfrm>
            <a:off x="544573" y="1383414"/>
            <a:ext cx="11155576" cy="10304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00B0F0"/>
                </a:solidFill>
              </a:rPr>
              <a:t>LOV Operating Costs report (Life of Vehicle)</a:t>
            </a:r>
          </a:p>
          <a:p>
            <a:pPr algn="l"/>
            <a:r>
              <a:rPr lang="en-US" sz="2800" b="1" dirty="0">
                <a:solidFill>
                  <a:srgbClr val="00B0F0"/>
                </a:solidFill>
              </a:rPr>
              <a:t>	</a:t>
            </a:r>
            <a:endParaRPr lang="en-US" sz="2400" dirty="0"/>
          </a:p>
          <a:p>
            <a:pPr algn="l"/>
            <a:endParaRPr lang="en-US" dirty="0"/>
          </a:p>
        </p:txBody>
      </p:sp>
      <p:graphicFrame>
        <p:nvGraphicFramePr>
          <p:cNvPr id="7" name="Object 6">
            <a:extLst>
              <a:ext uri="{FF2B5EF4-FFF2-40B4-BE49-F238E27FC236}">
                <a16:creationId xmlns:a16="http://schemas.microsoft.com/office/drawing/2014/main" id="{D1E97A24-2F13-45E4-A306-85E210E2210E}"/>
              </a:ext>
            </a:extLst>
          </p:cNvPr>
          <p:cNvGraphicFramePr>
            <a:graphicFrameLocks noChangeAspect="1"/>
          </p:cNvGraphicFramePr>
          <p:nvPr>
            <p:extLst>
              <p:ext uri="{D42A27DB-BD31-4B8C-83A1-F6EECF244321}">
                <p14:modId xmlns:p14="http://schemas.microsoft.com/office/powerpoint/2010/main" val="3171926265"/>
              </p:ext>
            </p:extLst>
          </p:nvPr>
        </p:nvGraphicFramePr>
        <p:xfrm>
          <a:off x="420815" y="2046169"/>
          <a:ext cx="11226612" cy="1041532"/>
        </p:xfrm>
        <a:graphic>
          <a:graphicData uri="http://schemas.openxmlformats.org/presentationml/2006/ole">
            <mc:AlternateContent xmlns:mc="http://schemas.openxmlformats.org/markup-compatibility/2006">
              <mc:Choice xmlns:v="urn:schemas-microsoft-com:vml" Requires="v">
                <p:oleObj spid="_x0000_s1078" name="Worksheet" r:id="rId4" imgW="16621019" imgH="1543050" progId="Excel.Sheet.8">
                  <p:embed/>
                </p:oleObj>
              </mc:Choice>
              <mc:Fallback>
                <p:oleObj name="Worksheet" r:id="rId4" imgW="16621019" imgH="1543050" progId="Excel.Sheet.8">
                  <p:embed/>
                  <p:pic>
                    <p:nvPicPr>
                      <p:cNvPr id="0" name=""/>
                      <p:cNvPicPr/>
                      <p:nvPr/>
                    </p:nvPicPr>
                    <p:blipFill>
                      <a:blip r:embed="rId5"/>
                      <a:stretch>
                        <a:fillRect/>
                      </a:stretch>
                    </p:blipFill>
                    <p:spPr>
                      <a:xfrm>
                        <a:off x="420815" y="2046169"/>
                        <a:ext cx="11226612" cy="104153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F5BC23C-549F-456D-9110-A9BBCEBD26C6}"/>
              </a:ext>
            </a:extLst>
          </p:cNvPr>
          <p:cNvGraphicFramePr>
            <a:graphicFrameLocks noChangeAspect="1"/>
          </p:cNvGraphicFramePr>
          <p:nvPr>
            <p:extLst>
              <p:ext uri="{D42A27DB-BD31-4B8C-83A1-F6EECF244321}">
                <p14:modId xmlns:p14="http://schemas.microsoft.com/office/powerpoint/2010/main" val="921631320"/>
              </p:ext>
            </p:extLst>
          </p:nvPr>
        </p:nvGraphicFramePr>
        <p:xfrm>
          <a:off x="114649" y="3455406"/>
          <a:ext cx="11962701" cy="1000007"/>
        </p:xfrm>
        <a:graphic>
          <a:graphicData uri="http://schemas.openxmlformats.org/presentationml/2006/ole">
            <mc:AlternateContent xmlns:mc="http://schemas.openxmlformats.org/markup-compatibility/2006">
              <mc:Choice xmlns:v="urn:schemas-microsoft-com:vml" Requires="v">
                <p:oleObj spid="_x0000_s1079" name="Worksheet" r:id="rId6" imgW="18478602" imgH="1543050" progId="Excel.Sheet.8">
                  <p:embed/>
                </p:oleObj>
              </mc:Choice>
              <mc:Fallback>
                <p:oleObj name="Worksheet" r:id="rId6" imgW="18478602" imgH="1543050" progId="Excel.Sheet.8">
                  <p:embed/>
                  <p:pic>
                    <p:nvPicPr>
                      <p:cNvPr id="0" name=""/>
                      <p:cNvPicPr/>
                      <p:nvPr/>
                    </p:nvPicPr>
                    <p:blipFill>
                      <a:blip r:embed="rId7"/>
                      <a:stretch>
                        <a:fillRect/>
                      </a:stretch>
                    </p:blipFill>
                    <p:spPr>
                      <a:xfrm>
                        <a:off x="114649" y="3455406"/>
                        <a:ext cx="11962701" cy="1000007"/>
                      </a:xfrm>
                      <a:prstGeom prst="rect">
                        <a:avLst/>
                      </a:prstGeom>
                    </p:spPr>
                  </p:pic>
                </p:oleObj>
              </mc:Fallback>
            </mc:AlternateContent>
          </a:graphicData>
        </a:graphic>
      </p:graphicFrame>
    </p:spTree>
    <p:extLst>
      <p:ext uri="{BB962C8B-B14F-4D97-AF65-F5344CB8AC3E}">
        <p14:creationId xmlns:p14="http://schemas.microsoft.com/office/powerpoint/2010/main" val="950682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1" y="645699"/>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2" y="0"/>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5" name="Content Placeholder 2">
            <a:extLst>
              <a:ext uri="{FF2B5EF4-FFF2-40B4-BE49-F238E27FC236}">
                <a16:creationId xmlns:a16="http://schemas.microsoft.com/office/drawing/2014/main" id="{4F75117B-E3D2-4850-8739-11E370F181A0}"/>
              </a:ext>
            </a:extLst>
          </p:cNvPr>
          <p:cNvSpPr txBox="1">
            <a:spLocks/>
          </p:cNvSpPr>
          <p:nvPr/>
        </p:nvSpPr>
        <p:spPr>
          <a:xfrm>
            <a:off x="544573" y="1145083"/>
            <a:ext cx="11155576" cy="10304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00B0F0"/>
                </a:solidFill>
              </a:rPr>
              <a:t>LOV Operating Costs report (Life of Vehicle)</a:t>
            </a:r>
          </a:p>
          <a:p>
            <a:pPr algn="l"/>
            <a:r>
              <a:rPr lang="en-US" sz="2800" b="1" dirty="0">
                <a:solidFill>
                  <a:srgbClr val="00B0F0"/>
                </a:solidFill>
              </a:rPr>
              <a:t>	</a:t>
            </a:r>
            <a:endParaRPr lang="en-US" sz="2400" dirty="0"/>
          </a:p>
          <a:p>
            <a:pPr algn="l"/>
            <a:endParaRPr lang="en-US" dirty="0"/>
          </a:p>
        </p:txBody>
      </p:sp>
      <p:pic>
        <p:nvPicPr>
          <p:cNvPr id="6" name="Picture 5">
            <a:extLst>
              <a:ext uri="{FF2B5EF4-FFF2-40B4-BE49-F238E27FC236}">
                <a16:creationId xmlns:a16="http://schemas.microsoft.com/office/drawing/2014/main" id="{BE700174-07DD-4359-9BD5-2D3107AD7F52}"/>
              </a:ext>
            </a:extLst>
          </p:cNvPr>
          <p:cNvPicPr>
            <a:picLocks noChangeAspect="1"/>
          </p:cNvPicPr>
          <p:nvPr/>
        </p:nvPicPr>
        <p:blipFill>
          <a:blip r:embed="rId3"/>
          <a:stretch>
            <a:fillRect/>
          </a:stretch>
        </p:blipFill>
        <p:spPr>
          <a:xfrm>
            <a:off x="98563" y="1660313"/>
            <a:ext cx="3803309" cy="3186935"/>
          </a:xfrm>
          <a:prstGeom prst="rect">
            <a:avLst/>
          </a:prstGeom>
        </p:spPr>
      </p:pic>
      <p:pic>
        <p:nvPicPr>
          <p:cNvPr id="7" name="Picture 6">
            <a:extLst>
              <a:ext uri="{FF2B5EF4-FFF2-40B4-BE49-F238E27FC236}">
                <a16:creationId xmlns:a16="http://schemas.microsoft.com/office/drawing/2014/main" id="{45E363C4-69BA-40C3-A076-D56639918FA3}"/>
              </a:ext>
            </a:extLst>
          </p:cNvPr>
          <p:cNvPicPr>
            <a:picLocks noChangeAspect="1"/>
          </p:cNvPicPr>
          <p:nvPr/>
        </p:nvPicPr>
        <p:blipFill>
          <a:blip r:embed="rId4"/>
          <a:stretch>
            <a:fillRect/>
          </a:stretch>
        </p:blipFill>
        <p:spPr>
          <a:xfrm>
            <a:off x="7901973" y="1660312"/>
            <a:ext cx="4130933" cy="3186935"/>
          </a:xfrm>
          <a:prstGeom prst="rect">
            <a:avLst/>
          </a:prstGeom>
        </p:spPr>
      </p:pic>
      <p:pic>
        <p:nvPicPr>
          <p:cNvPr id="8" name="Picture 7">
            <a:extLst>
              <a:ext uri="{FF2B5EF4-FFF2-40B4-BE49-F238E27FC236}">
                <a16:creationId xmlns:a16="http://schemas.microsoft.com/office/drawing/2014/main" id="{C880492A-E9C7-4849-ABFE-1A7800D3902C}"/>
              </a:ext>
            </a:extLst>
          </p:cNvPr>
          <p:cNvPicPr>
            <a:picLocks noChangeAspect="1"/>
          </p:cNvPicPr>
          <p:nvPr/>
        </p:nvPicPr>
        <p:blipFill>
          <a:blip r:embed="rId5"/>
          <a:stretch>
            <a:fillRect/>
          </a:stretch>
        </p:blipFill>
        <p:spPr>
          <a:xfrm>
            <a:off x="3992483" y="1929271"/>
            <a:ext cx="3909490" cy="2414685"/>
          </a:xfrm>
          <a:prstGeom prst="rect">
            <a:avLst/>
          </a:prstGeom>
        </p:spPr>
      </p:pic>
    </p:spTree>
    <p:extLst>
      <p:ext uri="{BB962C8B-B14F-4D97-AF65-F5344CB8AC3E}">
        <p14:creationId xmlns:p14="http://schemas.microsoft.com/office/powerpoint/2010/main" val="2212431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1" y="576239"/>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1" y="-10825"/>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5" name="Content Placeholder 2">
            <a:extLst>
              <a:ext uri="{FF2B5EF4-FFF2-40B4-BE49-F238E27FC236}">
                <a16:creationId xmlns:a16="http://schemas.microsoft.com/office/drawing/2014/main" id="{4F75117B-E3D2-4850-8739-11E370F181A0}"/>
              </a:ext>
            </a:extLst>
          </p:cNvPr>
          <p:cNvSpPr txBox="1">
            <a:spLocks/>
          </p:cNvSpPr>
          <p:nvPr/>
        </p:nvSpPr>
        <p:spPr>
          <a:xfrm>
            <a:off x="544573" y="1112689"/>
            <a:ext cx="11155576" cy="10304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00B0F0"/>
                </a:solidFill>
              </a:rPr>
              <a:t>Fixed and Operating Expenses</a:t>
            </a:r>
          </a:p>
          <a:p>
            <a:pPr algn="l"/>
            <a:r>
              <a:rPr lang="en-US" sz="2800" b="1" dirty="0">
                <a:solidFill>
                  <a:srgbClr val="00B0F0"/>
                </a:solidFill>
              </a:rPr>
              <a:t>	</a:t>
            </a:r>
            <a:endParaRPr lang="en-US" sz="2400" dirty="0"/>
          </a:p>
          <a:p>
            <a:pPr algn="l"/>
            <a:endParaRPr lang="en-US" dirty="0"/>
          </a:p>
        </p:txBody>
      </p:sp>
      <p:pic>
        <p:nvPicPr>
          <p:cNvPr id="4" name="Picture 3">
            <a:extLst>
              <a:ext uri="{FF2B5EF4-FFF2-40B4-BE49-F238E27FC236}">
                <a16:creationId xmlns:a16="http://schemas.microsoft.com/office/drawing/2014/main" id="{20490EA9-D2B5-48F0-8CE7-39D7C915CEBA}"/>
              </a:ext>
            </a:extLst>
          </p:cNvPr>
          <p:cNvPicPr>
            <a:picLocks noChangeAspect="1"/>
          </p:cNvPicPr>
          <p:nvPr/>
        </p:nvPicPr>
        <p:blipFill>
          <a:blip r:embed="rId3"/>
          <a:stretch>
            <a:fillRect/>
          </a:stretch>
        </p:blipFill>
        <p:spPr>
          <a:xfrm>
            <a:off x="74447" y="1528317"/>
            <a:ext cx="11746763" cy="5253483"/>
          </a:xfrm>
          <a:prstGeom prst="rect">
            <a:avLst/>
          </a:prstGeom>
        </p:spPr>
      </p:pic>
    </p:spTree>
    <p:extLst>
      <p:ext uri="{BB962C8B-B14F-4D97-AF65-F5344CB8AC3E}">
        <p14:creationId xmlns:p14="http://schemas.microsoft.com/office/powerpoint/2010/main" val="682507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1" y="576239"/>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1" y="-10825"/>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5" name="Content Placeholder 2">
            <a:extLst>
              <a:ext uri="{FF2B5EF4-FFF2-40B4-BE49-F238E27FC236}">
                <a16:creationId xmlns:a16="http://schemas.microsoft.com/office/drawing/2014/main" id="{4F75117B-E3D2-4850-8739-11E370F181A0}"/>
              </a:ext>
            </a:extLst>
          </p:cNvPr>
          <p:cNvSpPr txBox="1">
            <a:spLocks/>
          </p:cNvSpPr>
          <p:nvPr/>
        </p:nvSpPr>
        <p:spPr>
          <a:xfrm>
            <a:off x="544573" y="1112689"/>
            <a:ext cx="11155576" cy="10304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00B0F0"/>
                </a:solidFill>
              </a:rPr>
              <a:t>Fixed and Operating Expenses</a:t>
            </a:r>
          </a:p>
          <a:p>
            <a:pPr algn="l"/>
            <a:r>
              <a:rPr lang="en-US" sz="2800" b="1" dirty="0">
                <a:solidFill>
                  <a:srgbClr val="00B0F0"/>
                </a:solidFill>
              </a:rPr>
              <a:t>	</a:t>
            </a:r>
            <a:endParaRPr lang="en-US" sz="2400" dirty="0"/>
          </a:p>
          <a:p>
            <a:pPr algn="l"/>
            <a:endParaRPr lang="en-US" dirty="0"/>
          </a:p>
        </p:txBody>
      </p:sp>
      <p:pic>
        <p:nvPicPr>
          <p:cNvPr id="6" name="Picture 5">
            <a:extLst>
              <a:ext uri="{FF2B5EF4-FFF2-40B4-BE49-F238E27FC236}">
                <a16:creationId xmlns:a16="http://schemas.microsoft.com/office/drawing/2014/main" id="{3E99CD21-C61C-4BE5-A414-7C0241D74E89}"/>
              </a:ext>
            </a:extLst>
          </p:cNvPr>
          <p:cNvPicPr>
            <a:picLocks noChangeAspect="1"/>
          </p:cNvPicPr>
          <p:nvPr/>
        </p:nvPicPr>
        <p:blipFill>
          <a:blip r:embed="rId3"/>
          <a:stretch>
            <a:fillRect/>
          </a:stretch>
        </p:blipFill>
        <p:spPr>
          <a:xfrm>
            <a:off x="350469" y="1528317"/>
            <a:ext cx="11428381" cy="5215383"/>
          </a:xfrm>
          <a:prstGeom prst="rect">
            <a:avLst/>
          </a:prstGeom>
        </p:spPr>
      </p:pic>
    </p:spTree>
    <p:extLst>
      <p:ext uri="{BB962C8B-B14F-4D97-AF65-F5344CB8AC3E}">
        <p14:creationId xmlns:p14="http://schemas.microsoft.com/office/powerpoint/2010/main" val="2906184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F860-83B1-475C-8175-6F749C57542E}"/>
              </a:ext>
            </a:extLst>
          </p:cNvPr>
          <p:cNvSpPr>
            <a:spLocks noGrp="1"/>
          </p:cNvSpPr>
          <p:nvPr>
            <p:ph type="title"/>
          </p:nvPr>
        </p:nvSpPr>
        <p:spPr>
          <a:xfrm>
            <a:off x="838199" y="230901"/>
            <a:ext cx="10515600" cy="386313"/>
          </a:xfrm>
        </p:spPr>
        <p:txBody>
          <a:bodyPr>
            <a:normAutofit fontScale="90000"/>
          </a:bodyPr>
          <a:lstStyle/>
          <a:p>
            <a:r>
              <a:rPr lang="en-US" dirty="0"/>
              <a:t>ARI Customer Reporting Template Search</a:t>
            </a:r>
          </a:p>
        </p:txBody>
      </p:sp>
      <p:graphicFrame>
        <p:nvGraphicFramePr>
          <p:cNvPr id="4" name="Content Placeholder 3">
            <a:extLst>
              <a:ext uri="{FF2B5EF4-FFF2-40B4-BE49-F238E27FC236}">
                <a16:creationId xmlns:a16="http://schemas.microsoft.com/office/drawing/2014/main" id="{774F09CE-BB89-4B96-8C35-B331E3BF4EC7}"/>
              </a:ext>
            </a:extLst>
          </p:cNvPr>
          <p:cNvGraphicFramePr>
            <a:graphicFrameLocks noGrp="1"/>
          </p:cNvGraphicFramePr>
          <p:nvPr>
            <p:ph idx="1"/>
            <p:extLst>
              <p:ext uri="{D42A27DB-BD31-4B8C-83A1-F6EECF244321}">
                <p14:modId xmlns:p14="http://schemas.microsoft.com/office/powerpoint/2010/main" val="2859075734"/>
              </p:ext>
            </p:extLst>
          </p:nvPr>
        </p:nvGraphicFramePr>
        <p:xfrm>
          <a:off x="926470" y="686791"/>
          <a:ext cx="10339057" cy="5940308"/>
        </p:xfrm>
        <a:graphic>
          <a:graphicData uri="http://schemas.openxmlformats.org/drawingml/2006/table">
            <a:tbl>
              <a:tblPr/>
              <a:tblGrid>
                <a:gridCol w="2881116">
                  <a:extLst>
                    <a:ext uri="{9D8B030D-6E8A-4147-A177-3AD203B41FA5}">
                      <a16:colId xmlns:a16="http://schemas.microsoft.com/office/drawing/2014/main" val="1729511340"/>
                    </a:ext>
                  </a:extLst>
                </a:gridCol>
                <a:gridCol w="5999949">
                  <a:extLst>
                    <a:ext uri="{9D8B030D-6E8A-4147-A177-3AD203B41FA5}">
                      <a16:colId xmlns:a16="http://schemas.microsoft.com/office/drawing/2014/main" val="261617916"/>
                    </a:ext>
                  </a:extLst>
                </a:gridCol>
                <a:gridCol w="1457992">
                  <a:extLst>
                    <a:ext uri="{9D8B030D-6E8A-4147-A177-3AD203B41FA5}">
                      <a16:colId xmlns:a16="http://schemas.microsoft.com/office/drawing/2014/main" val="832892867"/>
                    </a:ext>
                  </a:extLst>
                </a:gridCol>
              </a:tblGrid>
              <a:tr h="188692">
                <a:tc>
                  <a:txBody>
                    <a:bodyPr/>
                    <a:lstStyle/>
                    <a:p>
                      <a:pPr algn="l" fontAlgn="b"/>
                      <a:r>
                        <a:rPr lang="en-US" sz="900" b="1" i="0" u="none" strike="noStrike" dirty="0">
                          <a:solidFill>
                            <a:srgbClr val="000000"/>
                          </a:solidFill>
                          <a:effectLst/>
                          <a:latin typeface="Calibri" panose="020F0502020204030204" pitchFamily="34" charset="0"/>
                        </a:rPr>
                        <a:t>ARI Reports </a:t>
                      </a: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71335027"/>
                  </a:ext>
                </a:extLst>
              </a:tr>
              <a:tr h="150954">
                <a:tc>
                  <a:txBody>
                    <a:bodyPr/>
                    <a:lstStyle/>
                    <a:p>
                      <a:pPr algn="l" fontAlgn="b"/>
                      <a:r>
                        <a:rPr lang="en-US" sz="700" b="1" i="0" u="none" strike="noStrike" dirty="0">
                          <a:solidFill>
                            <a:srgbClr val="000000"/>
                          </a:solidFill>
                          <a:effectLst/>
                          <a:latin typeface="Calibri" panose="020F0502020204030204" pitchFamily="34" charset="0"/>
                        </a:rPr>
                        <a:t>Report Name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Description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Data Area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790871"/>
                  </a:ext>
                </a:extLst>
              </a:tr>
              <a:tr h="215648">
                <a:tc>
                  <a:txBody>
                    <a:bodyPr/>
                    <a:lstStyle/>
                    <a:p>
                      <a:pPr algn="l" fontAlgn="b"/>
                      <a:r>
                        <a:rPr lang="en-US" sz="700" b="0" i="0" u="none" strike="noStrike">
                          <a:solidFill>
                            <a:srgbClr val="000000"/>
                          </a:solidFill>
                          <a:effectLst/>
                          <a:latin typeface="Calibri" panose="020F0502020204030204" pitchFamily="34" charset="0"/>
                        </a:rPr>
                        <a:t>ACTIVE SNAPSHOT IN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Returns the vehicles that were active on a given day and includes their current status. Based on a vehicle's delivery date and sold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Inventory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907903"/>
                  </a:ext>
                </a:extLst>
              </a:tr>
              <a:tr h="215648">
                <a:tc>
                  <a:txBody>
                    <a:bodyPr/>
                    <a:lstStyle/>
                    <a:p>
                      <a:pPr algn="l" fontAlgn="b"/>
                      <a:r>
                        <a:rPr lang="en-US" sz="700" b="0" i="0" u="none" strike="noStrike">
                          <a:solidFill>
                            <a:srgbClr val="000000"/>
                          </a:solidFill>
                          <a:effectLst/>
                          <a:latin typeface="Calibri" panose="020F0502020204030204" pitchFamily="34" charset="0"/>
                        </a:rPr>
                        <a:t>ACTIVE VENDOR BY STATE/PROVINCE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Vendor lookup by State/Prov.. Returns active vendors used within the state/prov.(s) entered in prompt.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028739"/>
                  </a:ext>
                </a:extLst>
              </a:tr>
              <a:tr h="107824">
                <a:tc>
                  <a:txBody>
                    <a:bodyPr/>
                    <a:lstStyle/>
                    <a:p>
                      <a:pPr algn="l" fontAlgn="b"/>
                      <a:r>
                        <a:rPr lang="en-US" sz="700" b="0" i="0" u="none" strike="noStrike">
                          <a:solidFill>
                            <a:srgbClr val="000000"/>
                          </a:solidFill>
                          <a:effectLst/>
                          <a:latin typeface="Calibri" panose="020F0502020204030204" pitchFamily="34" charset="0"/>
                        </a:rPr>
                        <a:t>ACTIVE VENDOR BY STATE/PROVINCE-US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Returns vendors based on State &amp; groups by 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327722"/>
                  </a:ext>
                </a:extLst>
              </a:tr>
              <a:tr h="171436">
                <a:tc>
                  <a:txBody>
                    <a:bodyPr/>
                    <a:lstStyle/>
                    <a:p>
                      <a:pPr algn="l" fontAlgn="b"/>
                      <a:r>
                        <a:rPr lang="en-US" sz="700" b="0" i="0" u="none" strike="noStrike" dirty="0">
                          <a:solidFill>
                            <a:srgbClr val="000000"/>
                          </a:solidFill>
                          <a:effectLst/>
                          <a:highlight>
                            <a:srgbClr val="FFFF00"/>
                          </a:highlight>
                          <a:latin typeface="Calibri" panose="020F0502020204030204" pitchFamily="34" charset="0"/>
                        </a:rPr>
                        <a:t>B AND M INVOICE BILLING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B and M Invoice by Expense Category Summaries by: Division Prefix Detail by: Vehicle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Combined Expenses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489900"/>
                  </a:ext>
                </a:extLst>
              </a:tr>
              <a:tr h="215648">
                <a:tc>
                  <a:txBody>
                    <a:bodyPr/>
                    <a:lstStyle/>
                    <a:p>
                      <a:pPr algn="l" fontAlgn="b"/>
                      <a:r>
                        <a:rPr lang="en-US" sz="700" b="0" i="0" u="none" strike="noStrike">
                          <a:solidFill>
                            <a:srgbClr val="000000"/>
                          </a:solidFill>
                          <a:effectLst/>
                          <a:latin typeface="Calibri" panose="020F0502020204030204" pitchFamily="34" charset="0"/>
                        </a:rPr>
                        <a:t>FIELD ADJUSTMENT SAVINGS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Returns savings for field adjustments, post warranty by year and month within the date range you enter. Also includes all detail by vehicle and line item.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310635"/>
                  </a:ext>
                </a:extLst>
              </a:tr>
              <a:tr h="164597">
                <a:tc>
                  <a:txBody>
                    <a:bodyPr/>
                    <a:lstStyle/>
                    <a:p>
                      <a:pPr algn="l" fontAlgn="b"/>
                      <a:r>
                        <a:rPr lang="en-US" sz="700" b="0" i="0" u="none" strike="noStrike" dirty="0">
                          <a:solidFill>
                            <a:srgbClr val="000000"/>
                          </a:solidFill>
                          <a:effectLst/>
                          <a:highlight>
                            <a:srgbClr val="FFFF00"/>
                          </a:highlight>
                          <a:latin typeface="Calibri" panose="020F0502020204030204" pitchFamily="34" charset="0"/>
                        </a:rPr>
                        <a:t>FIXED AND OPERATING EXPENSES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Expense Groups by Fixed and Operating breakouts. Division and Prefix reports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Combined Expenses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110309"/>
                  </a:ext>
                </a:extLst>
              </a:tr>
              <a:tr h="215648">
                <a:tc>
                  <a:txBody>
                    <a:bodyPr/>
                    <a:lstStyle/>
                    <a:p>
                      <a:pPr algn="l" fontAlgn="b"/>
                      <a:r>
                        <a:rPr lang="en-US" sz="700" b="0" i="0" u="none" strike="noStrike">
                          <a:solidFill>
                            <a:srgbClr val="000000"/>
                          </a:solidFill>
                          <a:effectLst/>
                          <a:latin typeface="Calibri" panose="020F0502020204030204" pitchFamily="34" charset="0"/>
                        </a:rPr>
                        <a:t>FUEL AND TANK EXCEPTION-WEX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Exception reporting for: Tank Capacity Violation Premium Fuel Purchase Mis-Matched Fuel Types Non-Fuel Purchase Multiple Transactions in a day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Fuel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353859"/>
                  </a:ext>
                </a:extLst>
              </a:tr>
              <a:tr h="107824">
                <a:tc>
                  <a:txBody>
                    <a:bodyPr/>
                    <a:lstStyle/>
                    <a:p>
                      <a:pPr algn="l" fontAlgn="b"/>
                      <a:r>
                        <a:rPr lang="en-US" sz="700" b="0" i="0" u="none" strike="noStrike">
                          <a:solidFill>
                            <a:srgbClr val="000000"/>
                          </a:solidFill>
                          <a:effectLst/>
                          <a:latin typeface="Calibri" panose="020F0502020204030204" pitchFamily="34" charset="0"/>
                        </a:rPr>
                        <a:t>FUEL PROGRAM UTILIZATION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Fuel Program Utilization: Number of vehicles on Program vs. number of vehicle using program.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Fuel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352273"/>
                  </a:ext>
                </a:extLst>
              </a:tr>
              <a:tr h="215648">
                <a:tc>
                  <a:txBody>
                    <a:bodyPr/>
                    <a:lstStyle/>
                    <a:p>
                      <a:pPr algn="l" fontAlgn="b"/>
                      <a:r>
                        <a:rPr lang="en-US" sz="700" b="0" i="0" u="none" strike="noStrike" dirty="0">
                          <a:solidFill>
                            <a:srgbClr val="000000"/>
                          </a:solidFill>
                          <a:effectLst/>
                          <a:highlight>
                            <a:srgbClr val="FFFF00"/>
                          </a:highlight>
                          <a:latin typeface="Calibri" panose="020F0502020204030204" pitchFamily="34" charset="0"/>
                        </a:rPr>
                        <a:t>FUEL REPORT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Transactions, Co2, Expense by fuel type, cost per Gallon, CPG/month, Drivers and PINs, Month and Quarter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Fuel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115691"/>
                  </a:ext>
                </a:extLst>
              </a:tr>
              <a:tr h="196901">
                <a:tc>
                  <a:txBody>
                    <a:bodyPr/>
                    <a:lstStyle/>
                    <a:p>
                      <a:pPr algn="l" fontAlgn="b"/>
                      <a:r>
                        <a:rPr lang="en-US" sz="700" b="0" i="0" u="none" strike="noStrike" dirty="0">
                          <a:solidFill>
                            <a:srgbClr val="000000"/>
                          </a:solidFill>
                          <a:effectLst/>
                          <a:highlight>
                            <a:srgbClr val="FFFF00"/>
                          </a:highlight>
                          <a:latin typeface="Calibri" panose="020F0502020204030204" pitchFamily="34" charset="0"/>
                        </a:rPr>
                        <a:t>FUEL STATISTICS AND MPG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Counts by client, division, asset type. Usage by client, division, asset type. MPG by asset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Fuel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564132"/>
                  </a:ext>
                </a:extLst>
              </a:tr>
              <a:tr h="107824">
                <a:tc>
                  <a:txBody>
                    <a:bodyPr/>
                    <a:lstStyle/>
                    <a:p>
                      <a:pPr algn="l" fontAlgn="b"/>
                      <a:r>
                        <a:rPr lang="en-US" sz="700" b="0" i="0" u="none" strike="noStrike">
                          <a:solidFill>
                            <a:srgbClr val="000000"/>
                          </a:solidFill>
                          <a:effectLst/>
                          <a:latin typeface="Calibri" panose="020F0502020204030204" pitchFamily="34" charset="0"/>
                        </a:rPr>
                        <a:t>INSURANCE CLAIM REPORT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Insurance claims with claim detail and po detail. Breakouts by Accident Type, Driver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Accident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353530"/>
                  </a:ext>
                </a:extLst>
              </a:tr>
              <a:tr h="215648">
                <a:tc>
                  <a:txBody>
                    <a:bodyPr/>
                    <a:lstStyle/>
                    <a:p>
                      <a:pPr algn="l" fontAlgn="b"/>
                      <a:r>
                        <a:rPr lang="en-US" sz="700" b="0" i="0" u="none" strike="noStrike">
                          <a:solidFill>
                            <a:srgbClr val="000000"/>
                          </a:solidFill>
                          <a:effectLst/>
                          <a:latin typeface="Calibri" panose="020F0502020204030204" pitchFamily="34" charset="0"/>
                        </a:rPr>
                        <a:t>LEASE PROJECTIONS - FULL AMORTIZATION SCHEDULE ISS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Full Schedule for Lease amortization Not by calendar month. Listing is for each month of the lease schedule. Covers Plateau, Level Pay and Closed End leases.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Lease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039451"/>
                  </a:ext>
                </a:extLst>
              </a:tr>
              <a:tr h="215648">
                <a:tc>
                  <a:txBody>
                    <a:bodyPr/>
                    <a:lstStyle/>
                    <a:p>
                      <a:pPr algn="l" fontAlgn="b"/>
                      <a:r>
                        <a:rPr lang="en-US" sz="700" b="0" i="0" u="none" strike="noStrike">
                          <a:solidFill>
                            <a:srgbClr val="000000"/>
                          </a:solidFill>
                          <a:effectLst/>
                          <a:latin typeface="Calibri" panose="020F0502020204030204" pitchFamily="34" charset="0"/>
                        </a:rPr>
                        <a:t>LEASE PROJECTIONS - MONTHLY AMORTIZATION SCHEDULE ISS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Monthly Schedule for Lease amortization. Listing is for each month of the lease schedule going forward. Covers Plateau, Level Pay and Closed End leases.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Inventory,Lease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548088"/>
                  </a:ext>
                </a:extLst>
              </a:tr>
              <a:tr h="107824">
                <a:tc>
                  <a:txBody>
                    <a:bodyPr/>
                    <a:lstStyle/>
                    <a:p>
                      <a:pPr algn="l" fontAlgn="b"/>
                      <a:r>
                        <a:rPr lang="en-US" sz="700" b="0" i="0" u="none" strike="noStrike">
                          <a:solidFill>
                            <a:srgbClr val="000000"/>
                          </a:solidFill>
                          <a:effectLst/>
                          <a:latin typeface="Calibri" panose="020F0502020204030204" pitchFamily="34" charset="0"/>
                        </a:rPr>
                        <a:t>M INVOICE AND MAINTENANCE EXPENSES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 and Invoice details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233536"/>
                  </a:ext>
                </a:extLst>
              </a:tr>
              <a:tr h="215648">
                <a:tc>
                  <a:txBody>
                    <a:bodyPr/>
                    <a:lstStyle/>
                    <a:p>
                      <a:pPr algn="l" fontAlgn="b"/>
                      <a:r>
                        <a:rPr lang="en-US" sz="700" b="0" i="0" u="none" strike="noStrike">
                          <a:solidFill>
                            <a:srgbClr val="000000"/>
                          </a:solidFill>
                          <a:effectLst/>
                          <a:latin typeface="Calibri" panose="020F0502020204030204" pitchFamily="34" charset="0"/>
                        </a:rPr>
                        <a:t>MAINTENANCE PROGRAM AND PM COMPLIANCE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 and program utilization with PM compliance.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819984"/>
                  </a:ext>
                </a:extLst>
              </a:tr>
              <a:tr h="107824">
                <a:tc>
                  <a:txBody>
                    <a:bodyPr/>
                    <a:lstStyle/>
                    <a:p>
                      <a:pPr algn="l" fontAlgn="b"/>
                      <a:r>
                        <a:rPr lang="en-US" sz="700" b="0" i="0" u="none" strike="noStrike">
                          <a:solidFill>
                            <a:srgbClr val="000000"/>
                          </a:solidFill>
                          <a:effectLst/>
                          <a:latin typeface="Calibri" panose="020F0502020204030204" pitchFamily="34" charset="0"/>
                        </a:rPr>
                        <a:t>MILES BY MONTH IN A DATE 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Monthly mileage by vehicle between date range entered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Mileage and Odometer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631750"/>
                  </a:ext>
                </a:extLst>
              </a:tr>
              <a:tr h="215648">
                <a:tc>
                  <a:txBody>
                    <a:bodyPr/>
                    <a:lstStyle/>
                    <a:p>
                      <a:pPr algn="l" fontAlgn="b"/>
                      <a:r>
                        <a:rPr lang="en-US" sz="700" b="0" i="0" u="none" strike="noStrike" dirty="0">
                          <a:solidFill>
                            <a:srgbClr val="000000"/>
                          </a:solidFill>
                          <a:effectLst/>
                          <a:highlight>
                            <a:srgbClr val="FFFF00"/>
                          </a:highlight>
                          <a:latin typeface="Calibri" panose="020F0502020204030204" pitchFamily="34" charset="0"/>
                        </a:rPr>
                        <a:t>MPG AND MILES USING FIRST AND LAST ODOMETER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Mileage and MPG related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Mileage and Odometer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27063"/>
                  </a:ext>
                </a:extLst>
              </a:tr>
              <a:tr h="215648">
                <a:tc>
                  <a:txBody>
                    <a:bodyPr/>
                    <a:lstStyle/>
                    <a:p>
                      <a:pPr algn="l" fontAlgn="b"/>
                      <a:r>
                        <a:rPr lang="en-US" sz="700" b="0" i="0" u="none" strike="noStrike">
                          <a:solidFill>
                            <a:srgbClr val="000000"/>
                          </a:solidFill>
                          <a:effectLst/>
                          <a:latin typeface="Calibri" panose="020F0502020204030204" pitchFamily="34" charset="0"/>
                        </a:rPr>
                        <a:t>NEW VEHICLE ORDER STATUS INCLUDING DELIVERING DEALER INFORMATION US-CA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New Vehicle Order Status with additional attributes for Delivering Dealer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Ordering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767255"/>
                  </a:ext>
                </a:extLst>
              </a:tr>
              <a:tr h="107824">
                <a:tc>
                  <a:txBody>
                    <a:bodyPr/>
                    <a:lstStyle/>
                    <a:p>
                      <a:pPr algn="l" fontAlgn="b"/>
                      <a:r>
                        <a:rPr lang="en-US" sz="700" b="0" i="0" u="none" strike="noStrike">
                          <a:solidFill>
                            <a:srgbClr val="000000"/>
                          </a:solidFill>
                          <a:effectLst/>
                          <a:latin typeface="Calibri" panose="020F0502020204030204" pitchFamily="34" charset="0"/>
                        </a:rPr>
                        <a:t>PIN REPORT AND LAST PIN TRANSACTION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PIN transaction and last use 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Fuel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585413"/>
                  </a:ext>
                </a:extLst>
              </a:tr>
              <a:tr h="215648">
                <a:tc>
                  <a:txBody>
                    <a:bodyPr/>
                    <a:lstStyle/>
                    <a:p>
                      <a:pPr algn="l" fontAlgn="b"/>
                      <a:r>
                        <a:rPr lang="en-US" sz="700" b="0" i="0" u="none" strike="noStrike">
                          <a:solidFill>
                            <a:srgbClr val="000000"/>
                          </a:solidFill>
                          <a:effectLst/>
                          <a:latin typeface="Calibri" panose="020F0502020204030204" pitchFamily="34" charset="0"/>
                        </a:rPr>
                        <a:t>PM RELATED POS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PM related Purchase Orders. Breakouts for Independent and National account Types Avg Cost per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519057"/>
                  </a:ext>
                </a:extLst>
              </a:tr>
              <a:tr h="431296">
                <a:tc>
                  <a:txBody>
                    <a:bodyPr/>
                    <a:lstStyle/>
                    <a:p>
                      <a:pPr algn="l" fontAlgn="b"/>
                      <a:r>
                        <a:rPr lang="en-US" sz="700" b="0" i="0" u="none" strike="noStrike">
                          <a:solidFill>
                            <a:srgbClr val="000000"/>
                          </a:solidFill>
                          <a:effectLst/>
                          <a:latin typeface="Calibri" panose="020F0502020204030204" pitchFamily="34" charset="0"/>
                        </a:rPr>
                        <a:t>PO COST ANALYSIS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Based on PO Creation Date, returns top 10 ATA expense categories by month or by quarter. Includes PO statistics such as avg mileage, avg vehicle age, # of PO's issued, avg $ of PO's issued. Also includes ranking of top 10 vehicle types incurring expenses. Prompt for client code(s), Division, Prefix and PO date 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296005"/>
                  </a:ext>
                </a:extLst>
              </a:tr>
              <a:tr h="107824">
                <a:tc>
                  <a:txBody>
                    <a:bodyPr/>
                    <a:lstStyle/>
                    <a:p>
                      <a:pPr algn="l" fontAlgn="b"/>
                      <a:r>
                        <a:rPr lang="en-US" sz="700" b="0" i="0" u="none" strike="noStrike">
                          <a:solidFill>
                            <a:srgbClr val="000000"/>
                          </a:solidFill>
                          <a:effectLst/>
                          <a:latin typeface="Calibri" panose="020F0502020204030204" pitchFamily="34" charset="0"/>
                        </a:rPr>
                        <a:t>PREVENTIVE MAINTENANCE DATES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 program utilization and overdue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176090"/>
                  </a:ext>
                </a:extLst>
              </a:tr>
              <a:tr h="215648">
                <a:tc>
                  <a:txBody>
                    <a:bodyPr/>
                    <a:lstStyle/>
                    <a:p>
                      <a:pPr algn="l" fontAlgn="b"/>
                      <a:r>
                        <a:rPr lang="en-US" sz="700" b="0" i="0" u="none" strike="noStrike">
                          <a:solidFill>
                            <a:srgbClr val="000000"/>
                          </a:solidFill>
                          <a:effectLst/>
                          <a:latin typeface="Calibri" panose="020F0502020204030204" pitchFamily="34" charset="0"/>
                        </a:rPr>
                        <a:t>SAVINGS ACTIVITY MASTER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The report returns savings for field adjustments, post warranty and subrogation by year and by quarter within the date range you enter. Also includes all detail by vehicle and line item.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411780"/>
                  </a:ext>
                </a:extLst>
              </a:tr>
              <a:tr h="107824">
                <a:tc>
                  <a:txBody>
                    <a:bodyPr/>
                    <a:lstStyle/>
                    <a:p>
                      <a:pPr algn="l" fontAlgn="b"/>
                      <a:r>
                        <a:rPr lang="en-US" sz="700" b="0" i="0" u="none" strike="noStrike">
                          <a:solidFill>
                            <a:srgbClr val="000000"/>
                          </a:solidFill>
                          <a:effectLst/>
                          <a:latin typeface="Calibri" panose="020F0502020204030204" pitchFamily="34" charset="0"/>
                        </a:rPr>
                        <a:t>TRIP LOG MOBILE APP AND WEB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Mileage reporting via Web or App entry. Daily, weekly and by driver.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Mileage and Odometer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546788"/>
                  </a:ext>
                </a:extLst>
              </a:tr>
              <a:tr h="215648">
                <a:tc>
                  <a:txBody>
                    <a:bodyPr/>
                    <a:lstStyle/>
                    <a:p>
                      <a:pPr algn="l" fontAlgn="b"/>
                      <a:r>
                        <a:rPr lang="en-US" sz="700" b="0" i="0" u="none" strike="noStrike">
                          <a:solidFill>
                            <a:srgbClr val="000000"/>
                          </a:solidFill>
                          <a:effectLst/>
                          <a:latin typeface="Calibri" panose="020F0502020204030204" pitchFamily="34" charset="0"/>
                        </a:rPr>
                        <a:t>VEHICLE ORDER STATUS-FACTORY ORDERS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Ordered vehicles and where in the process they are. Ordered, produced, upfitting, delivered for ship thru order types.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Ordering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25269"/>
                  </a:ext>
                </a:extLst>
              </a:tr>
              <a:tr h="107824">
                <a:tc>
                  <a:txBody>
                    <a:bodyPr/>
                    <a:lstStyle/>
                    <a:p>
                      <a:pPr algn="l" fontAlgn="b"/>
                      <a:r>
                        <a:rPr lang="en-US" sz="700" b="0" i="0" u="none" strike="noStrike">
                          <a:solidFill>
                            <a:srgbClr val="000000"/>
                          </a:solidFill>
                          <a:effectLst/>
                          <a:latin typeface="Calibri" panose="020F0502020204030204" pitchFamily="34" charset="0"/>
                        </a:rPr>
                        <a:t>VENDOR ANALYSIS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Vendor usage by Independent vs. National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570836"/>
                  </a:ext>
                </a:extLst>
              </a:tr>
              <a:tr h="431296">
                <a:tc>
                  <a:txBody>
                    <a:bodyPr/>
                    <a:lstStyle/>
                    <a:p>
                      <a:pPr algn="l" fontAlgn="b"/>
                      <a:r>
                        <a:rPr lang="en-US" sz="700" b="0" i="0" u="none" strike="noStrike">
                          <a:solidFill>
                            <a:srgbClr val="000000"/>
                          </a:solidFill>
                          <a:effectLst/>
                          <a:latin typeface="Calibri" panose="020F0502020204030204" pitchFamily="34" charset="0"/>
                        </a:rPr>
                        <a:t>VIOLATIONS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Returns detail for violations entered into ARI's system during the date range you request. Also provides additional summary tabs by Violation State, Violation Type, Division, &amp; Prefix. Details include driver name, violation #, violation amount, ARI paid amount, ARI fee, Adjudication fee, violation date, type and 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Violations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146432"/>
                  </a:ext>
                </a:extLst>
              </a:tr>
              <a:tr h="431296">
                <a:tc>
                  <a:txBody>
                    <a:bodyPr/>
                    <a:lstStyle/>
                    <a:p>
                      <a:pPr algn="l" fontAlgn="b"/>
                      <a:r>
                        <a:rPr lang="en-US" sz="700" b="0" i="0" u="none" strike="noStrike">
                          <a:solidFill>
                            <a:srgbClr val="000000"/>
                          </a:solidFill>
                          <a:effectLst/>
                          <a:latin typeface="Calibri" panose="020F0502020204030204" pitchFamily="34" charset="0"/>
                        </a:rPr>
                        <a:t>VIOLATIONS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Returns detail for violations entered into ARI's system during the date range you request. Also provides additional summary tabs by Violation State, Violation Type, Division, &amp; Prefix. Details include driver name, violation #, violation amount, ARI paid amount, ARI fee, Adjudication fee, violation date, type and 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Violations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354522"/>
                  </a:ext>
                </a:extLst>
              </a:tr>
            </a:tbl>
          </a:graphicData>
        </a:graphic>
      </p:graphicFrame>
    </p:spTree>
    <p:extLst>
      <p:ext uri="{BB962C8B-B14F-4D97-AF65-F5344CB8AC3E}">
        <p14:creationId xmlns:p14="http://schemas.microsoft.com/office/powerpoint/2010/main" val="3718016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972E-ADB0-4492-8734-90D9A21417C1}"/>
              </a:ext>
            </a:extLst>
          </p:cNvPr>
          <p:cNvSpPr>
            <a:spLocks noGrp="1"/>
          </p:cNvSpPr>
          <p:nvPr>
            <p:ph type="title"/>
          </p:nvPr>
        </p:nvSpPr>
        <p:spPr/>
        <p:txBody>
          <a:bodyPr>
            <a:normAutofit/>
          </a:bodyPr>
          <a:lstStyle/>
          <a:p>
            <a:pPr algn="ctr"/>
            <a:r>
              <a:rPr lang="en-US" sz="6600" b="1" dirty="0">
                <a:effectLst>
                  <a:outerShdw blurRad="38100" dist="38100" dir="2700000" algn="tl">
                    <a:srgbClr val="000000">
                      <a:alpha val="43137"/>
                    </a:srgbClr>
                  </a:outerShdw>
                </a:effectLst>
              </a:rPr>
              <a:t>QUESTIONS</a:t>
            </a:r>
          </a:p>
        </p:txBody>
      </p:sp>
      <p:pic>
        <p:nvPicPr>
          <p:cNvPr id="5" name="Content Placeholder 4">
            <a:extLst>
              <a:ext uri="{FF2B5EF4-FFF2-40B4-BE49-F238E27FC236}">
                <a16:creationId xmlns:a16="http://schemas.microsoft.com/office/drawing/2014/main" id="{3094E2FA-FE64-41D1-8378-F541DD416F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83372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BDA9E1-6F31-45D5-94CE-77F61A971B33}"/>
              </a:ext>
            </a:extLst>
          </p:cNvPr>
          <p:cNvSpPr txBox="1"/>
          <p:nvPr/>
        </p:nvSpPr>
        <p:spPr>
          <a:xfrm>
            <a:off x="423512" y="471638"/>
            <a:ext cx="11563276" cy="707886"/>
          </a:xfrm>
          <a:prstGeom prst="rect">
            <a:avLst/>
          </a:prstGeom>
          <a:noFill/>
        </p:spPr>
        <p:txBody>
          <a:bodyPr wrap="square" rtlCol="0">
            <a:spAutoFit/>
          </a:bodyPr>
          <a:lstStyle/>
          <a:p>
            <a:pPr algn="ctr"/>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43093972-FB4E-46E7-AFF6-28EEE54448A5}"/>
              </a:ext>
            </a:extLst>
          </p:cNvPr>
          <p:cNvSpPr txBox="1"/>
          <p:nvPr/>
        </p:nvSpPr>
        <p:spPr>
          <a:xfrm>
            <a:off x="795130" y="2619761"/>
            <a:ext cx="10642862" cy="677108"/>
          </a:xfrm>
          <a:prstGeom prst="rect">
            <a:avLst/>
          </a:prstGeom>
          <a:noFill/>
        </p:spPr>
        <p:txBody>
          <a:bodyPr wrap="square" rtlCol="0">
            <a:spAutoFit/>
          </a:bodyPr>
          <a:lstStyle/>
          <a:p>
            <a:pPr>
              <a:buClr>
                <a:srgbClr val="92D050"/>
              </a:buClr>
              <a:defRPr/>
            </a:pPr>
            <a:endParaRPr lang="en-US" sz="2000" dirty="0">
              <a:solidFill>
                <a:srgbClr val="00B0F0"/>
              </a:solidFill>
              <a:latin typeface="Arial" charset="0"/>
            </a:endParaRPr>
          </a:p>
          <a:p>
            <a:pPr>
              <a:buClr>
                <a:srgbClr val="92D050"/>
              </a:buClr>
              <a:defRPr/>
            </a:pPr>
            <a:endParaRPr lang="en-US" dirty="0">
              <a:solidFill>
                <a:srgbClr val="00B0F0"/>
              </a:solidFill>
              <a:latin typeface="Arial" charset="0"/>
            </a:endParaRPr>
          </a:p>
        </p:txBody>
      </p:sp>
      <p:sp>
        <p:nvSpPr>
          <p:cNvPr id="5" name="TextBox 4">
            <a:extLst>
              <a:ext uri="{FF2B5EF4-FFF2-40B4-BE49-F238E27FC236}">
                <a16:creationId xmlns:a16="http://schemas.microsoft.com/office/drawing/2014/main" id="{92BB00A6-06B8-495B-911A-B065BFFC28C7}"/>
              </a:ext>
            </a:extLst>
          </p:cNvPr>
          <p:cNvSpPr txBox="1"/>
          <p:nvPr/>
        </p:nvSpPr>
        <p:spPr>
          <a:xfrm>
            <a:off x="795130" y="2250088"/>
            <a:ext cx="910978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Administration Rule Title 148 Series 3 State-Owned Vehicles</a:t>
            </a:r>
          </a:p>
          <a:p>
            <a:pPr marL="742950" lvl="1" indent="-285750">
              <a:buFont typeface="Arial" panose="020B0604020202020204" pitchFamily="34" charset="0"/>
              <a:buChar char="•"/>
            </a:pPr>
            <a:r>
              <a:rPr lang="en-US" dirty="0"/>
              <a:t>Authority §5A-3-48, 5A-12-5</a:t>
            </a:r>
          </a:p>
          <a:p>
            <a:pPr marL="1200150" lvl="2" indent="-285750">
              <a:buFont typeface="Arial" panose="020B0604020202020204" pitchFamily="34" charset="0"/>
              <a:buChar char="•"/>
            </a:pPr>
            <a:r>
              <a:rPr lang="en-US" dirty="0"/>
              <a:t>Effective 3/1/18</a:t>
            </a:r>
          </a:p>
          <a:p>
            <a:pPr marL="1200150" lvl="2" indent="-285750">
              <a:buFont typeface="Arial" panose="020B0604020202020204" pitchFamily="34" charset="0"/>
              <a:buChar char="•"/>
            </a:pPr>
            <a:r>
              <a:rPr lang="en-US" dirty="0"/>
              <a:t>Expands on HB4015</a:t>
            </a:r>
          </a:p>
          <a:p>
            <a:pPr marL="1200150" lvl="2" indent="-285750">
              <a:buFont typeface="Arial" panose="020B0604020202020204" pitchFamily="34" charset="0"/>
              <a:buChar char="•"/>
            </a:pPr>
            <a:r>
              <a:rPr lang="en-US" dirty="0"/>
              <a:t>Provides dates and identifies the data and information that needs to be maintained and reported</a:t>
            </a:r>
          </a:p>
        </p:txBody>
      </p:sp>
      <p:pic>
        <p:nvPicPr>
          <p:cNvPr id="6" name="Picture 5">
            <a:extLst>
              <a:ext uri="{FF2B5EF4-FFF2-40B4-BE49-F238E27FC236}">
                <a16:creationId xmlns:a16="http://schemas.microsoft.com/office/drawing/2014/main" id="{EC0B70A7-1F09-4D80-8876-9BA08F6D2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7711" y="1179524"/>
            <a:ext cx="11397700" cy="536449"/>
          </a:xfrm>
          <a:prstGeom prst="rect">
            <a:avLst/>
          </a:prstGeom>
        </p:spPr>
      </p:pic>
    </p:spTree>
    <p:extLst>
      <p:ext uri="{BB962C8B-B14F-4D97-AF65-F5344CB8AC3E}">
        <p14:creationId xmlns:p14="http://schemas.microsoft.com/office/powerpoint/2010/main" val="201977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5812" y="898731"/>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08113" y="275067"/>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Content Placeholder 4">
            <a:extLst>
              <a:ext uri="{FF2B5EF4-FFF2-40B4-BE49-F238E27FC236}">
                <a16:creationId xmlns:a16="http://schemas.microsoft.com/office/drawing/2014/main" id="{84DBE573-57AD-4011-A54E-76BF765D95FA}"/>
              </a:ext>
            </a:extLst>
          </p:cNvPr>
          <p:cNvSpPr txBox="1">
            <a:spLocks/>
          </p:cNvSpPr>
          <p:nvPr/>
        </p:nvSpPr>
        <p:spPr>
          <a:xfrm>
            <a:off x="178904" y="1756372"/>
            <a:ext cx="11498686" cy="133086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defRPr/>
            </a:pPr>
            <a:r>
              <a:rPr lang="en-US" sz="3200" b="1" dirty="0">
                <a:latin typeface="Arial" charset="0"/>
              </a:rPr>
              <a:t>FMD Web Site:     </a:t>
            </a:r>
            <a:r>
              <a:rPr lang="en-US" sz="3600" b="1" dirty="0">
                <a:latin typeface="Arial" charset="0"/>
              </a:rPr>
              <a:t> </a:t>
            </a:r>
          </a:p>
          <a:p>
            <a:pPr lvl="1" algn="l">
              <a:defRPr/>
            </a:pPr>
            <a:r>
              <a:rPr lang="en-US" sz="3200" dirty="0">
                <a:solidFill>
                  <a:schemeClr val="accent1">
                    <a:lumMod val="75000"/>
                  </a:schemeClr>
                </a:solidFill>
                <a:latin typeface="Arial" charset="0"/>
                <a:hlinkClick r:id="rId3"/>
              </a:rPr>
              <a:t>www.fleet.wv.gov</a:t>
            </a:r>
            <a:r>
              <a:rPr lang="en-US" sz="3200" dirty="0">
                <a:solidFill>
                  <a:schemeClr val="accent1">
                    <a:lumMod val="75000"/>
                  </a:schemeClr>
                </a:solidFill>
                <a:latin typeface="Arial" charset="0"/>
              </a:rPr>
              <a:t>        </a:t>
            </a:r>
          </a:p>
          <a:p>
            <a:pPr lvl="1" algn="l">
              <a:defRPr/>
            </a:pPr>
            <a:r>
              <a:rPr lang="en-US" sz="2800" b="1" dirty="0"/>
              <a:t>Phone # 855-817-1910</a:t>
            </a:r>
          </a:p>
          <a:p>
            <a:endParaRPr lang="en-US" dirty="0"/>
          </a:p>
        </p:txBody>
      </p:sp>
      <p:sp>
        <p:nvSpPr>
          <p:cNvPr id="5" name="Content Placeholder 5">
            <a:extLst>
              <a:ext uri="{FF2B5EF4-FFF2-40B4-BE49-F238E27FC236}">
                <a16:creationId xmlns:a16="http://schemas.microsoft.com/office/drawing/2014/main" id="{F760349D-539E-43E3-B4A8-AC27A30A746D}"/>
              </a:ext>
            </a:extLst>
          </p:cNvPr>
          <p:cNvSpPr txBox="1">
            <a:spLocks/>
          </p:cNvSpPr>
          <p:nvPr/>
        </p:nvSpPr>
        <p:spPr>
          <a:xfrm>
            <a:off x="178904" y="3429000"/>
            <a:ext cx="11397700" cy="120637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defRPr/>
            </a:pPr>
            <a:r>
              <a:rPr lang="en-US" sz="3200" b="1" dirty="0">
                <a:latin typeface="Arial" panose="020B0604020202020204" pitchFamily="34" charset="0"/>
                <a:cs typeface="Arial" panose="020B0604020202020204" pitchFamily="34" charset="0"/>
              </a:rPr>
              <a:t>ARI  Maintenance:    </a:t>
            </a:r>
            <a:r>
              <a:rPr lang="en-US" sz="3200" b="1" dirty="0"/>
              <a:t> </a:t>
            </a:r>
          </a:p>
          <a:p>
            <a:pPr marL="457200" lvl="1" indent="0">
              <a:buFont typeface="Arial" panose="020B0604020202020204" pitchFamily="34" charset="0"/>
              <a:buNone/>
              <a:defRPr/>
            </a:pPr>
            <a:r>
              <a:rPr lang="en-US" sz="3200" b="1" u="sng" dirty="0">
                <a:solidFill>
                  <a:srgbClr val="FF0000"/>
                </a:solidFill>
                <a:hlinkClick r:id="rId4"/>
              </a:rPr>
              <a:t>https://ariinsights.arifleet.com</a:t>
            </a:r>
            <a:endParaRPr lang="en-US" sz="3200" b="1"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US" sz="1400" b="1" dirty="0"/>
          </a:p>
          <a:p>
            <a:pPr marL="457200" lvl="1" indent="0">
              <a:buFont typeface="Arial" panose="020B0604020202020204" pitchFamily="34" charset="0"/>
              <a:buNone/>
              <a:defRPr/>
            </a:pPr>
            <a:r>
              <a:rPr lang="en-US" sz="2800" b="1" dirty="0"/>
              <a:t>1-800-CAR-CARE  (800-227-2273)</a:t>
            </a:r>
            <a:endParaRPr lang="en-US" dirty="0"/>
          </a:p>
        </p:txBody>
      </p:sp>
      <p:sp>
        <p:nvSpPr>
          <p:cNvPr id="6" name="Content Placeholder 5">
            <a:extLst>
              <a:ext uri="{FF2B5EF4-FFF2-40B4-BE49-F238E27FC236}">
                <a16:creationId xmlns:a16="http://schemas.microsoft.com/office/drawing/2014/main" id="{29513104-E183-48A1-B00F-B24E7C14B4EB}"/>
              </a:ext>
            </a:extLst>
          </p:cNvPr>
          <p:cNvSpPr txBox="1">
            <a:spLocks/>
          </p:cNvSpPr>
          <p:nvPr/>
        </p:nvSpPr>
        <p:spPr>
          <a:xfrm>
            <a:off x="178904" y="5060887"/>
            <a:ext cx="10989400" cy="1321806"/>
          </a:xfrm>
          <a:prstGeom prst="rect">
            <a:avLst/>
          </a:prstGeom>
        </p:spPr>
        <p:txBody>
          <a:bodyPr vert="horz" lIns="91440" tIns="45720" rIns="91440" bIns="45720" rtlCol="0" anchor="ctr">
            <a:normAutofit fontScale="77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lvl="1" indent="0">
              <a:buNone/>
              <a:defRPr/>
            </a:pPr>
            <a:r>
              <a:rPr lang="en-US" sz="3200" b="1" dirty="0">
                <a:solidFill>
                  <a:schemeClr val="tx1"/>
                </a:solidFill>
                <a:latin typeface="Arial" panose="020B0604020202020204" pitchFamily="34" charset="0"/>
                <a:cs typeface="Arial" panose="020B0604020202020204" pitchFamily="34" charset="0"/>
              </a:rPr>
              <a:t>ARI  Fuel:   </a:t>
            </a:r>
            <a:r>
              <a:rPr lang="en-US" sz="4000" b="1" dirty="0">
                <a:solidFill>
                  <a:schemeClr val="tx1"/>
                </a:solidFill>
              </a:rPr>
              <a:t> </a:t>
            </a:r>
          </a:p>
          <a:p>
            <a:pPr marL="457200" lvl="1" indent="0">
              <a:buNone/>
              <a:defRPr/>
            </a:pPr>
            <a:r>
              <a:rPr lang="en-US" sz="3200" b="1" u="sng" dirty="0">
                <a:solidFill>
                  <a:srgbClr val="FF0000"/>
                </a:solidFill>
                <a:hlinkClick r:id="rId4"/>
              </a:rPr>
              <a:t>https://ariinsights.arifleet.com</a:t>
            </a:r>
            <a:endParaRPr lang="en-US" sz="3200" b="1" dirty="0">
              <a:latin typeface="Arial" panose="020B0604020202020204" pitchFamily="34" charset="0"/>
              <a:cs typeface="Arial" panose="020B0604020202020204" pitchFamily="34" charset="0"/>
            </a:endParaRPr>
          </a:p>
          <a:p>
            <a:pPr marL="457200" lvl="1" indent="0">
              <a:buFont typeface="Wingdings 2" pitchFamily="18" charset="2"/>
              <a:buNone/>
              <a:defRPr/>
            </a:pPr>
            <a:endParaRPr lang="en-US" sz="1400" b="1" dirty="0"/>
          </a:p>
          <a:p>
            <a:pPr marL="457200" lvl="1" indent="0">
              <a:buFont typeface="Wingdings 2" pitchFamily="18" charset="2"/>
              <a:buNone/>
              <a:defRPr/>
            </a:pPr>
            <a:r>
              <a:rPr lang="en-US" sz="2800" b="1" dirty="0">
                <a:solidFill>
                  <a:schemeClr val="tx1"/>
                </a:solidFill>
              </a:rPr>
              <a:t>1-800-505-4939 (Problems at the Pump)</a:t>
            </a:r>
            <a:endParaRPr lang="en-US" dirty="0"/>
          </a:p>
        </p:txBody>
      </p:sp>
      <p:pic>
        <p:nvPicPr>
          <p:cNvPr id="9" name="Picture 8">
            <a:extLst>
              <a:ext uri="{FF2B5EF4-FFF2-40B4-BE49-F238E27FC236}">
                <a16:creationId xmlns:a16="http://schemas.microsoft.com/office/drawing/2014/main" id="{DB18A0E7-2E88-4041-9284-1E2C81963F0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610224" y="1860694"/>
            <a:ext cx="5362575" cy="3996898"/>
          </a:xfrm>
          <a:prstGeom prst="rect">
            <a:avLst/>
          </a:prstGeom>
        </p:spPr>
      </p:pic>
    </p:spTree>
    <p:extLst>
      <p:ext uri="{BB962C8B-B14F-4D97-AF65-F5344CB8AC3E}">
        <p14:creationId xmlns:p14="http://schemas.microsoft.com/office/powerpoint/2010/main" val="282277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 calcmode="lin" valueType="num">
                                      <p:cBhvr>
                                        <p:cTn id="5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CBED0-4A8D-4849-9673-B1859AD11405}"/>
              </a:ext>
            </a:extLst>
          </p:cNvPr>
          <p:cNvSpPr>
            <a:spLocks noGrp="1"/>
          </p:cNvSpPr>
          <p:nvPr>
            <p:ph type="title"/>
          </p:nvPr>
        </p:nvSpPr>
        <p:spPr>
          <a:xfrm>
            <a:off x="838200" y="365125"/>
            <a:ext cx="9773873" cy="96269"/>
          </a:xfrm>
        </p:spPr>
        <p:txBody>
          <a:bodyPr>
            <a:noAutofit/>
          </a:bodyPr>
          <a:lstStyle/>
          <a:p>
            <a:endParaRPr lang="en-US" sz="100" dirty="0"/>
          </a:p>
        </p:txBody>
      </p:sp>
      <p:graphicFrame>
        <p:nvGraphicFramePr>
          <p:cNvPr id="5" name="Content Placeholder 4">
            <a:extLst>
              <a:ext uri="{FF2B5EF4-FFF2-40B4-BE49-F238E27FC236}">
                <a16:creationId xmlns:a16="http://schemas.microsoft.com/office/drawing/2014/main" id="{98A9641D-07E1-47EB-AB94-E515573A89E0}"/>
              </a:ext>
            </a:extLst>
          </p:cNvPr>
          <p:cNvGraphicFramePr>
            <a:graphicFrameLocks noGrp="1"/>
          </p:cNvGraphicFramePr>
          <p:nvPr>
            <p:ph idx="1"/>
            <p:extLst>
              <p:ext uri="{D42A27DB-BD31-4B8C-83A1-F6EECF244321}">
                <p14:modId xmlns:p14="http://schemas.microsoft.com/office/powerpoint/2010/main" val="2172848022"/>
              </p:ext>
            </p:extLst>
          </p:nvPr>
        </p:nvGraphicFramePr>
        <p:xfrm>
          <a:off x="829112" y="0"/>
          <a:ext cx="8709170" cy="6744755"/>
        </p:xfrm>
        <a:graphic>
          <a:graphicData uri="http://schemas.openxmlformats.org/drawingml/2006/table">
            <a:tbl>
              <a:tblPr/>
              <a:tblGrid>
                <a:gridCol w="1235548">
                  <a:extLst>
                    <a:ext uri="{9D8B030D-6E8A-4147-A177-3AD203B41FA5}">
                      <a16:colId xmlns:a16="http://schemas.microsoft.com/office/drawing/2014/main" val="3235444596"/>
                    </a:ext>
                  </a:extLst>
                </a:gridCol>
                <a:gridCol w="922670">
                  <a:extLst>
                    <a:ext uri="{9D8B030D-6E8A-4147-A177-3AD203B41FA5}">
                      <a16:colId xmlns:a16="http://schemas.microsoft.com/office/drawing/2014/main" val="3197093695"/>
                    </a:ext>
                  </a:extLst>
                </a:gridCol>
                <a:gridCol w="631674">
                  <a:extLst>
                    <a:ext uri="{9D8B030D-6E8A-4147-A177-3AD203B41FA5}">
                      <a16:colId xmlns:a16="http://schemas.microsoft.com/office/drawing/2014/main" val="3404374026"/>
                    </a:ext>
                  </a:extLst>
                </a:gridCol>
                <a:gridCol w="773623">
                  <a:extLst>
                    <a:ext uri="{9D8B030D-6E8A-4147-A177-3AD203B41FA5}">
                      <a16:colId xmlns:a16="http://schemas.microsoft.com/office/drawing/2014/main" val="3955486864"/>
                    </a:ext>
                  </a:extLst>
                </a:gridCol>
                <a:gridCol w="993644">
                  <a:extLst>
                    <a:ext uri="{9D8B030D-6E8A-4147-A177-3AD203B41FA5}">
                      <a16:colId xmlns:a16="http://schemas.microsoft.com/office/drawing/2014/main" val="2169273264"/>
                    </a:ext>
                  </a:extLst>
                </a:gridCol>
                <a:gridCol w="1114302">
                  <a:extLst>
                    <a:ext uri="{9D8B030D-6E8A-4147-A177-3AD203B41FA5}">
                      <a16:colId xmlns:a16="http://schemas.microsoft.com/office/drawing/2014/main" val="3417128233"/>
                    </a:ext>
                  </a:extLst>
                </a:gridCol>
                <a:gridCol w="880085">
                  <a:extLst>
                    <a:ext uri="{9D8B030D-6E8A-4147-A177-3AD203B41FA5}">
                      <a16:colId xmlns:a16="http://schemas.microsoft.com/office/drawing/2014/main" val="1890179605"/>
                    </a:ext>
                  </a:extLst>
                </a:gridCol>
                <a:gridCol w="858792">
                  <a:extLst>
                    <a:ext uri="{9D8B030D-6E8A-4147-A177-3AD203B41FA5}">
                      <a16:colId xmlns:a16="http://schemas.microsoft.com/office/drawing/2014/main" val="2114081732"/>
                    </a:ext>
                  </a:extLst>
                </a:gridCol>
                <a:gridCol w="1298832">
                  <a:extLst>
                    <a:ext uri="{9D8B030D-6E8A-4147-A177-3AD203B41FA5}">
                      <a16:colId xmlns:a16="http://schemas.microsoft.com/office/drawing/2014/main" val="2955925400"/>
                    </a:ext>
                  </a:extLst>
                </a:gridCol>
              </a:tblGrid>
              <a:tr h="148607">
                <a:tc gridSpan="9">
                  <a:txBody>
                    <a:bodyPr/>
                    <a:lstStyle/>
                    <a:p>
                      <a:pPr algn="ctr" fontAlgn="b"/>
                      <a:r>
                        <a:rPr lang="en-US" sz="800" b="1" i="0" u="none" strike="noStrike">
                          <a:effectLst/>
                          <a:latin typeface="Arial" panose="020B0604020202020204" pitchFamily="34" charset="0"/>
                        </a:rPr>
                        <a:t>2018 State's Mainenance Benchmarks Based of Life of Vehicle Operating Cost</a:t>
                      </a:r>
                    </a:p>
                  </a:txBody>
                  <a:tcPr marL="4979" marR="4979" marT="4979"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070000"/>
                  </a:ext>
                </a:extLst>
              </a:tr>
              <a:tr h="429570">
                <a:tc>
                  <a:txBody>
                    <a:bodyPr/>
                    <a:lstStyle/>
                    <a:p>
                      <a:pPr algn="l" fontAlgn="b"/>
                      <a:r>
                        <a:rPr lang="en-US" sz="800" b="0" i="0" u="none" strike="noStrike" dirty="0">
                          <a:effectLst/>
                          <a:latin typeface="Arial" panose="020B0604020202020204" pitchFamily="34" charset="0"/>
                        </a:rPr>
                        <a:t>Category</a:t>
                      </a:r>
                    </a:p>
                  </a:txBody>
                  <a:tcPr marL="4979" marR="4979" marT="497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State # of Units as of 3/9/2018</a:t>
                      </a:r>
                    </a:p>
                  </a:txBody>
                  <a:tcPr marL="4979" marR="4979" marT="497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Average of MIS</a:t>
                      </a:r>
                    </a:p>
                  </a:txBody>
                  <a:tcPr marL="4979" marR="4979" marT="497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Average of Current Odometer</a:t>
                      </a:r>
                    </a:p>
                  </a:txBody>
                  <a:tcPr marL="4979" marR="4979" marT="497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effectLst/>
                          <a:latin typeface="Arial" panose="020B0604020202020204" pitchFamily="34" charset="0"/>
                        </a:rPr>
                        <a:t>Average of Grand Total Expense LOV</a:t>
                      </a:r>
                    </a:p>
                  </a:txBody>
                  <a:tcPr marL="4979" marR="4979" marT="497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Average of Total Combined for Maintenance</a:t>
                      </a:r>
                    </a:p>
                  </a:txBody>
                  <a:tcPr marL="4979" marR="4979" marT="497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Average of Fuel Dollars LOV</a:t>
                      </a:r>
                    </a:p>
                  </a:txBody>
                  <a:tcPr marL="4979" marR="4979" marT="497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Average of LOV Cost Per Mile Fuel</a:t>
                      </a:r>
                    </a:p>
                  </a:txBody>
                  <a:tcPr marL="4979" marR="4979" marT="497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Average of Last 180 Days MPG</a:t>
                      </a:r>
                    </a:p>
                  </a:txBody>
                  <a:tcPr marL="4979" marR="4979" marT="497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7742"/>
                  </a:ext>
                </a:extLst>
              </a:tr>
              <a:tr h="140218">
                <a:tc>
                  <a:txBody>
                    <a:bodyPr/>
                    <a:lstStyle/>
                    <a:p>
                      <a:pPr algn="l" fontAlgn="b"/>
                      <a:r>
                        <a:rPr lang="en-US" sz="800" b="0" i="0" u="none" strike="noStrike">
                          <a:effectLst/>
                          <a:latin typeface="Arial" panose="020B0604020202020204" pitchFamily="34" charset="0"/>
                        </a:rPr>
                        <a:t>BUS 2002-Older</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22320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$1,350.58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$665.30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$537.53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084902"/>
                  </a:ext>
                </a:extLst>
              </a:tr>
              <a:tr h="140218">
                <a:tc>
                  <a:txBody>
                    <a:bodyPr/>
                    <a:lstStyle/>
                    <a:p>
                      <a:pPr algn="l" fontAlgn="b"/>
                      <a:r>
                        <a:rPr lang="en-US" sz="800" b="0" i="0" u="none" strike="noStrike">
                          <a:effectLst/>
                          <a:latin typeface="Arial" panose="020B0604020202020204" pitchFamily="34" charset="0"/>
                        </a:rPr>
                        <a:t>CAR 2006-OLDER</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Arial" panose="020B0604020202020204" pitchFamily="34" charset="0"/>
                        </a:rPr>
                        <a:t>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178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120929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$10,815.58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$4,442.15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$5,924.58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545051"/>
                  </a:ext>
                </a:extLst>
              </a:tr>
              <a:tr h="140218">
                <a:tc>
                  <a:txBody>
                    <a:bodyPr/>
                    <a:lstStyle/>
                    <a:p>
                      <a:pPr algn="l" fontAlgn="b"/>
                      <a:r>
                        <a:rPr lang="en-US" sz="800" b="0" i="0" u="none" strike="noStrike">
                          <a:effectLst/>
                          <a:latin typeface="Arial" panose="020B0604020202020204" pitchFamily="34" charset="0"/>
                        </a:rPr>
                        <a:t>CAR 2007-2008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95180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$11,934.73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$5,225.40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$6,757.63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270217"/>
                  </a:ext>
                </a:extLst>
              </a:tr>
              <a:tr h="140218">
                <a:tc>
                  <a:txBody>
                    <a:bodyPr/>
                    <a:lstStyle/>
                    <a:p>
                      <a:pPr algn="l" fontAlgn="b"/>
                      <a:r>
                        <a:rPr lang="en-US" sz="800" b="0" i="0" u="none" strike="noStrike">
                          <a:effectLst/>
                          <a:latin typeface="Arial" panose="020B0604020202020204" pitchFamily="34" charset="0"/>
                        </a:rPr>
                        <a:t>CAR 2009-2010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105119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$10,689.76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$3,472.57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$6,896.58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191696"/>
                  </a:ext>
                </a:extLst>
              </a:tr>
              <a:tr h="140218">
                <a:tc>
                  <a:txBody>
                    <a:bodyPr/>
                    <a:lstStyle/>
                    <a:p>
                      <a:pPr algn="l" fontAlgn="b"/>
                      <a:r>
                        <a:rPr lang="en-US" sz="800" b="0" i="0" u="none" strike="noStrike">
                          <a:effectLst/>
                          <a:latin typeface="Arial" panose="020B0604020202020204" pitchFamily="34" charset="0"/>
                        </a:rPr>
                        <a:t>CAR 2011-2012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78720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$8,442.57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$2,610.37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$5,602.69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643674"/>
                  </a:ext>
                </a:extLst>
              </a:tr>
              <a:tr h="140218">
                <a:tc>
                  <a:txBody>
                    <a:bodyPr/>
                    <a:lstStyle/>
                    <a:p>
                      <a:pPr algn="l" fontAlgn="b"/>
                      <a:r>
                        <a:rPr lang="en-US" sz="800" b="0" i="0" u="none" strike="noStrike">
                          <a:effectLst/>
                          <a:latin typeface="Arial" panose="020B0604020202020204" pitchFamily="34" charset="0"/>
                        </a:rPr>
                        <a:t>CAR 2013-2014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64151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$7,055.18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$1,844.52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$5,063.83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504330"/>
                  </a:ext>
                </a:extLst>
              </a:tr>
              <a:tr h="140218">
                <a:tc>
                  <a:txBody>
                    <a:bodyPr/>
                    <a:lstStyle/>
                    <a:p>
                      <a:pPr algn="l" fontAlgn="b"/>
                      <a:r>
                        <a:rPr lang="en-US" sz="800" b="0" i="0" u="none" strike="noStrike">
                          <a:effectLst/>
                          <a:latin typeface="Arial" panose="020B0604020202020204" pitchFamily="34" charset="0"/>
                        </a:rPr>
                        <a:t>CAR 2015-2016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48927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$5,886.45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$1,146.96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$4,613.86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924976"/>
                  </a:ext>
                </a:extLst>
              </a:tr>
              <a:tr h="140218">
                <a:tc>
                  <a:txBody>
                    <a:bodyPr/>
                    <a:lstStyle/>
                    <a:p>
                      <a:pPr algn="l" fontAlgn="b"/>
                      <a:r>
                        <a:rPr lang="en-US" sz="800" b="0" i="0" u="none" strike="noStrike">
                          <a:effectLst/>
                          <a:latin typeface="Arial" panose="020B0604020202020204" pitchFamily="34" charset="0"/>
                        </a:rPr>
                        <a:t>CAR 2017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38312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Arial" panose="020B0604020202020204" pitchFamily="34" charset="0"/>
                        </a:rPr>
                        <a:t>$3,848.03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$719.86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$3,040.59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649234"/>
                  </a:ext>
                </a:extLst>
              </a:tr>
              <a:tr h="140218">
                <a:tc>
                  <a:txBody>
                    <a:bodyPr/>
                    <a:lstStyle/>
                    <a:p>
                      <a:pPr algn="l" fontAlgn="b"/>
                      <a:r>
                        <a:rPr lang="en-US" sz="800" b="0" i="0" u="none" strike="noStrike">
                          <a:effectLst/>
                          <a:latin typeface="Arial" panose="020B0604020202020204" pitchFamily="34" charset="0"/>
                        </a:rPr>
                        <a:t>Motorcycle 2013-OLDER</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4113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$762.06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$190.27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$340.59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127991"/>
                  </a:ext>
                </a:extLst>
              </a:tr>
              <a:tr h="140218">
                <a:tc>
                  <a:txBody>
                    <a:bodyPr/>
                    <a:lstStyle/>
                    <a:p>
                      <a:pPr algn="l" fontAlgn="b"/>
                      <a:r>
                        <a:rPr lang="en-US" sz="800" b="0" i="0" u="none" strike="noStrike">
                          <a:effectLst/>
                          <a:latin typeface="Arial" panose="020B0604020202020204" pitchFamily="34" charset="0"/>
                        </a:rPr>
                        <a:t>SUV 2006- ODER</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179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121244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$18,201.70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$7,443.17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$10,195.58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35379"/>
                  </a:ext>
                </a:extLst>
              </a:tr>
              <a:tr h="140218">
                <a:tc>
                  <a:txBody>
                    <a:bodyPr/>
                    <a:lstStyle/>
                    <a:p>
                      <a:pPr algn="l" fontAlgn="b"/>
                      <a:r>
                        <a:rPr lang="en-US" sz="800" b="0" i="0" u="none" strike="noStrike">
                          <a:effectLst/>
                          <a:latin typeface="Arial" panose="020B0604020202020204" pitchFamily="34" charset="0"/>
                        </a:rPr>
                        <a:t>SUV 2007-2008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111431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$20,020.33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$6,779.20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$12,731.79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657854"/>
                  </a:ext>
                </a:extLst>
              </a:tr>
              <a:tr h="140218">
                <a:tc>
                  <a:txBody>
                    <a:bodyPr/>
                    <a:lstStyle/>
                    <a:p>
                      <a:pPr algn="l" fontAlgn="b"/>
                      <a:r>
                        <a:rPr lang="en-US" sz="800" b="0" i="0" u="none" strike="noStrike">
                          <a:effectLst/>
                          <a:latin typeface="Arial" panose="020B0604020202020204" pitchFamily="34" charset="0"/>
                        </a:rPr>
                        <a:t>SUV 2009-2010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98615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$16,833.49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$5,597.37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$10,905.76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908520"/>
                  </a:ext>
                </a:extLst>
              </a:tr>
              <a:tr h="140218">
                <a:tc>
                  <a:txBody>
                    <a:bodyPr/>
                    <a:lstStyle/>
                    <a:p>
                      <a:pPr algn="l" fontAlgn="b"/>
                      <a:r>
                        <a:rPr lang="en-US" sz="800" b="0" i="0" u="none" strike="noStrike">
                          <a:effectLst/>
                          <a:latin typeface="Arial" panose="020B0604020202020204" pitchFamily="34" charset="0"/>
                        </a:rPr>
                        <a:t>SUV 2011-2012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95655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$15,539.67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$4,699.71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$10,543.24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897647"/>
                  </a:ext>
                </a:extLst>
              </a:tr>
              <a:tr h="140218">
                <a:tc>
                  <a:txBody>
                    <a:bodyPr/>
                    <a:lstStyle/>
                    <a:p>
                      <a:pPr algn="l" fontAlgn="b"/>
                      <a:r>
                        <a:rPr lang="en-US" sz="800" b="0" i="0" u="none" strike="noStrike">
                          <a:effectLst/>
                          <a:latin typeface="Arial" panose="020B0604020202020204" pitchFamily="34" charset="0"/>
                        </a:rPr>
                        <a:t>SUV 2013-2014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322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85020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$12,925.06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$3,571.77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$9,173.81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339949"/>
                  </a:ext>
                </a:extLst>
              </a:tr>
              <a:tr h="140218">
                <a:tc>
                  <a:txBody>
                    <a:bodyPr/>
                    <a:lstStyle/>
                    <a:p>
                      <a:pPr algn="l" fontAlgn="b"/>
                      <a:r>
                        <a:rPr lang="en-US" sz="800" b="0" i="0" u="none" strike="noStrike">
                          <a:effectLst/>
                          <a:latin typeface="Arial" panose="020B0604020202020204" pitchFamily="34" charset="0"/>
                        </a:rPr>
                        <a:t>SUV 2015-2016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245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47547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$6,680.91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$1,172.58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$5,397.84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325774"/>
                  </a:ext>
                </a:extLst>
              </a:tr>
              <a:tr h="140218">
                <a:tc>
                  <a:txBody>
                    <a:bodyPr/>
                    <a:lstStyle/>
                    <a:p>
                      <a:pPr algn="l" fontAlgn="b"/>
                      <a:r>
                        <a:rPr lang="en-US" sz="800" b="0" i="0" u="none" strike="noStrike">
                          <a:effectLst/>
                          <a:latin typeface="Arial" panose="020B0604020202020204" pitchFamily="34" charset="0"/>
                        </a:rPr>
                        <a:t>SUV 2017-2018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10776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$1,453.97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$314.10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$1,270.68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310912"/>
                  </a:ext>
                </a:extLst>
              </a:tr>
              <a:tr h="140218">
                <a:tc>
                  <a:txBody>
                    <a:bodyPr/>
                    <a:lstStyle/>
                    <a:p>
                      <a:pPr algn="l" fontAlgn="b"/>
                      <a:r>
                        <a:rPr lang="en-US" sz="800" b="0" i="0" u="none" strike="noStrike">
                          <a:effectLst/>
                          <a:latin typeface="Arial" panose="020B0604020202020204" pitchFamily="34" charset="0"/>
                        </a:rPr>
                        <a:t>TRUCK HD 2006-OLDER</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297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185859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$18,253.69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$10,967.32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$9,622.94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520964"/>
                  </a:ext>
                </a:extLst>
              </a:tr>
              <a:tr h="140218">
                <a:tc>
                  <a:txBody>
                    <a:bodyPr/>
                    <a:lstStyle/>
                    <a:p>
                      <a:pPr algn="l" fontAlgn="b"/>
                      <a:r>
                        <a:rPr lang="en-US" sz="800" b="0" i="0" u="none" strike="noStrike">
                          <a:effectLst/>
                          <a:latin typeface="Arial" panose="020B0604020202020204" pitchFamily="34" charset="0"/>
                        </a:rPr>
                        <a:t>TRUCK HD 2007-2008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16265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$19,590.82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$12,555.86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$6,617.06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$0.42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985243"/>
                  </a:ext>
                </a:extLst>
              </a:tr>
              <a:tr h="140218">
                <a:tc>
                  <a:txBody>
                    <a:bodyPr/>
                    <a:lstStyle/>
                    <a:p>
                      <a:pPr algn="l" fontAlgn="b"/>
                      <a:r>
                        <a:rPr lang="en-US" sz="800" b="0" i="0" u="none" strike="noStrike">
                          <a:effectLst/>
                          <a:latin typeface="Arial" panose="020B0604020202020204" pitchFamily="34" charset="0"/>
                        </a:rPr>
                        <a:t>TRUCK HD 2009-2010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83473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$5,096.41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$4,786.28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$147.76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799329"/>
                  </a:ext>
                </a:extLst>
              </a:tr>
              <a:tr h="137204">
                <a:tc>
                  <a:txBody>
                    <a:bodyPr/>
                    <a:lstStyle/>
                    <a:p>
                      <a:pPr algn="l" fontAlgn="b"/>
                      <a:r>
                        <a:rPr lang="en-US" sz="800" b="0" i="0" u="none" strike="noStrike">
                          <a:effectLst/>
                          <a:latin typeface="Arial" panose="020B0604020202020204" pitchFamily="34" charset="0"/>
                        </a:rPr>
                        <a:t>TRUCK HD 2011-2012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974195"/>
                  </a:ext>
                </a:extLst>
              </a:tr>
              <a:tr h="140218">
                <a:tc>
                  <a:txBody>
                    <a:bodyPr/>
                    <a:lstStyle/>
                    <a:p>
                      <a:pPr algn="l" fontAlgn="b"/>
                      <a:r>
                        <a:rPr lang="en-US" sz="800" b="0" i="0" u="none" strike="noStrike">
                          <a:effectLst/>
                          <a:latin typeface="Arial" panose="020B0604020202020204" pitchFamily="34" charset="0"/>
                        </a:rPr>
                        <a:t>TRUCK HD 2013-2014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36072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$30,281.54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$7,715.60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$22,235.72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$0.62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327760"/>
                  </a:ext>
                </a:extLst>
              </a:tr>
              <a:tr h="140218">
                <a:tc>
                  <a:txBody>
                    <a:bodyPr/>
                    <a:lstStyle/>
                    <a:p>
                      <a:pPr algn="l" fontAlgn="b"/>
                      <a:r>
                        <a:rPr lang="en-US" sz="800" b="0" i="0" u="none" strike="noStrike" dirty="0">
                          <a:effectLst/>
                          <a:latin typeface="Arial" panose="020B0604020202020204" pitchFamily="34" charset="0"/>
                        </a:rPr>
                        <a:t>TRUCK HD 2015-2016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Arial" panose="020B0604020202020204" pitchFamily="34" charset="0"/>
                        </a:rPr>
                        <a:t>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28429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$14,350.97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$3,266.81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$10,922.66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$0.35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31415"/>
                  </a:ext>
                </a:extLst>
              </a:tr>
              <a:tr h="140218">
                <a:tc>
                  <a:txBody>
                    <a:bodyPr/>
                    <a:lstStyle/>
                    <a:p>
                      <a:pPr algn="l" fontAlgn="b"/>
                      <a:r>
                        <a:rPr lang="en-US" sz="800" b="0" i="0" u="none" strike="noStrike">
                          <a:effectLst/>
                          <a:latin typeface="Arial" panose="020B0604020202020204" pitchFamily="34" charset="0"/>
                        </a:rPr>
                        <a:t>TRUCK HD 2017-2018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9534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$2,520.27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$483.44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$1,976.58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40490"/>
                  </a:ext>
                </a:extLst>
              </a:tr>
              <a:tr h="140218">
                <a:tc>
                  <a:txBody>
                    <a:bodyPr/>
                    <a:lstStyle/>
                    <a:p>
                      <a:pPr algn="l" fontAlgn="b"/>
                      <a:r>
                        <a:rPr lang="en-US" sz="800" b="0" i="0" u="none" strike="noStrike">
                          <a:effectLst/>
                          <a:latin typeface="Arial" panose="020B0604020202020204" pitchFamily="34" charset="0"/>
                        </a:rPr>
                        <a:t>TRUCK LD 2006-OLDER</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234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77864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$11,892.33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$5,609.96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$6,041.72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836210"/>
                  </a:ext>
                </a:extLst>
              </a:tr>
              <a:tr h="140218">
                <a:tc>
                  <a:txBody>
                    <a:bodyPr/>
                    <a:lstStyle/>
                    <a:p>
                      <a:pPr algn="l" fontAlgn="b"/>
                      <a:r>
                        <a:rPr lang="en-US" sz="800" b="0" i="0" u="none" strike="noStrike">
                          <a:effectLst/>
                          <a:latin typeface="Arial" panose="020B0604020202020204" pitchFamily="34" charset="0"/>
                        </a:rPr>
                        <a:t>TRUCK LD 2007-2008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98295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Arial" panose="020B0604020202020204" pitchFamily="34" charset="0"/>
                        </a:rPr>
                        <a:t>$21,538.49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$7,356.19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$13,923.27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778166"/>
                  </a:ext>
                </a:extLst>
              </a:tr>
              <a:tr h="140218">
                <a:tc>
                  <a:txBody>
                    <a:bodyPr/>
                    <a:lstStyle/>
                    <a:p>
                      <a:pPr algn="l" fontAlgn="b"/>
                      <a:r>
                        <a:rPr lang="en-US" sz="800" b="0" i="0" u="none" strike="noStrike">
                          <a:effectLst/>
                          <a:latin typeface="Arial" panose="020B0604020202020204" pitchFamily="34" charset="0"/>
                        </a:rPr>
                        <a:t>TRUCK LD 2009-2010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104521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$21,739.56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$6,080.93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$15,334.19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148541"/>
                  </a:ext>
                </a:extLst>
              </a:tr>
              <a:tr h="140218">
                <a:tc>
                  <a:txBody>
                    <a:bodyPr/>
                    <a:lstStyle/>
                    <a:p>
                      <a:pPr algn="l" fontAlgn="b"/>
                      <a:r>
                        <a:rPr lang="en-US" sz="800" b="0" i="0" u="none" strike="noStrike">
                          <a:effectLst/>
                          <a:latin typeface="Arial" panose="020B0604020202020204" pitchFamily="34" charset="0"/>
                        </a:rPr>
                        <a:t>TRUCK LD 2011-2012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98544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$18,677.96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$4,709.58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$13,686.67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937778"/>
                  </a:ext>
                </a:extLst>
              </a:tr>
              <a:tr h="140218">
                <a:tc>
                  <a:txBody>
                    <a:bodyPr/>
                    <a:lstStyle/>
                    <a:p>
                      <a:pPr algn="l" fontAlgn="b"/>
                      <a:r>
                        <a:rPr lang="en-US" sz="800" b="0" i="0" u="none" strike="noStrike">
                          <a:effectLst/>
                          <a:latin typeface="Arial" panose="020B0604020202020204" pitchFamily="34" charset="0"/>
                        </a:rPr>
                        <a:t>TRUCK LD 2013-2014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70538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$14,077.19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$2,922.82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$10,975.92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385575"/>
                  </a:ext>
                </a:extLst>
              </a:tr>
              <a:tr h="140218">
                <a:tc>
                  <a:txBody>
                    <a:bodyPr/>
                    <a:lstStyle/>
                    <a:p>
                      <a:pPr algn="l" fontAlgn="b"/>
                      <a:r>
                        <a:rPr lang="en-US" sz="800" b="0" i="0" u="none" strike="noStrike">
                          <a:effectLst/>
                          <a:latin typeface="Arial" panose="020B0604020202020204" pitchFamily="34" charset="0"/>
                        </a:rPr>
                        <a:t>TRUCK LD 2015-2016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183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43290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$9,587.17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$1,386.71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$8,105.35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51507"/>
                  </a:ext>
                </a:extLst>
              </a:tr>
              <a:tr h="140218">
                <a:tc>
                  <a:txBody>
                    <a:bodyPr/>
                    <a:lstStyle/>
                    <a:p>
                      <a:pPr algn="l" fontAlgn="b"/>
                      <a:r>
                        <a:rPr lang="en-US" sz="800" b="0" i="0" u="none" strike="noStrike">
                          <a:effectLst/>
                          <a:latin typeface="Arial" panose="020B0604020202020204" pitchFamily="34" charset="0"/>
                        </a:rPr>
                        <a:t>TRUCK LD 2017-2018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11173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$2,254.42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$246.33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$2,044.29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964361"/>
                  </a:ext>
                </a:extLst>
              </a:tr>
              <a:tr h="140218">
                <a:tc>
                  <a:txBody>
                    <a:bodyPr/>
                    <a:lstStyle/>
                    <a:p>
                      <a:pPr algn="l" fontAlgn="b"/>
                      <a:r>
                        <a:rPr lang="en-US" sz="800" b="0" i="0" u="none" strike="noStrike">
                          <a:effectLst/>
                          <a:latin typeface="Arial" panose="020B0604020202020204" pitchFamily="34" charset="0"/>
                        </a:rPr>
                        <a:t>TRUCK MD 2006-OLDER</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134433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$23,379.55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$16,597.78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$9,293.74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190823"/>
                  </a:ext>
                </a:extLst>
              </a:tr>
              <a:tr h="140218">
                <a:tc>
                  <a:txBody>
                    <a:bodyPr/>
                    <a:lstStyle/>
                    <a:p>
                      <a:pPr algn="l" fontAlgn="b"/>
                      <a:r>
                        <a:rPr lang="en-US" sz="800" b="0" i="0" u="none" strike="noStrike">
                          <a:effectLst/>
                          <a:latin typeface="Arial" panose="020B0604020202020204" pitchFamily="34" charset="0"/>
                        </a:rPr>
                        <a:t>TRUCK MD 2007-2008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101345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$13,052.14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$8,456.46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$4,976.57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993975"/>
                  </a:ext>
                </a:extLst>
              </a:tr>
              <a:tr h="140218">
                <a:tc>
                  <a:txBody>
                    <a:bodyPr/>
                    <a:lstStyle/>
                    <a:p>
                      <a:pPr algn="l" fontAlgn="b"/>
                      <a:r>
                        <a:rPr lang="en-US" sz="800" b="0" i="0" u="none" strike="noStrike">
                          <a:effectLst/>
                          <a:latin typeface="Arial" panose="020B0604020202020204" pitchFamily="34" charset="0"/>
                        </a:rPr>
                        <a:t>TRUCK MD 2009-2010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75848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$13,564.33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$5,934.55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$7,434.59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203042"/>
                  </a:ext>
                </a:extLst>
              </a:tr>
              <a:tr h="140218">
                <a:tc>
                  <a:txBody>
                    <a:bodyPr/>
                    <a:lstStyle/>
                    <a:p>
                      <a:pPr algn="l" fontAlgn="b"/>
                      <a:r>
                        <a:rPr lang="en-US" sz="800" b="0" i="0" u="none" strike="noStrike">
                          <a:effectLst/>
                          <a:latin typeface="Arial" panose="020B0604020202020204" pitchFamily="34" charset="0"/>
                        </a:rPr>
                        <a:t>TRUCK MD 2011-2012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379972"/>
                  </a:ext>
                </a:extLst>
              </a:tr>
              <a:tr h="140218">
                <a:tc>
                  <a:txBody>
                    <a:bodyPr/>
                    <a:lstStyle/>
                    <a:p>
                      <a:pPr algn="l" fontAlgn="b"/>
                      <a:r>
                        <a:rPr lang="en-US" sz="800" b="0" i="0" u="none" strike="noStrike">
                          <a:effectLst/>
                          <a:latin typeface="Arial" panose="020B0604020202020204" pitchFamily="34" charset="0"/>
                        </a:rPr>
                        <a:t>TRUCK MD 2013-2014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137491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$27,339.47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$15,227.02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$11,881.15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078283"/>
                  </a:ext>
                </a:extLst>
              </a:tr>
              <a:tr h="140218">
                <a:tc>
                  <a:txBody>
                    <a:bodyPr/>
                    <a:lstStyle/>
                    <a:p>
                      <a:pPr algn="l" fontAlgn="b"/>
                      <a:r>
                        <a:rPr lang="en-US" sz="800" b="0" i="0" u="none" strike="noStrike">
                          <a:effectLst/>
                          <a:latin typeface="Arial" panose="020B0604020202020204" pitchFamily="34" charset="0"/>
                        </a:rPr>
                        <a:t>TRUCK MD 2015-2016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95086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$26,052.59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$3,077.17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$22,844.48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$0.24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402747"/>
                  </a:ext>
                </a:extLst>
              </a:tr>
              <a:tr h="140218">
                <a:tc>
                  <a:txBody>
                    <a:bodyPr/>
                    <a:lstStyle/>
                    <a:p>
                      <a:pPr algn="l" fontAlgn="b"/>
                      <a:r>
                        <a:rPr lang="en-US" sz="800" b="0" i="0" u="none" strike="noStrike">
                          <a:effectLst/>
                          <a:latin typeface="Arial" panose="020B0604020202020204" pitchFamily="34" charset="0"/>
                        </a:rPr>
                        <a:t>TRUCK MD 2017-2018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4978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$1,357.63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effectLst/>
                          <a:latin typeface="Arial" panose="020B0604020202020204" pitchFamily="34" charset="0"/>
                        </a:rPr>
                        <a:t> </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$1,319.13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$0.25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319303"/>
                  </a:ext>
                </a:extLst>
              </a:tr>
              <a:tr h="140218">
                <a:tc>
                  <a:txBody>
                    <a:bodyPr/>
                    <a:lstStyle/>
                    <a:p>
                      <a:pPr algn="l" fontAlgn="b"/>
                      <a:r>
                        <a:rPr lang="en-US" sz="800" b="0" i="0" u="none" strike="noStrike">
                          <a:effectLst/>
                          <a:latin typeface="Arial" panose="020B0604020202020204" pitchFamily="34" charset="0"/>
                        </a:rPr>
                        <a:t>VAN 2006-OLDER</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201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89083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$9,790.59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$4,598.86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$4,785.92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$0.05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103247"/>
                  </a:ext>
                </a:extLst>
              </a:tr>
              <a:tr h="140218">
                <a:tc>
                  <a:txBody>
                    <a:bodyPr/>
                    <a:lstStyle/>
                    <a:p>
                      <a:pPr algn="l" fontAlgn="b"/>
                      <a:r>
                        <a:rPr lang="en-US" sz="800" b="0" i="0" u="none" strike="noStrike">
                          <a:effectLst/>
                          <a:latin typeface="Arial" panose="020B0604020202020204" pitchFamily="34" charset="0"/>
                        </a:rPr>
                        <a:t>VAN 2007-2008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102168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$19,396.56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$6,370.20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$12,649.82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19</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170483"/>
                  </a:ext>
                </a:extLst>
              </a:tr>
              <a:tr h="140218">
                <a:tc>
                  <a:txBody>
                    <a:bodyPr/>
                    <a:lstStyle/>
                    <a:p>
                      <a:pPr algn="l" fontAlgn="b"/>
                      <a:r>
                        <a:rPr lang="en-US" sz="800" b="0" i="0" u="none" strike="noStrike">
                          <a:effectLst/>
                          <a:latin typeface="Arial" panose="020B0604020202020204" pitchFamily="34" charset="0"/>
                        </a:rPr>
                        <a:t>VAN 2009-2010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92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80205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$15,489.54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$4,059.88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$11,128.20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642559"/>
                  </a:ext>
                </a:extLst>
              </a:tr>
              <a:tr h="140218">
                <a:tc>
                  <a:txBody>
                    <a:bodyPr/>
                    <a:lstStyle/>
                    <a:p>
                      <a:pPr algn="l" fontAlgn="b"/>
                      <a:r>
                        <a:rPr lang="en-US" sz="800" b="0" i="0" u="none" strike="noStrike">
                          <a:effectLst/>
                          <a:latin typeface="Arial" panose="020B0604020202020204" pitchFamily="34" charset="0"/>
                        </a:rPr>
                        <a:t>VAN 2011-2012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71147</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$12,135.73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$3,013.61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$8,844.20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467281"/>
                  </a:ext>
                </a:extLst>
              </a:tr>
              <a:tr h="140218">
                <a:tc>
                  <a:txBody>
                    <a:bodyPr/>
                    <a:lstStyle/>
                    <a:p>
                      <a:pPr algn="l" fontAlgn="b"/>
                      <a:r>
                        <a:rPr lang="en-US" sz="800" b="0" i="0" u="none" strike="noStrike" dirty="0">
                          <a:effectLst/>
                          <a:latin typeface="Arial" panose="020B0604020202020204" pitchFamily="34" charset="0"/>
                        </a:rPr>
                        <a:t>VAN 2013-2014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71322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$8,930.32</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$1,967.88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$6,825.08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632373"/>
                  </a:ext>
                </a:extLst>
              </a:tr>
              <a:tr h="140218">
                <a:tc>
                  <a:txBody>
                    <a:bodyPr/>
                    <a:lstStyle/>
                    <a:p>
                      <a:pPr algn="l" fontAlgn="b"/>
                      <a:r>
                        <a:rPr lang="en-US" sz="800" b="0" i="0" u="none" strike="noStrike">
                          <a:effectLst/>
                          <a:latin typeface="Arial" panose="020B0604020202020204" pitchFamily="34" charset="0"/>
                        </a:rPr>
                        <a:t>VAN 2015-2016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30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40706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$7,264.31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$1,090.46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$6,069.31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931020"/>
                  </a:ext>
                </a:extLst>
              </a:tr>
              <a:tr h="140218">
                <a:tc>
                  <a:txBody>
                    <a:bodyPr/>
                    <a:lstStyle/>
                    <a:p>
                      <a:pPr algn="l" fontAlgn="b"/>
                      <a:r>
                        <a:rPr lang="en-US" sz="800" b="0" i="0" u="none" strike="noStrike">
                          <a:effectLst/>
                          <a:latin typeface="Arial" panose="020B0604020202020204" pitchFamily="34" charset="0"/>
                        </a:rPr>
                        <a:t>VAN 2017-2018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25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6</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10480</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$1,790.88</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$522.43</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$1,552.21</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panose="020B0604020202020204" pitchFamily="34" charset="0"/>
                        </a:rPr>
                        <a:t>$0.14</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Arial" panose="020B0604020202020204" pitchFamily="34" charset="0"/>
                        </a:rPr>
                        <a:t>15</a:t>
                      </a:r>
                    </a:p>
                  </a:txBody>
                  <a:tcPr marL="4979" marR="4979" marT="49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474690"/>
                  </a:ext>
                </a:extLst>
              </a:tr>
            </a:tbl>
          </a:graphicData>
        </a:graphic>
      </p:graphicFrame>
    </p:spTree>
    <p:extLst>
      <p:ext uri="{BB962C8B-B14F-4D97-AF65-F5344CB8AC3E}">
        <p14:creationId xmlns:p14="http://schemas.microsoft.com/office/powerpoint/2010/main" val="3690120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96867" y="1090187"/>
            <a:ext cx="11424344" cy="536449"/>
          </a:xfrm>
          <a:prstGeom prst="rect">
            <a:avLst/>
          </a:prstGeom>
        </p:spPr>
      </p:pic>
      <p:sp>
        <p:nvSpPr>
          <p:cNvPr id="8" name="TextBox 7">
            <a:extLst>
              <a:ext uri="{FF2B5EF4-FFF2-40B4-BE49-F238E27FC236}">
                <a16:creationId xmlns:a16="http://schemas.microsoft.com/office/drawing/2014/main" id="{1458FC52-746E-4D3A-97A0-DE8097FF717F}"/>
              </a:ext>
            </a:extLst>
          </p:cNvPr>
          <p:cNvSpPr txBox="1"/>
          <p:nvPr/>
        </p:nvSpPr>
        <p:spPr>
          <a:xfrm>
            <a:off x="308112" y="471638"/>
            <a:ext cx="11513099" cy="646331"/>
          </a:xfrm>
          <a:prstGeom prst="rect">
            <a:avLst/>
          </a:prstGeom>
          <a:noFill/>
        </p:spPr>
        <p:txBody>
          <a:bodyPr wrap="square" rtlCol="0">
            <a:spAutoFit/>
          </a:bodyPr>
          <a:lstStyle/>
          <a:p>
            <a:r>
              <a:rPr lang="en-US" sz="3600" b="1" dirty="0">
                <a:solidFill>
                  <a:schemeClr val="accent6">
                    <a:lumMod val="60000"/>
                    <a:lumOff val="40000"/>
                  </a:schemeClr>
                </a:solidFill>
              </a:rPr>
              <a:t>TRAVEL MANAGEMENT OFFICE</a:t>
            </a:r>
          </a:p>
        </p:txBody>
      </p:sp>
      <p:pic>
        <p:nvPicPr>
          <p:cNvPr id="4" name="Picture 3">
            <a:extLst>
              <a:ext uri="{FF2B5EF4-FFF2-40B4-BE49-F238E27FC236}">
                <a16:creationId xmlns:a16="http://schemas.microsoft.com/office/drawing/2014/main" id="{EEDFF9C3-9889-42B7-8F91-A0C892131C2A}"/>
              </a:ext>
            </a:extLst>
          </p:cNvPr>
          <p:cNvPicPr>
            <a:picLocks noChangeAspect="1"/>
          </p:cNvPicPr>
          <p:nvPr/>
        </p:nvPicPr>
        <p:blipFill>
          <a:blip r:embed="rId3"/>
          <a:stretch>
            <a:fillRect/>
          </a:stretch>
        </p:blipFill>
        <p:spPr>
          <a:xfrm>
            <a:off x="554182" y="1736517"/>
            <a:ext cx="10566400" cy="4923649"/>
          </a:xfrm>
          <a:prstGeom prst="rect">
            <a:avLst/>
          </a:prstGeom>
        </p:spPr>
      </p:pic>
    </p:spTree>
    <p:extLst>
      <p:ext uri="{BB962C8B-B14F-4D97-AF65-F5344CB8AC3E}">
        <p14:creationId xmlns:p14="http://schemas.microsoft.com/office/powerpoint/2010/main" val="1409284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96867" y="1090187"/>
            <a:ext cx="11424344" cy="536449"/>
          </a:xfrm>
          <a:prstGeom prst="rect">
            <a:avLst/>
          </a:prstGeom>
        </p:spPr>
      </p:pic>
      <p:sp>
        <p:nvSpPr>
          <p:cNvPr id="8" name="TextBox 7">
            <a:extLst>
              <a:ext uri="{FF2B5EF4-FFF2-40B4-BE49-F238E27FC236}">
                <a16:creationId xmlns:a16="http://schemas.microsoft.com/office/drawing/2014/main" id="{1458FC52-746E-4D3A-97A0-DE8097FF717F}"/>
              </a:ext>
            </a:extLst>
          </p:cNvPr>
          <p:cNvSpPr txBox="1"/>
          <p:nvPr/>
        </p:nvSpPr>
        <p:spPr>
          <a:xfrm>
            <a:off x="308112" y="471638"/>
            <a:ext cx="11513099" cy="646331"/>
          </a:xfrm>
          <a:prstGeom prst="rect">
            <a:avLst/>
          </a:prstGeom>
          <a:noFill/>
        </p:spPr>
        <p:txBody>
          <a:bodyPr wrap="square" rtlCol="0">
            <a:spAutoFit/>
          </a:bodyPr>
          <a:lstStyle/>
          <a:p>
            <a:r>
              <a:rPr lang="en-US" sz="3600" b="1" dirty="0">
                <a:solidFill>
                  <a:schemeClr val="accent6">
                    <a:lumMod val="60000"/>
                    <a:lumOff val="40000"/>
                  </a:schemeClr>
                </a:solidFill>
              </a:rPr>
              <a:t>WV STATE WIDE CONTRACT for RENTAL VEHICLES</a:t>
            </a:r>
          </a:p>
        </p:txBody>
      </p:sp>
      <p:graphicFrame>
        <p:nvGraphicFramePr>
          <p:cNvPr id="3" name="Table 2">
            <a:extLst>
              <a:ext uri="{FF2B5EF4-FFF2-40B4-BE49-F238E27FC236}">
                <a16:creationId xmlns:a16="http://schemas.microsoft.com/office/drawing/2014/main" id="{F75E1058-39A3-4251-9F5A-0F63F205B493}"/>
              </a:ext>
            </a:extLst>
          </p:cNvPr>
          <p:cNvGraphicFramePr>
            <a:graphicFrameLocks noGrp="1"/>
          </p:cNvGraphicFramePr>
          <p:nvPr>
            <p:extLst/>
          </p:nvPr>
        </p:nvGraphicFramePr>
        <p:xfrm>
          <a:off x="779646" y="2853707"/>
          <a:ext cx="4740177" cy="3123584"/>
        </p:xfrm>
        <a:graphic>
          <a:graphicData uri="http://schemas.openxmlformats.org/drawingml/2006/table">
            <a:tbl>
              <a:tblPr>
                <a:tableStyleId>{5C22544A-7EE6-4342-B048-85BDC9FD1C3A}</a:tableStyleId>
              </a:tblPr>
              <a:tblGrid>
                <a:gridCol w="2394623">
                  <a:extLst>
                    <a:ext uri="{9D8B030D-6E8A-4147-A177-3AD203B41FA5}">
                      <a16:colId xmlns:a16="http://schemas.microsoft.com/office/drawing/2014/main" val="1798264284"/>
                    </a:ext>
                  </a:extLst>
                </a:gridCol>
                <a:gridCol w="559400">
                  <a:extLst>
                    <a:ext uri="{9D8B030D-6E8A-4147-A177-3AD203B41FA5}">
                      <a16:colId xmlns:a16="http://schemas.microsoft.com/office/drawing/2014/main" val="1887899298"/>
                    </a:ext>
                  </a:extLst>
                </a:gridCol>
                <a:gridCol w="539772">
                  <a:extLst>
                    <a:ext uri="{9D8B030D-6E8A-4147-A177-3AD203B41FA5}">
                      <a16:colId xmlns:a16="http://schemas.microsoft.com/office/drawing/2014/main" val="630913645"/>
                    </a:ext>
                  </a:extLst>
                </a:gridCol>
                <a:gridCol w="559400">
                  <a:extLst>
                    <a:ext uri="{9D8B030D-6E8A-4147-A177-3AD203B41FA5}">
                      <a16:colId xmlns:a16="http://schemas.microsoft.com/office/drawing/2014/main" val="1463151209"/>
                    </a:ext>
                  </a:extLst>
                </a:gridCol>
                <a:gridCol w="686982">
                  <a:extLst>
                    <a:ext uri="{9D8B030D-6E8A-4147-A177-3AD203B41FA5}">
                      <a16:colId xmlns:a16="http://schemas.microsoft.com/office/drawing/2014/main" val="251034132"/>
                    </a:ext>
                  </a:extLst>
                </a:gridCol>
              </a:tblGrid>
              <a:tr h="209480">
                <a:tc gridSpan="5">
                  <a:txBody>
                    <a:bodyPr/>
                    <a:lstStyle/>
                    <a:p>
                      <a:pPr algn="ctr" fontAlgn="b"/>
                      <a:r>
                        <a:rPr lang="en-US" sz="1000" u="none" strike="noStrike">
                          <a:effectLst/>
                        </a:rPr>
                        <a:t>Vehicle Data Reference Chart</a:t>
                      </a:r>
                      <a:endParaRPr lang="en-US" sz="1000" b="1"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6931210"/>
                  </a:ext>
                </a:extLst>
              </a:tr>
              <a:tr h="260686">
                <a:tc gridSpan="5">
                  <a:txBody>
                    <a:bodyPr/>
                    <a:lstStyle/>
                    <a:p>
                      <a:pPr algn="ctr" fontAlgn="ctr"/>
                      <a:r>
                        <a:rPr lang="en-US" sz="1400" b="1" u="none" strike="noStrike" dirty="0">
                          <a:effectLst/>
                        </a:rPr>
                        <a:t>Hertz Rates</a:t>
                      </a:r>
                      <a:endParaRPr lang="en-US" sz="1400" b="1" i="0" u="none" strike="noStrike" dirty="0">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4923617"/>
                  </a:ext>
                </a:extLst>
              </a:tr>
              <a:tr h="201722">
                <a:tc>
                  <a:txBody>
                    <a:bodyPr/>
                    <a:lstStyle/>
                    <a:p>
                      <a:pPr algn="ctr" fontAlgn="b"/>
                      <a:r>
                        <a:rPr lang="en-US" sz="1000" u="none" strike="noStrike">
                          <a:effectLst/>
                        </a:rPr>
                        <a:t>Vehicle Selection</a:t>
                      </a:r>
                      <a:endParaRPr lang="en-US" sz="1000" b="1"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MPGs</a:t>
                      </a:r>
                      <a:endParaRPr lang="en-US" sz="1000" b="1"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Daily</a:t>
                      </a:r>
                      <a:endParaRPr lang="en-US" sz="1000" b="1"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Weekly</a:t>
                      </a:r>
                      <a:endParaRPr lang="en-US" sz="1000" b="1"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Monthly</a:t>
                      </a:r>
                      <a:endParaRPr lang="en-US"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4983943"/>
                  </a:ext>
                </a:extLst>
              </a:tr>
              <a:tr h="201722">
                <a:tc>
                  <a:txBody>
                    <a:bodyPr/>
                    <a:lstStyle/>
                    <a:p>
                      <a:pPr algn="l" fontAlgn="b"/>
                      <a:r>
                        <a:rPr lang="en-US" sz="1000" u="none" strike="noStrike">
                          <a:effectLst/>
                        </a:rPr>
                        <a:t>Compacts (Nissan Versa Note)</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36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$29.00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$159.50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$653.95</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13395356"/>
                  </a:ext>
                </a:extLst>
              </a:tr>
              <a:tr h="201722">
                <a:tc>
                  <a:txBody>
                    <a:bodyPr/>
                    <a:lstStyle/>
                    <a:p>
                      <a:pPr algn="l" fontAlgn="b"/>
                      <a:r>
                        <a:rPr lang="en-US" sz="1000" u="none" strike="noStrike">
                          <a:effectLst/>
                        </a:rPr>
                        <a:t>Intermediate (Chrysler 200, Corolla)</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33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$33.00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$181.50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$744.15</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2302638"/>
                  </a:ext>
                </a:extLst>
              </a:tr>
              <a:tr h="209480">
                <a:tc>
                  <a:txBody>
                    <a:bodyPr/>
                    <a:lstStyle/>
                    <a:p>
                      <a:pPr algn="l" fontAlgn="b"/>
                      <a:r>
                        <a:rPr lang="en-US" sz="1000" u="none" strike="noStrike">
                          <a:effectLst/>
                        </a:rPr>
                        <a:t>Fullsize (Altima)</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33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$36.00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$198.00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$811.80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94128720"/>
                  </a:ext>
                </a:extLst>
              </a:tr>
              <a:tr h="201722">
                <a:tc>
                  <a:txBody>
                    <a:bodyPr/>
                    <a:lstStyle/>
                    <a:p>
                      <a:pPr algn="l" fontAlgn="b"/>
                      <a:r>
                        <a:rPr lang="en-US" sz="1000" u="none" strike="noStrike">
                          <a:effectLst/>
                        </a:rPr>
                        <a:t>Luxury (MKZ, Impala)</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28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$84.00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$462.00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$1,894.20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96971423"/>
                  </a:ext>
                </a:extLst>
              </a:tr>
              <a:tr h="209480">
                <a:tc>
                  <a:txBody>
                    <a:bodyPr/>
                    <a:lstStyle/>
                    <a:p>
                      <a:pPr algn="l" fontAlgn="b"/>
                      <a:r>
                        <a:rPr lang="en-US" sz="1000" u="none" strike="noStrike" dirty="0">
                          <a:effectLst/>
                        </a:rPr>
                        <a:t>Specialty (Jeep, Convertible)</a:t>
                      </a:r>
                      <a:endParaRPr lang="en-US" sz="1000" b="0" i="0" u="none" strike="noStrike" dirty="0">
                        <a:effectLst/>
                        <a:latin typeface="Arial" panose="020B0604020202020204" pitchFamily="34" charset="0"/>
                      </a:endParaRPr>
                    </a:p>
                  </a:txBody>
                  <a:tcPr marL="0" marR="0" marT="0" marB="0" anchor="b"/>
                </a:tc>
                <a:tc>
                  <a:txBody>
                    <a:bodyPr/>
                    <a:lstStyle/>
                    <a:p>
                      <a:pPr algn="l" fontAlgn="b"/>
                      <a:r>
                        <a:rPr lang="en-US" sz="1000" u="none" strike="noStrike">
                          <a:effectLst/>
                        </a:rPr>
                        <a:t>23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$84.00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$462.00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$1,894.20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61058499"/>
                  </a:ext>
                </a:extLst>
              </a:tr>
              <a:tr h="201722">
                <a:tc>
                  <a:txBody>
                    <a:bodyPr/>
                    <a:lstStyle/>
                    <a:p>
                      <a:pPr algn="l" fontAlgn="b"/>
                      <a:r>
                        <a:rPr lang="sv-SE" sz="1000" u="none" strike="noStrike">
                          <a:effectLst/>
                        </a:rPr>
                        <a:t>Hybrid (Prius Hybrid, Nissan LEAF)</a:t>
                      </a:r>
                      <a:endParaRPr lang="sv-SE"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40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$42.00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$231.00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$947.10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56065368"/>
                  </a:ext>
                </a:extLst>
              </a:tr>
              <a:tr h="201722">
                <a:tc>
                  <a:txBody>
                    <a:bodyPr/>
                    <a:lstStyle/>
                    <a:p>
                      <a:pPr algn="l" fontAlgn="b"/>
                      <a:r>
                        <a:rPr lang="en-US" sz="1000" u="none" strike="noStrike">
                          <a:effectLst/>
                        </a:rPr>
                        <a:t>Small SUVs (RAV4, Sante Fe)</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22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$63.00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$346.50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$1,420.65</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68729837"/>
                  </a:ext>
                </a:extLst>
              </a:tr>
              <a:tr h="201722">
                <a:tc>
                  <a:txBody>
                    <a:bodyPr/>
                    <a:lstStyle/>
                    <a:p>
                      <a:pPr algn="l" fontAlgn="b"/>
                      <a:r>
                        <a:rPr lang="en-US" sz="1000" u="none" strike="noStrike">
                          <a:effectLst/>
                        </a:rPr>
                        <a:t>Large SUVs (Tahoe, Navigator)</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20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$84.00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$462.00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$1,894.20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38728197"/>
                  </a:ext>
                </a:extLst>
              </a:tr>
              <a:tr h="201722">
                <a:tc>
                  <a:txBody>
                    <a:bodyPr/>
                    <a:lstStyle/>
                    <a:p>
                      <a:pPr algn="l" fontAlgn="b"/>
                      <a:r>
                        <a:rPr lang="en-US" sz="1000" u="none" strike="noStrike">
                          <a:effectLst/>
                        </a:rPr>
                        <a:t>Small Pick-Up (Nissan Frontier)</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21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$84.00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$462.00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$1,894.20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705104714"/>
                  </a:ext>
                </a:extLst>
              </a:tr>
              <a:tr h="209480">
                <a:tc>
                  <a:txBody>
                    <a:bodyPr/>
                    <a:lstStyle/>
                    <a:p>
                      <a:pPr algn="l" fontAlgn="b"/>
                      <a:r>
                        <a:rPr lang="pt-BR" sz="1000" u="none" strike="noStrike">
                          <a:effectLst/>
                        </a:rPr>
                        <a:t>Trucks (Silverado, Ram 1500 Quad Cab)</a:t>
                      </a:r>
                      <a:endParaRPr lang="pt-BR"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25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$106.00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$583.00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$2,390.30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33245536"/>
                  </a:ext>
                </a:extLst>
              </a:tr>
              <a:tr h="193963">
                <a:tc>
                  <a:txBody>
                    <a:bodyPr/>
                    <a:lstStyle/>
                    <a:p>
                      <a:pPr algn="l" fontAlgn="b"/>
                      <a:r>
                        <a:rPr lang="en-US" sz="1000" u="none" strike="noStrike">
                          <a:effectLst/>
                        </a:rPr>
                        <a:t>Minivans (Grand Caravan, Sienna)</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22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$58.00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$319.00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$1,307.90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82894055"/>
                  </a:ext>
                </a:extLst>
              </a:tr>
              <a:tr h="217239">
                <a:tc>
                  <a:txBody>
                    <a:bodyPr/>
                    <a:lstStyle/>
                    <a:p>
                      <a:pPr algn="l" fontAlgn="b"/>
                      <a:r>
                        <a:rPr lang="en-US" sz="1000" u="none" strike="noStrike">
                          <a:effectLst/>
                        </a:rPr>
                        <a:t>12-Passenger Van (Ford &amp; Chevys)</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dirty="0">
                          <a:effectLst/>
                        </a:rPr>
                        <a:t>14 MPG</a:t>
                      </a:r>
                      <a:endParaRPr lang="en-US" sz="1000" b="0" i="0" u="none" strike="noStrike" dirty="0">
                        <a:effectLst/>
                        <a:latin typeface="Arial" panose="020B0604020202020204" pitchFamily="34" charset="0"/>
                      </a:endParaRPr>
                    </a:p>
                  </a:txBody>
                  <a:tcPr marL="0" marR="0" marT="0" marB="0" anchor="b"/>
                </a:tc>
                <a:tc>
                  <a:txBody>
                    <a:bodyPr/>
                    <a:lstStyle/>
                    <a:p>
                      <a:pPr algn="r" fontAlgn="b"/>
                      <a:r>
                        <a:rPr lang="en-US" sz="1000" u="none" strike="noStrike">
                          <a:effectLst/>
                        </a:rPr>
                        <a:t>$79.00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$434.50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dirty="0">
                          <a:effectLst/>
                        </a:rPr>
                        <a:t>$1,781.45</a:t>
                      </a:r>
                      <a:endParaRPr lang="en-US"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204388273"/>
                  </a:ext>
                </a:extLst>
              </a:tr>
            </a:tbl>
          </a:graphicData>
        </a:graphic>
      </p:graphicFrame>
      <p:graphicFrame>
        <p:nvGraphicFramePr>
          <p:cNvPr id="6" name="Table 5">
            <a:extLst>
              <a:ext uri="{FF2B5EF4-FFF2-40B4-BE49-F238E27FC236}">
                <a16:creationId xmlns:a16="http://schemas.microsoft.com/office/drawing/2014/main" id="{BA3DFEC7-3731-448C-9CBF-3F88BDB0FF3A}"/>
              </a:ext>
            </a:extLst>
          </p:cNvPr>
          <p:cNvGraphicFramePr>
            <a:graphicFrameLocks noGrp="1"/>
          </p:cNvGraphicFramePr>
          <p:nvPr>
            <p:extLst/>
          </p:nvPr>
        </p:nvGraphicFramePr>
        <p:xfrm>
          <a:off x="6074286" y="2853708"/>
          <a:ext cx="4994765" cy="3131342"/>
        </p:xfrm>
        <a:graphic>
          <a:graphicData uri="http://schemas.openxmlformats.org/drawingml/2006/table">
            <a:tbl>
              <a:tblPr>
                <a:tableStyleId>{5C22544A-7EE6-4342-B048-85BDC9FD1C3A}</a:tableStyleId>
              </a:tblPr>
              <a:tblGrid>
                <a:gridCol w="2523236">
                  <a:extLst>
                    <a:ext uri="{9D8B030D-6E8A-4147-A177-3AD203B41FA5}">
                      <a16:colId xmlns:a16="http://schemas.microsoft.com/office/drawing/2014/main" val="3117773893"/>
                    </a:ext>
                  </a:extLst>
                </a:gridCol>
                <a:gridCol w="589444">
                  <a:extLst>
                    <a:ext uri="{9D8B030D-6E8A-4147-A177-3AD203B41FA5}">
                      <a16:colId xmlns:a16="http://schemas.microsoft.com/office/drawing/2014/main" val="2827426448"/>
                    </a:ext>
                  </a:extLst>
                </a:gridCol>
                <a:gridCol w="568762">
                  <a:extLst>
                    <a:ext uri="{9D8B030D-6E8A-4147-A177-3AD203B41FA5}">
                      <a16:colId xmlns:a16="http://schemas.microsoft.com/office/drawing/2014/main" val="1276348799"/>
                    </a:ext>
                  </a:extLst>
                </a:gridCol>
                <a:gridCol w="589444">
                  <a:extLst>
                    <a:ext uri="{9D8B030D-6E8A-4147-A177-3AD203B41FA5}">
                      <a16:colId xmlns:a16="http://schemas.microsoft.com/office/drawing/2014/main" val="620477486"/>
                    </a:ext>
                  </a:extLst>
                </a:gridCol>
                <a:gridCol w="723879">
                  <a:extLst>
                    <a:ext uri="{9D8B030D-6E8A-4147-A177-3AD203B41FA5}">
                      <a16:colId xmlns:a16="http://schemas.microsoft.com/office/drawing/2014/main" val="2131196699"/>
                    </a:ext>
                  </a:extLst>
                </a:gridCol>
              </a:tblGrid>
              <a:tr h="209480">
                <a:tc gridSpan="5">
                  <a:txBody>
                    <a:bodyPr/>
                    <a:lstStyle/>
                    <a:p>
                      <a:pPr algn="ctr" fontAlgn="b"/>
                      <a:r>
                        <a:rPr lang="en-US" sz="1000" u="none" strike="noStrike">
                          <a:effectLst/>
                        </a:rPr>
                        <a:t>Vehicle Data Reference Chart</a:t>
                      </a:r>
                      <a:endParaRPr lang="en-US" sz="1000" b="1"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639363"/>
                  </a:ext>
                </a:extLst>
              </a:tr>
              <a:tr h="260686">
                <a:tc gridSpan="5">
                  <a:txBody>
                    <a:bodyPr/>
                    <a:lstStyle/>
                    <a:p>
                      <a:pPr algn="ctr" fontAlgn="ctr"/>
                      <a:r>
                        <a:rPr lang="en-US" sz="1400" b="1" u="none" strike="noStrike" dirty="0">
                          <a:effectLst/>
                        </a:rPr>
                        <a:t>Enterprise/National Rates</a:t>
                      </a:r>
                      <a:endParaRPr lang="en-US" sz="1400" b="1" i="0" u="none" strike="noStrike" dirty="0">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568512"/>
                  </a:ext>
                </a:extLst>
              </a:tr>
              <a:tr h="201722">
                <a:tc>
                  <a:txBody>
                    <a:bodyPr/>
                    <a:lstStyle/>
                    <a:p>
                      <a:pPr algn="ctr" fontAlgn="b"/>
                      <a:r>
                        <a:rPr lang="en-US" sz="1000" u="none" strike="noStrike">
                          <a:effectLst/>
                        </a:rPr>
                        <a:t>Vehicle Selection</a:t>
                      </a:r>
                      <a:endParaRPr lang="en-US" sz="1000" b="1"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MPGs</a:t>
                      </a:r>
                      <a:endParaRPr lang="en-US" sz="1000" b="1"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Daily</a:t>
                      </a:r>
                      <a:endParaRPr lang="en-US" sz="1000" b="1"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Weekly</a:t>
                      </a:r>
                      <a:endParaRPr lang="en-US" sz="1000" b="1"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Monthly</a:t>
                      </a:r>
                      <a:endParaRPr lang="en-US"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85336614"/>
                  </a:ext>
                </a:extLst>
              </a:tr>
              <a:tr h="201722">
                <a:tc>
                  <a:txBody>
                    <a:bodyPr/>
                    <a:lstStyle/>
                    <a:p>
                      <a:pPr algn="l" fontAlgn="b"/>
                      <a:r>
                        <a:rPr lang="en-US" sz="1000" u="none" strike="noStrike">
                          <a:effectLst/>
                        </a:rPr>
                        <a:t>Compacts (Nissan Versa Note)</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36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$31.30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$156.51</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$626.05</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549369808"/>
                  </a:ext>
                </a:extLst>
              </a:tr>
              <a:tr h="201722">
                <a:tc>
                  <a:txBody>
                    <a:bodyPr/>
                    <a:lstStyle/>
                    <a:p>
                      <a:pPr algn="l" fontAlgn="b"/>
                      <a:r>
                        <a:rPr lang="en-US" sz="1000" u="none" strike="noStrike">
                          <a:effectLst/>
                        </a:rPr>
                        <a:t>Intermediate (Chrysler 200, Corolla)</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33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$32.71</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$159.60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$638.40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575827539"/>
                  </a:ext>
                </a:extLst>
              </a:tr>
              <a:tr h="209480">
                <a:tc>
                  <a:txBody>
                    <a:bodyPr/>
                    <a:lstStyle/>
                    <a:p>
                      <a:pPr algn="l" fontAlgn="b"/>
                      <a:r>
                        <a:rPr lang="en-US" sz="1000" u="none" strike="noStrike">
                          <a:effectLst/>
                        </a:rPr>
                        <a:t>Fullsize (Altima)</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33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$35.79</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$178.94</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$715.78</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280784099"/>
                  </a:ext>
                </a:extLst>
              </a:tr>
              <a:tr h="201722">
                <a:tc>
                  <a:txBody>
                    <a:bodyPr/>
                    <a:lstStyle/>
                    <a:p>
                      <a:pPr algn="l" fontAlgn="b"/>
                      <a:r>
                        <a:rPr lang="en-US" sz="1000" u="none" strike="noStrike">
                          <a:effectLst/>
                        </a:rPr>
                        <a:t>Luxury (MKZ, Impala)</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28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$59.30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$296.48</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$1,185.93</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24395060"/>
                  </a:ext>
                </a:extLst>
              </a:tr>
              <a:tr h="209480">
                <a:tc>
                  <a:txBody>
                    <a:bodyPr/>
                    <a:lstStyle/>
                    <a:p>
                      <a:pPr algn="l" fontAlgn="b"/>
                      <a:r>
                        <a:rPr lang="en-US" sz="1000" u="none" strike="noStrike">
                          <a:effectLst/>
                        </a:rPr>
                        <a:t>Specialty (Jeep, Convertible)</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23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$69.70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dirty="0">
                          <a:effectLst/>
                        </a:rPr>
                        <a:t>$348.50</a:t>
                      </a:r>
                      <a:endParaRPr lang="en-US" sz="1000" b="0" i="0" u="none" strike="noStrike" dirty="0">
                        <a:effectLst/>
                        <a:latin typeface="Arial" panose="020B0604020202020204" pitchFamily="34" charset="0"/>
                      </a:endParaRPr>
                    </a:p>
                  </a:txBody>
                  <a:tcPr marL="0" marR="0" marT="0" marB="0" anchor="b"/>
                </a:tc>
                <a:tc>
                  <a:txBody>
                    <a:bodyPr/>
                    <a:lstStyle/>
                    <a:p>
                      <a:pPr algn="r" fontAlgn="b"/>
                      <a:r>
                        <a:rPr lang="en-US" sz="1000" u="none" strike="noStrike">
                          <a:effectLst/>
                        </a:rPr>
                        <a:t>$1,394.00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26325845"/>
                  </a:ext>
                </a:extLst>
              </a:tr>
              <a:tr h="201722">
                <a:tc>
                  <a:txBody>
                    <a:bodyPr/>
                    <a:lstStyle/>
                    <a:p>
                      <a:pPr algn="l" fontAlgn="b"/>
                      <a:r>
                        <a:rPr lang="sv-SE" sz="1000" u="none" strike="noStrike">
                          <a:effectLst/>
                        </a:rPr>
                        <a:t>Hybrid (Prius Hybrid, Nissan LEAF)</a:t>
                      </a:r>
                      <a:endParaRPr lang="sv-SE"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40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$47.37</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$236.85</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$947.40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79024125"/>
                  </a:ext>
                </a:extLst>
              </a:tr>
              <a:tr h="201722">
                <a:tc>
                  <a:txBody>
                    <a:bodyPr/>
                    <a:lstStyle/>
                    <a:p>
                      <a:pPr algn="l" fontAlgn="b"/>
                      <a:r>
                        <a:rPr lang="en-US" sz="1000" u="none" strike="noStrike">
                          <a:effectLst/>
                        </a:rPr>
                        <a:t>Small SUVs (RAV4, Sante Fe)</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22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$54.77</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$273.85</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$1,095.39</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98513703"/>
                  </a:ext>
                </a:extLst>
              </a:tr>
              <a:tr h="201722">
                <a:tc>
                  <a:txBody>
                    <a:bodyPr/>
                    <a:lstStyle/>
                    <a:p>
                      <a:pPr algn="l" fontAlgn="b"/>
                      <a:r>
                        <a:rPr lang="en-US" sz="1000" u="none" strike="noStrike">
                          <a:effectLst/>
                        </a:rPr>
                        <a:t>Large SUVs (Tahoe, Navigator)</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20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$84.63</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$423.15</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$1,692.61</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66560812"/>
                  </a:ext>
                </a:extLst>
              </a:tr>
              <a:tr h="201722">
                <a:tc>
                  <a:txBody>
                    <a:bodyPr/>
                    <a:lstStyle/>
                    <a:p>
                      <a:pPr algn="l" fontAlgn="b"/>
                      <a:r>
                        <a:rPr lang="en-US" sz="1000" u="none" strike="noStrike">
                          <a:effectLst/>
                        </a:rPr>
                        <a:t>Small Pick-Up (Nissan Frontier)</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21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$48.89</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$244.46</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$963.40</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01298429"/>
                  </a:ext>
                </a:extLst>
              </a:tr>
              <a:tr h="209480">
                <a:tc>
                  <a:txBody>
                    <a:bodyPr/>
                    <a:lstStyle/>
                    <a:p>
                      <a:pPr algn="l" fontAlgn="b"/>
                      <a:r>
                        <a:rPr lang="pt-BR" sz="1000" u="none" strike="noStrike">
                          <a:effectLst/>
                        </a:rPr>
                        <a:t>Trucks (Silverado, Ram 1500 Quad Cab)</a:t>
                      </a:r>
                      <a:endParaRPr lang="pt-BR"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25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$53.05</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$265.27</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$1,061.08</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86255566"/>
                  </a:ext>
                </a:extLst>
              </a:tr>
              <a:tr h="193963">
                <a:tc>
                  <a:txBody>
                    <a:bodyPr/>
                    <a:lstStyle/>
                    <a:p>
                      <a:pPr algn="l" fontAlgn="b"/>
                      <a:r>
                        <a:rPr lang="en-US" sz="1000" u="none" strike="noStrike">
                          <a:effectLst/>
                        </a:rPr>
                        <a:t>Minivans (Grand Caravan, Sienna)</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22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$53.72</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$268.62</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$1,074.48</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36716164"/>
                  </a:ext>
                </a:extLst>
              </a:tr>
              <a:tr h="224997">
                <a:tc>
                  <a:txBody>
                    <a:bodyPr/>
                    <a:lstStyle/>
                    <a:p>
                      <a:pPr algn="l" fontAlgn="b"/>
                      <a:r>
                        <a:rPr lang="en-US" sz="1000" u="none" strike="noStrike">
                          <a:effectLst/>
                        </a:rPr>
                        <a:t>12-Passenger Van (Ford &amp; Chevys)</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14 MPG</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$100.91</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$504.56</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dirty="0">
                          <a:effectLst/>
                        </a:rPr>
                        <a:t>$2,018.23</a:t>
                      </a:r>
                      <a:endParaRPr lang="en-US"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83395121"/>
                  </a:ext>
                </a:extLst>
              </a:tr>
            </a:tbl>
          </a:graphicData>
        </a:graphic>
      </p:graphicFrame>
      <p:sp>
        <p:nvSpPr>
          <p:cNvPr id="9" name="Rectangle 8">
            <a:extLst>
              <a:ext uri="{FF2B5EF4-FFF2-40B4-BE49-F238E27FC236}">
                <a16:creationId xmlns:a16="http://schemas.microsoft.com/office/drawing/2014/main" id="{00D6037D-68A0-4790-9D32-5699B28BCA36}"/>
              </a:ext>
            </a:extLst>
          </p:cNvPr>
          <p:cNvSpPr/>
          <p:nvPr/>
        </p:nvSpPr>
        <p:spPr>
          <a:xfrm>
            <a:off x="396868" y="1758266"/>
            <a:ext cx="11240076" cy="615553"/>
          </a:xfrm>
          <a:prstGeom prst="rect">
            <a:avLst/>
          </a:prstGeom>
        </p:spPr>
        <p:txBody>
          <a:bodyPr wrap="square">
            <a:spAutoFit/>
          </a:bodyPr>
          <a:lstStyle/>
          <a:p>
            <a:r>
              <a:rPr lang="en-US" sz="3400" b="1" dirty="0">
                <a:solidFill>
                  <a:srgbClr val="00B0F0"/>
                </a:solidFill>
              </a:rPr>
              <a:t>http://www.state.wv.us/admin/purchase/travel/rental.html</a:t>
            </a:r>
          </a:p>
        </p:txBody>
      </p:sp>
    </p:spTree>
    <p:extLst>
      <p:ext uri="{BB962C8B-B14F-4D97-AF65-F5344CB8AC3E}">
        <p14:creationId xmlns:p14="http://schemas.microsoft.com/office/powerpoint/2010/main" val="348632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BDA9E1-6F31-45D5-94CE-77F61A971B33}"/>
              </a:ext>
            </a:extLst>
          </p:cNvPr>
          <p:cNvSpPr txBox="1"/>
          <p:nvPr/>
        </p:nvSpPr>
        <p:spPr>
          <a:xfrm>
            <a:off x="514046" y="553120"/>
            <a:ext cx="11563276" cy="707886"/>
          </a:xfrm>
          <a:prstGeom prst="rect">
            <a:avLst/>
          </a:prstGeom>
          <a:noFill/>
        </p:spPr>
        <p:txBody>
          <a:bodyPr wrap="square" rtlCol="0">
            <a:spAutoFit/>
          </a:bodyPr>
          <a:lstStyle/>
          <a:p>
            <a:pPr algn="ctr"/>
            <a:r>
              <a:rPr lang="en-US" sz="4000" b="1" dirty="0">
                <a:solidFill>
                  <a:srgbClr val="0070C0"/>
                </a:solidFill>
              </a:rPr>
              <a:t>FLEET MANAGEMENT DIVISION</a:t>
            </a:r>
          </a:p>
        </p:txBody>
      </p:sp>
      <p:sp>
        <p:nvSpPr>
          <p:cNvPr id="4" name="TextBox 3">
            <a:extLst>
              <a:ext uri="{FF2B5EF4-FFF2-40B4-BE49-F238E27FC236}">
                <a16:creationId xmlns:a16="http://schemas.microsoft.com/office/drawing/2014/main" id="{43093972-FB4E-46E7-AFF6-28EEE54448A5}"/>
              </a:ext>
            </a:extLst>
          </p:cNvPr>
          <p:cNvSpPr txBox="1"/>
          <p:nvPr/>
        </p:nvSpPr>
        <p:spPr>
          <a:xfrm>
            <a:off x="795130" y="2619761"/>
            <a:ext cx="10642862" cy="677108"/>
          </a:xfrm>
          <a:prstGeom prst="rect">
            <a:avLst/>
          </a:prstGeom>
          <a:noFill/>
        </p:spPr>
        <p:txBody>
          <a:bodyPr wrap="square" rtlCol="0">
            <a:spAutoFit/>
          </a:bodyPr>
          <a:lstStyle/>
          <a:p>
            <a:pPr>
              <a:buClr>
                <a:srgbClr val="92D050"/>
              </a:buClr>
              <a:defRPr/>
            </a:pPr>
            <a:endParaRPr lang="en-US" sz="2000" dirty="0">
              <a:solidFill>
                <a:srgbClr val="00B0F0"/>
              </a:solidFill>
              <a:latin typeface="Arial" charset="0"/>
            </a:endParaRPr>
          </a:p>
          <a:p>
            <a:pPr>
              <a:buClr>
                <a:srgbClr val="92D050"/>
              </a:buClr>
              <a:defRPr/>
            </a:pPr>
            <a:endParaRPr lang="en-US" dirty="0">
              <a:solidFill>
                <a:srgbClr val="00B0F0"/>
              </a:solidFill>
              <a:latin typeface="Arial" charset="0"/>
            </a:endParaRPr>
          </a:p>
        </p:txBody>
      </p:sp>
      <p:sp>
        <p:nvSpPr>
          <p:cNvPr id="5" name="TextBox 4">
            <a:extLst>
              <a:ext uri="{FF2B5EF4-FFF2-40B4-BE49-F238E27FC236}">
                <a16:creationId xmlns:a16="http://schemas.microsoft.com/office/drawing/2014/main" id="{92BB00A6-06B8-495B-911A-B065BFFC28C7}"/>
              </a:ext>
            </a:extLst>
          </p:cNvPr>
          <p:cNvSpPr txBox="1"/>
          <p:nvPr/>
        </p:nvSpPr>
        <p:spPr>
          <a:xfrm>
            <a:off x="192907" y="2443484"/>
            <a:ext cx="9109788"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t>Administrative Policy, Employee Use of Employer Provided Motor Vehicles</a:t>
            </a:r>
          </a:p>
          <a:p>
            <a:pPr algn="ctr"/>
            <a:r>
              <a:rPr lang="en-US" dirty="0">
                <a:hlinkClick r:id="rId2"/>
              </a:rPr>
              <a:t>https://fleet.wv.gov/new-driver-orientation/Documents/Governor%27s%20Policy%20effective%2010-31-18.pdf</a:t>
            </a:r>
            <a:r>
              <a:rPr lang="en-US" dirty="0"/>
              <a:t> </a:t>
            </a:r>
          </a:p>
        </p:txBody>
      </p:sp>
      <p:pic>
        <p:nvPicPr>
          <p:cNvPr id="6" name="Picture 5">
            <a:extLst>
              <a:ext uri="{FF2B5EF4-FFF2-40B4-BE49-F238E27FC236}">
                <a16:creationId xmlns:a16="http://schemas.microsoft.com/office/drawing/2014/main" id="{9013FD74-F5A8-4F36-A696-F159F827A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97150" y="1271004"/>
            <a:ext cx="11397700" cy="536449"/>
          </a:xfrm>
          <a:prstGeom prst="rect">
            <a:avLst/>
          </a:prstGeom>
        </p:spPr>
      </p:pic>
      <p:sp>
        <p:nvSpPr>
          <p:cNvPr id="7" name="TextBox 6">
            <a:extLst>
              <a:ext uri="{FF2B5EF4-FFF2-40B4-BE49-F238E27FC236}">
                <a16:creationId xmlns:a16="http://schemas.microsoft.com/office/drawing/2014/main" id="{B3FE8169-25E0-454A-AC57-5681B6D20A81}"/>
              </a:ext>
            </a:extLst>
          </p:cNvPr>
          <p:cNvSpPr txBox="1"/>
          <p:nvPr/>
        </p:nvSpPr>
        <p:spPr>
          <a:xfrm>
            <a:off x="1317072" y="3791824"/>
            <a:ext cx="8128932" cy="646331"/>
          </a:xfrm>
          <a:prstGeom prst="rect">
            <a:avLst/>
          </a:prstGeom>
          <a:solidFill>
            <a:srgbClr val="66FF66"/>
          </a:solidFill>
        </p:spPr>
        <p:txBody>
          <a:bodyPr wrap="square" rtlCol="0">
            <a:spAutoFit/>
          </a:bodyPr>
          <a:lstStyle/>
          <a:p>
            <a:r>
              <a:rPr lang="en-US" dirty="0"/>
              <a:t>THIS POLICY IS TO BE REVIEWED BY EACH DRIVER OF A STATE OWNED VEHICLE.  </a:t>
            </a:r>
          </a:p>
          <a:p>
            <a:r>
              <a:rPr lang="en-US" dirty="0"/>
              <a:t>A COPY OF THIS POLICY SHOULD BE KEPT IN EACH EMPLOYER PROVIDED VEHICLE</a:t>
            </a:r>
          </a:p>
        </p:txBody>
      </p:sp>
    </p:spTree>
    <p:extLst>
      <p:ext uri="{BB962C8B-B14F-4D97-AF65-F5344CB8AC3E}">
        <p14:creationId xmlns:p14="http://schemas.microsoft.com/office/powerpoint/2010/main" val="55357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4850" y="831462"/>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339450" y="123577"/>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Rectangle 3">
            <a:extLst>
              <a:ext uri="{FF2B5EF4-FFF2-40B4-BE49-F238E27FC236}">
                <a16:creationId xmlns:a16="http://schemas.microsoft.com/office/drawing/2014/main" id="{E6FD29B5-6406-4EFB-AFFB-90E0239BB93D}"/>
              </a:ext>
            </a:extLst>
          </p:cNvPr>
          <p:cNvSpPr txBox="1">
            <a:spLocks noChangeArrowheads="1"/>
          </p:cNvSpPr>
          <p:nvPr/>
        </p:nvSpPr>
        <p:spPr>
          <a:xfrm>
            <a:off x="626380" y="1623945"/>
            <a:ext cx="10333824" cy="485636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sz="3200" b="1" dirty="0"/>
              <a:t>HB4015 defines a state vehicle as;</a:t>
            </a:r>
          </a:p>
          <a:p>
            <a:pPr algn="l">
              <a:spcBef>
                <a:spcPts val="1800"/>
              </a:spcBef>
            </a:pPr>
            <a:endParaRPr lang="en-US" sz="3200" b="1" dirty="0">
              <a:latin typeface="+mj-lt"/>
            </a:endParaRPr>
          </a:p>
          <a:p>
            <a:pPr algn="l"/>
            <a:r>
              <a:rPr lang="en-US" dirty="0"/>
              <a:t>“State vehicle” means, for the purpose of this article, a vehicle with a rating of one ton or less that is owned, purchased, or leased by any state spending unit, on which a state vehicle license plate is required, where the use of such vehicle is paid for with public funds regardless of the source of such funding, but does not include all-terrain vehicles (ATVs) or vehicles requiring a commercial driver’s license to operate;</a:t>
            </a:r>
          </a:p>
          <a:p>
            <a:pPr lvl="1" algn="l"/>
            <a:endParaRPr lang="en-US" sz="3200" dirty="0"/>
          </a:p>
          <a:p>
            <a:pPr algn="l"/>
            <a:r>
              <a:rPr lang="en-US" dirty="0"/>
              <a:t>Fleet Management Division purview is for those vehicles with a classification of 1 ton and under.  The vehicle classification and GVWR are two different items. These vehicles are listed as Category 2 in Oasis.</a:t>
            </a:r>
          </a:p>
          <a:p>
            <a:pPr algn="l"/>
            <a:endParaRPr lang="en-US" dirty="0"/>
          </a:p>
          <a:p>
            <a:pPr algn="l"/>
            <a:endParaRPr lang="en-US" dirty="0"/>
          </a:p>
          <a:p>
            <a:pPr marL="502920" lvl="1" algn="l"/>
            <a:endParaRPr lang="en-US" dirty="0">
              <a:cs typeface="Arial" charset="0"/>
            </a:endParaRPr>
          </a:p>
        </p:txBody>
      </p:sp>
    </p:spTree>
    <p:extLst>
      <p:ext uri="{BB962C8B-B14F-4D97-AF65-F5344CB8AC3E}">
        <p14:creationId xmlns:p14="http://schemas.microsoft.com/office/powerpoint/2010/main" val="8420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4850" y="831462"/>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493241" y="123575"/>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Rectangle 3">
            <a:extLst>
              <a:ext uri="{FF2B5EF4-FFF2-40B4-BE49-F238E27FC236}">
                <a16:creationId xmlns:a16="http://schemas.microsoft.com/office/drawing/2014/main" id="{E6FD29B5-6406-4EFB-AFFB-90E0239BB93D}"/>
              </a:ext>
            </a:extLst>
          </p:cNvPr>
          <p:cNvSpPr txBox="1">
            <a:spLocks noChangeArrowheads="1"/>
          </p:cNvSpPr>
          <p:nvPr/>
        </p:nvSpPr>
        <p:spPr>
          <a:xfrm>
            <a:off x="626380" y="1623945"/>
            <a:ext cx="10333824" cy="48563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sz="3200" b="1" dirty="0"/>
              <a:t>HB4015</a:t>
            </a:r>
          </a:p>
          <a:p>
            <a:pPr algn="l">
              <a:spcBef>
                <a:spcPts val="1800"/>
              </a:spcBef>
            </a:pPr>
            <a:r>
              <a:rPr lang="en-US" dirty="0"/>
              <a:t>§5A-12-7. Spending unit duties and responsibilities.</a:t>
            </a:r>
          </a:p>
          <a:p>
            <a:pPr algn="l">
              <a:spcBef>
                <a:spcPts val="1800"/>
              </a:spcBef>
            </a:pPr>
            <a:r>
              <a:rPr lang="en-US" dirty="0"/>
              <a:t>            (a) Every spending unit shall report all vehicles and equipment requiring a state license plate, including those vehicles with a rating of more than one ton, those requiring a commercial driver’s license to operate, and all-terrain vehicles, as fixed assets in the centralized accounting system maintained by the Enterprise Resource Planning Board.</a:t>
            </a:r>
          </a:p>
          <a:p>
            <a:pPr algn="l">
              <a:spcBef>
                <a:spcPts val="1800"/>
              </a:spcBef>
            </a:pPr>
            <a:r>
              <a:rPr lang="en-US" dirty="0"/>
              <a:t>            (b) Every spending unit that owns state vehicles shall annually affirm to the State Agency for Surplus Property on or before July 15 of each year, that the vehicles and assets reported to the centralized accounting system as required by §5A-12-7(a) of this code are accurate and current .</a:t>
            </a:r>
          </a:p>
          <a:p>
            <a:pPr algn="l">
              <a:spcBef>
                <a:spcPts val="1800"/>
              </a:spcBef>
            </a:pPr>
            <a:endParaRPr lang="en-US" dirty="0"/>
          </a:p>
          <a:p>
            <a:pPr marL="502920" lvl="1" algn="l"/>
            <a:endParaRPr lang="en-US" dirty="0">
              <a:cs typeface="Arial" charset="0"/>
            </a:endParaRPr>
          </a:p>
        </p:txBody>
      </p:sp>
    </p:spTree>
    <p:extLst>
      <p:ext uri="{BB962C8B-B14F-4D97-AF65-F5344CB8AC3E}">
        <p14:creationId xmlns:p14="http://schemas.microsoft.com/office/powerpoint/2010/main" val="211613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A6118-F89A-4594-B67A-EB64528FA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23512" y="1179523"/>
            <a:ext cx="11397700" cy="536449"/>
          </a:xfrm>
          <a:prstGeom prst="rect">
            <a:avLst/>
          </a:prstGeom>
        </p:spPr>
      </p:pic>
      <p:sp>
        <p:nvSpPr>
          <p:cNvPr id="3" name="TextBox 2">
            <a:extLst>
              <a:ext uri="{FF2B5EF4-FFF2-40B4-BE49-F238E27FC236}">
                <a16:creationId xmlns:a16="http://schemas.microsoft.com/office/drawing/2014/main" id="{E8A3C299-B71B-464A-99C4-382E142A4E5B}"/>
              </a:ext>
            </a:extLst>
          </p:cNvPr>
          <p:cNvSpPr txBox="1"/>
          <p:nvPr/>
        </p:nvSpPr>
        <p:spPr>
          <a:xfrm>
            <a:off x="885" y="739861"/>
            <a:ext cx="11513099" cy="707886"/>
          </a:xfrm>
          <a:prstGeom prst="rect">
            <a:avLst/>
          </a:prstGeom>
          <a:noFill/>
        </p:spPr>
        <p:txBody>
          <a:bodyPr wrap="square" rtlCol="0">
            <a:spAutoFit/>
          </a:bodyPr>
          <a:lstStyle/>
          <a:p>
            <a:r>
              <a:rPr lang="en-US" sz="4000" b="1" dirty="0">
                <a:solidFill>
                  <a:srgbClr val="0070C0"/>
                </a:solidFill>
              </a:rPr>
              <a:t>FLEET MANAGEMENT DIVISION</a:t>
            </a:r>
          </a:p>
        </p:txBody>
      </p:sp>
      <p:sp>
        <p:nvSpPr>
          <p:cNvPr id="4" name="Rectangle 3">
            <a:extLst>
              <a:ext uri="{FF2B5EF4-FFF2-40B4-BE49-F238E27FC236}">
                <a16:creationId xmlns:a16="http://schemas.microsoft.com/office/drawing/2014/main" id="{E6FD29B5-6406-4EFB-AFFB-90E0239BB93D}"/>
              </a:ext>
            </a:extLst>
          </p:cNvPr>
          <p:cNvSpPr txBox="1">
            <a:spLocks noChangeArrowheads="1"/>
          </p:cNvSpPr>
          <p:nvPr/>
        </p:nvSpPr>
        <p:spPr>
          <a:xfrm>
            <a:off x="423512" y="1977886"/>
            <a:ext cx="11314601" cy="47409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endParaRPr lang="en-US" dirty="0"/>
          </a:p>
          <a:p>
            <a:pPr lvl="1" algn="l"/>
            <a:endParaRPr lang="en-US" dirty="0"/>
          </a:p>
          <a:p>
            <a:pPr lvl="1" algn="l"/>
            <a:endParaRPr lang="en-US" dirty="0"/>
          </a:p>
          <a:p>
            <a:pPr algn="l"/>
            <a:endParaRPr lang="en-US" dirty="0"/>
          </a:p>
          <a:p>
            <a:pPr algn="l"/>
            <a:endParaRPr lang="en-US" dirty="0"/>
          </a:p>
          <a:p>
            <a:pPr marL="502920" lvl="1" algn="l"/>
            <a:endParaRPr lang="en-US" dirty="0">
              <a:cs typeface="Arial" charset="0"/>
            </a:endParaRPr>
          </a:p>
        </p:txBody>
      </p:sp>
      <p:pic>
        <p:nvPicPr>
          <p:cNvPr id="7" name="Picture 6">
            <a:extLst>
              <a:ext uri="{FF2B5EF4-FFF2-40B4-BE49-F238E27FC236}">
                <a16:creationId xmlns:a16="http://schemas.microsoft.com/office/drawing/2014/main" id="{D6B28526-0BC5-4077-9E32-D1DDB61BD8D1}"/>
              </a:ext>
            </a:extLst>
          </p:cNvPr>
          <p:cNvPicPr>
            <a:picLocks noChangeAspect="1"/>
          </p:cNvPicPr>
          <p:nvPr/>
        </p:nvPicPr>
        <p:blipFill>
          <a:blip r:embed="rId3"/>
          <a:stretch>
            <a:fillRect/>
          </a:stretch>
        </p:blipFill>
        <p:spPr>
          <a:xfrm>
            <a:off x="1493015" y="1732751"/>
            <a:ext cx="8528841" cy="4670389"/>
          </a:xfrm>
          <a:prstGeom prst="rect">
            <a:avLst/>
          </a:prstGeom>
        </p:spPr>
      </p:pic>
    </p:spTree>
    <p:extLst>
      <p:ext uri="{BB962C8B-B14F-4D97-AF65-F5344CB8AC3E}">
        <p14:creationId xmlns:p14="http://schemas.microsoft.com/office/powerpoint/2010/main" val="3909041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7E1067AB988546A2B4D4F15FF1D4BC" ma:contentTypeVersion="6" ma:contentTypeDescription="Create a new document." ma:contentTypeScope="" ma:versionID="1ebe9baa2f6f2a5eb4e8978d11885c85">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DD6CE-276E-47DB-91B6-6050F054B727}"/>
</file>

<file path=customXml/itemProps2.xml><?xml version="1.0" encoding="utf-8"?>
<ds:datastoreItem xmlns:ds="http://schemas.openxmlformats.org/officeDocument/2006/customXml" ds:itemID="{8BEE70CB-0EB3-4F76-A128-1C2BEB903E50}"/>
</file>

<file path=customXml/itemProps3.xml><?xml version="1.0" encoding="utf-8"?>
<ds:datastoreItem xmlns:ds="http://schemas.openxmlformats.org/officeDocument/2006/customXml" ds:itemID="{A2495A49-6A00-4B5A-9142-155290E66D78}"/>
</file>

<file path=docProps/app.xml><?xml version="1.0" encoding="utf-8"?>
<Properties xmlns="http://schemas.openxmlformats.org/officeDocument/2006/extended-properties" xmlns:vt="http://schemas.openxmlformats.org/officeDocument/2006/docPropsVTypes">
  <Template/>
  <TotalTime>274</TotalTime>
  <Words>6428</Words>
  <Application>Microsoft Office PowerPoint</Application>
  <PresentationFormat>Widescreen</PresentationFormat>
  <Paragraphs>1191</Paragraphs>
  <Slides>53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Arial</vt:lpstr>
      <vt:lpstr>Calibri</vt:lpstr>
      <vt:lpstr>Calibri Light</vt:lpstr>
      <vt:lpstr>Wingdings</vt:lpstr>
      <vt:lpstr>Wingdings 2</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ARI Customer Reporting Template Search</vt:lpstr>
      <vt:lpstr>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Farmer, Becky C</dc:creator>
  <cp:lastModifiedBy>Sylvester, Timothy J</cp:lastModifiedBy>
  <cp:revision>10</cp:revision>
  <dcterms:created xsi:type="dcterms:W3CDTF">2019-03-29T17:46:15Z</dcterms:created>
  <dcterms:modified xsi:type="dcterms:W3CDTF">2019-04-17T18:49:56Z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0x010100E47E1067AB988546A2B4D4F15FF1D4BC</vt:lpwstr>
  </property>
</Properties>
</file>