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8" r:id="rId4"/>
  </p:sldMasterIdLst>
  <p:sldIdLst>
    <p:sldId id="256" r:id="rId5"/>
    <p:sldId id="257" r:id="rId6"/>
    <p:sldId id="283" r:id="rId7"/>
    <p:sldId id="281" r:id="rId8"/>
    <p:sldId id="285" r:id="rId9"/>
    <p:sldId id="282" r:id="rId10"/>
    <p:sldId id="284" r:id="rId11"/>
    <p:sldId id="259" r:id="rId12"/>
    <p:sldId id="278" r:id="rId13"/>
    <p:sldId id="260" r:id="rId14"/>
    <p:sldId id="286" r:id="rId15"/>
    <p:sldId id="275" r:id="rId16"/>
    <p:sldId id="272" r:id="rId17"/>
    <p:sldId id="261" r:id="rId18"/>
    <p:sldId id="262" r:id="rId19"/>
    <p:sldId id="273" r:id="rId20"/>
    <p:sldId id="274" r:id="rId21"/>
    <p:sldId id="263" r:id="rId22"/>
    <p:sldId id="268" r:id="rId23"/>
    <p:sldId id="269" r:id="rId24"/>
    <p:sldId id="270" r:id="rId25"/>
    <p:sldId id="276" r:id="rId26"/>
    <p:sldId id="277" r:id="rId27"/>
    <p:sldId id="258" r:id="rId28"/>
    <p:sldId id="264" r:id="rId29"/>
    <p:sldId id="265" r:id="rId30"/>
    <p:sldId id="266" r:id="rId31"/>
    <p:sldId id="2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8A87A34-81AB-432B-8DAE-1953F412C126}" type="datetimeFigureOut">
              <a:rPr lang="en-US" smtClean="0"/>
              <a:t>6/13/2023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07694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17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599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1859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598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2472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79332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061378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0817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625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882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481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997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663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615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96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16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6/13/2023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55189839"/>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txStyles>
    <p:titleStyle>
      <a:lvl1pPr algn="l" defTabSz="457200" rtl="0" eaLnBrk="1" latinLnBrk="0" hangingPunct="1">
        <a:spcBef>
          <a:spcPct val="0"/>
        </a:spcBef>
        <a:buNone/>
        <a:defRPr sz="3600" kern="1200" cap="all" baseline="0">
          <a:ln w="3175" cmpd="sng">
            <a:noFill/>
          </a:ln>
          <a:solidFill>
            <a:schemeClr val="bg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mmons.wikimedia.org/wiki/File:Flag-map_of_West_Virginia.sv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fleet.wv.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4C59-B398-4534-9570-0DDABAE9898B}"/>
              </a:ext>
            </a:extLst>
          </p:cNvPr>
          <p:cNvSpPr>
            <a:spLocks noGrp="1"/>
          </p:cNvSpPr>
          <p:nvPr>
            <p:ph type="ctrTitle"/>
          </p:nvPr>
        </p:nvSpPr>
        <p:spPr>
          <a:xfrm>
            <a:off x="4011336" y="1120069"/>
            <a:ext cx="5998128" cy="2386165"/>
          </a:xfrm>
        </p:spPr>
        <p:txBody>
          <a:bodyPr>
            <a:noAutofit/>
          </a:bodyPr>
          <a:lstStyle/>
          <a:p>
            <a:pPr algn="ctr"/>
            <a:br>
              <a:rPr lang="en-US" sz="4000" b="1" dirty="0">
                <a:solidFill>
                  <a:schemeClr val="bg2"/>
                </a:solidFill>
                <a:latin typeface="Trebuchet MS" panose="020B0603020202020204" pitchFamily="34" charset="0"/>
              </a:rPr>
            </a:br>
            <a:endParaRPr lang="en-US" sz="4000" dirty="0">
              <a:solidFill>
                <a:schemeClr val="bg2"/>
              </a:solidFill>
              <a:latin typeface="Trebuchet MS" panose="020B0603020202020204" pitchFamily="34" charset="0"/>
              <a:cs typeface="Aharoni" panose="020B0604020202020204" pitchFamily="2" charset="-79"/>
            </a:endParaRPr>
          </a:p>
        </p:txBody>
      </p:sp>
      <p:sp>
        <p:nvSpPr>
          <p:cNvPr id="4" name="TextBox 3">
            <a:extLst>
              <a:ext uri="{FF2B5EF4-FFF2-40B4-BE49-F238E27FC236}">
                <a16:creationId xmlns:a16="http://schemas.microsoft.com/office/drawing/2014/main" id="{1130A127-3EB0-066A-7A2D-A4682013E016}"/>
              </a:ext>
            </a:extLst>
          </p:cNvPr>
          <p:cNvSpPr txBox="1"/>
          <p:nvPr/>
        </p:nvSpPr>
        <p:spPr>
          <a:xfrm>
            <a:off x="1393968" y="-3316"/>
            <a:ext cx="10138668" cy="2246769"/>
          </a:xfrm>
          <a:prstGeom prst="rect">
            <a:avLst/>
          </a:prstGeom>
          <a:noFill/>
        </p:spPr>
        <p:txBody>
          <a:bodyPr wrap="square" rtlCol="0">
            <a:spAutoFit/>
          </a:bodyPr>
          <a:lstStyle/>
          <a:p>
            <a:pPr algn="ctr"/>
            <a:r>
              <a:rPr lang="en-US" sz="4500" b="1" dirty="0">
                <a:solidFill>
                  <a:srgbClr val="FFC000"/>
                </a:solidFill>
                <a:latin typeface="Amasis MT Pro Black" panose="02040A04050005020304" pitchFamily="18" charset="0"/>
                <a:cs typeface="Aharoni" panose="020B0604020202020204" pitchFamily="2" charset="-79"/>
              </a:rPr>
              <a:t>FLEET MANAGEMENT DIVISION</a:t>
            </a:r>
            <a:br>
              <a:rPr lang="en-US" sz="4500" b="1" dirty="0">
                <a:solidFill>
                  <a:srgbClr val="FFC000"/>
                </a:solidFill>
                <a:latin typeface="Trebuchet MS" panose="020B0603020202020204" pitchFamily="34" charset="0"/>
                <a:cs typeface="Aharoni" panose="020B0604020202020204" pitchFamily="2" charset="-79"/>
              </a:rPr>
            </a:br>
            <a:br>
              <a:rPr lang="en-US" sz="4500" b="1" dirty="0">
                <a:solidFill>
                  <a:srgbClr val="FFC000"/>
                </a:solidFill>
                <a:latin typeface="Trebuchet MS" panose="020B0603020202020204" pitchFamily="34" charset="0"/>
                <a:cs typeface="Aharoni" panose="020B0604020202020204" pitchFamily="2" charset="-79"/>
              </a:rPr>
            </a:br>
            <a:r>
              <a:rPr lang="en-US" sz="5000" b="1" spc="-150" dirty="0">
                <a:solidFill>
                  <a:schemeClr val="bg2"/>
                </a:solidFill>
                <a:effectLst>
                  <a:reflection blurRad="6350" stA="55000" endA="50" endPos="85000" dir="5400000" sy="-100000" algn="bl" rotWithShape="0"/>
                </a:effectLst>
                <a:latin typeface="Trebuchet MS" panose="020B0603020202020204" pitchFamily="34" charset="0"/>
              </a:rPr>
              <a:t>DRIVER’S ORIENTATION</a:t>
            </a:r>
            <a:endParaRPr lang="en-US" sz="5000" spc="-150" dirty="0">
              <a:solidFill>
                <a:schemeClr val="bg2"/>
              </a:solidFill>
              <a:effectLst>
                <a:reflection blurRad="6350" stA="55000" endA="50" endPos="85000" dir="5400000" sy="-100000" algn="bl" rotWithShape="0"/>
              </a:effectLst>
            </a:endParaRPr>
          </a:p>
        </p:txBody>
      </p:sp>
      <p:pic>
        <p:nvPicPr>
          <p:cNvPr id="7" name="Picture 6" descr="A car and map of the state&#10;&#10;Description automatically generated with low confidence">
            <a:extLst>
              <a:ext uri="{FF2B5EF4-FFF2-40B4-BE49-F238E27FC236}">
                <a16:creationId xmlns:a16="http://schemas.microsoft.com/office/drawing/2014/main" id="{BF1C9A50-1BCE-F457-A092-421D7DB5E8B7}"/>
              </a:ext>
            </a:extLst>
          </p:cNvPr>
          <p:cNvPicPr>
            <a:picLocks noChangeAspect="1"/>
          </p:cNvPicPr>
          <p:nvPr/>
        </p:nvPicPr>
        <p:blipFill>
          <a:blip r:embed="rId2"/>
          <a:stretch>
            <a:fillRect/>
          </a:stretch>
        </p:blipFill>
        <p:spPr>
          <a:xfrm>
            <a:off x="5193353" y="3366837"/>
            <a:ext cx="1962456" cy="1966571"/>
          </a:xfrm>
          <a:prstGeom prst="rect">
            <a:avLst/>
          </a:prstGeom>
          <a:ln w="76200">
            <a:solidFill>
              <a:srgbClr val="FFC00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20196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E1DA-8502-400C-9D6F-B3EC2D9B8B59}"/>
              </a:ext>
            </a:extLst>
          </p:cNvPr>
          <p:cNvSpPr>
            <a:spLocks noGrp="1"/>
          </p:cNvSpPr>
          <p:nvPr>
            <p:ph type="title"/>
          </p:nvPr>
        </p:nvSpPr>
        <p:spPr>
          <a:xfrm>
            <a:off x="685800" y="705650"/>
            <a:ext cx="8610600" cy="1293028"/>
          </a:xfrm>
        </p:spPr>
        <p:txBody>
          <a:bodyPr>
            <a:normAutofit/>
          </a:bodyPr>
          <a:lstStyle/>
          <a:p>
            <a:pPr algn="l"/>
            <a:r>
              <a:rPr lang="en-US" b="1" dirty="0">
                <a:solidFill>
                  <a:schemeClr val="bg2"/>
                </a:solidFill>
              </a:rPr>
              <a:t>HOLMAN FUEL CARD	</a:t>
            </a:r>
            <a:br>
              <a:rPr lang="en-US" b="1" dirty="0">
                <a:solidFill>
                  <a:schemeClr val="bg2"/>
                </a:solidFill>
              </a:rPr>
            </a:br>
            <a:r>
              <a:rPr lang="en-US" b="1" dirty="0">
                <a:solidFill>
                  <a:schemeClr val="bg2"/>
                </a:solidFill>
              </a:rPr>
              <a:t>&amp; DRIVER PIN INFORMATION</a:t>
            </a:r>
          </a:p>
        </p:txBody>
      </p:sp>
      <p:sp>
        <p:nvSpPr>
          <p:cNvPr id="3" name="Content Placeholder 2">
            <a:extLst>
              <a:ext uri="{FF2B5EF4-FFF2-40B4-BE49-F238E27FC236}">
                <a16:creationId xmlns:a16="http://schemas.microsoft.com/office/drawing/2014/main" id="{068468E7-391D-4CB3-A58C-7C39FD1C6461}"/>
              </a:ext>
            </a:extLst>
          </p:cNvPr>
          <p:cNvSpPr>
            <a:spLocks noGrp="1"/>
          </p:cNvSpPr>
          <p:nvPr>
            <p:ph idx="1"/>
          </p:nvPr>
        </p:nvSpPr>
        <p:spPr/>
        <p:txBody>
          <a:bodyPr>
            <a:normAutofit/>
          </a:bodyPr>
          <a:lstStyle/>
          <a:p>
            <a:r>
              <a:rPr lang="en-US" dirty="0">
                <a:highlight>
                  <a:srgbClr val="000080"/>
                </a:highlight>
              </a:rPr>
              <a:t>A HOLMAN CARD IS ASSIGNED TO A </a:t>
            </a:r>
            <a:r>
              <a:rPr lang="en-US" u="sng" dirty="0">
                <a:highlight>
                  <a:srgbClr val="000080"/>
                </a:highlight>
              </a:rPr>
              <a:t>VEHICLE</a:t>
            </a:r>
          </a:p>
          <a:p>
            <a:r>
              <a:rPr lang="en-US" dirty="0">
                <a:highlight>
                  <a:srgbClr val="000080"/>
                </a:highlight>
              </a:rPr>
              <a:t>A PIN IS ASSIGNED TO A </a:t>
            </a:r>
            <a:r>
              <a:rPr lang="en-US" u="sng" dirty="0">
                <a:highlight>
                  <a:srgbClr val="000080"/>
                </a:highlight>
              </a:rPr>
              <a:t>DRIVER</a:t>
            </a:r>
            <a:r>
              <a:rPr lang="en-US" dirty="0">
                <a:highlight>
                  <a:srgbClr val="000080"/>
                </a:highlight>
              </a:rPr>
              <a:t> </a:t>
            </a:r>
          </a:p>
          <a:p>
            <a:r>
              <a:rPr lang="en-US" dirty="0">
                <a:highlight>
                  <a:srgbClr val="000080"/>
                </a:highlight>
              </a:rPr>
              <a:t>THE HOLMAN CARD IS TO BE USED </a:t>
            </a:r>
            <a:r>
              <a:rPr lang="en-US" u="sng" dirty="0">
                <a:highlight>
                  <a:srgbClr val="000080"/>
                </a:highlight>
              </a:rPr>
              <a:t>ONLY</a:t>
            </a:r>
            <a:r>
              <a:rPr lang="en-US" dirty="0">
                <a:highlight>
                  <a:srgbClr val="000080"/>
                </a:highlight>
              </a:rPr>
              <a:t> FOR </a:t>
            </a:r>
            <a:r>
              <a:rPr lang="en-US" u="sng" dirty="0">
                <a:highlight>
                  <a:srgbClr val="000080"/>
                </a:highlight>
              </a:rPr>
              <a:t>FUEL PURCHASES</a:t>
            </a:r>
          </a:p>
          <a:p>
            <a:r>
              <a:rPr lang="en-US" dirty="0">
                <a:highlight>
                  <a:srgbClr val="000080"/>
                </a:highlight>
              </a:rPr>
              <a:t>YOUR PIN IS ASSIGNED BY YOUR AGENCY FLEET COORDINATOR. IF YOUR PIN IS COMPROMISED, NOTIFY YOUR AFC </a:t>
            </a:r>
            <a:r>
              <a:rPr lang="en-US" u="sng" dirty="0">
                <a:highlight>
                  <a:srgbClr val="000080"/>
                </a:highlight>
              </a:rPr>
              <a:t>IMMEDIATELY</a:t>
            </a:r>
            <a:r>
              <a:rPr lang="en-US" dirty="0">
                <a:highlight>
                  <a:srgbClr val="000080"/>
                </a:highlight>
              </a:rPr>
              <a:t> SO THEY CAN TERMINATE/ISSUE YOU A NEW PIN</a:t>
            </a:r>
          </a:p>
          <a:p>
            <a:r>
              <a:rPr lang="en-US" dirty="0">
                <a:highlight>
                  <a:srgbClr val="000080"/>
                </a:highlight>
              </a:rPr>
              <a:t>YOUR HOLMAN CARD IS ISSUED THROUGH FLEET MANAGEMENT DIVISION.  IF YOUR FUEL CARD IS COMPROMISED, NOTIFY YOUR AFC </a:t>
            </a:r>
            <a:r>
              <a:rPr lang="en-US" u="sng" dirty="0">
                <a:highlight>
                  <a:srgbClr val="000080"/>
                </a:highlight>
              </a:rPr>
              <a:t>IMMEDIATELY</a:t>
            </a:r>
            <a:r>
              <a:rPr lang="en-US" dirty="0">
                <a:highlight>
                  <a:srgbClr val="000080"/>
                </a:highlight>
              </a:rPr>
              <a:t>. THEY WILL CONTACT FMD AND WE WILL TERMINATE/ISSUE A NEW FUEL CARD FOR YOUR VEHICLE</a:t>
            </a:r>
          </a:p>
          <a:p>
            <a:endParaRPr lang="en-US" dirty="0"/>
          </a:p>
        </p:txBody>
      </p:sp>
    </p:spTree>
    <p:extLst>
      <p:ext uri="{BB962C8B-B14F-4D97-AF65-F5344CB8AC3E}">
        <p14:creationId xmlns:p14="http://schemas.microsoft.com/office/powerpoint/2010/main" val="233761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B507-ADAD-E5C6-105A-6BC781F3A5C4}"/>
              </a:ext>
            </a:extLst>
          </p:cNvPr>
          <p:cNvSpPr>
            <a:spLocks noGrp="1"/>
          </p:cNvSpPr>
          <p:nvPr>
            <p:ph type="title"/>
          </p:nvPr>
        </p:nvSpPr>
        <p:spPr>
          <a:xfrm>
            <a:off x="220424" y="101642"/>
            <a:ext cx="7410061" cy="1240596"/>
          </a:xfrm>
        </p:spPr>
        <p:txBody>
          <a:bodyPr/>
          <a:lstStyle/>
          <a:p>
            <a:pPr algn="l"/>
            <a:r>
              <a:rPr lang="en-US" b="1" dirty="0">
                <a:solidFill>
                  <a:schemeClr val="bg2"/>
                </a:solidFill>
              </a:rPr>
              <a:t>Fuel card user agreement</a:t>
            </a:r>
          </a:p>
        </p:txBody>
      </p:sp>
      <p:sp>
        <p:nvSpPr>
          <p:cNvPr id="3" name="Content Placeholder 2">
            <a:extLst>
              <a:ext uri="{FF2B5EF4-FFF2-40B4-BE49-F238E27FC236}">
                <a16:creationId xmlns:a16="http://schemas.microsoft.com/office/drawing/2014/main" id="{74ED7F7E-DA90-A626-6A1D-2EC153837C2A}"/>
              </a:ext>
            </a:extLst>
          </p:cNvPr>
          <p:cNvSpPr>
            <a:spLocks noGrp="1"/>
          </p:cNvSpPr>
          <p:nvPr>
            <p:ph sz="half" idx="1"/>
          </p:nvPr>
        </p:nvSpPr>
        <p:spPr/>
        <p:txBody>
          <a:bodyPr/>
          <a:lstStyle/>
          <a:p>
            <a:pPr>
              <a:buFont typeface="Wingdings" panose="05000000000000000000" pitchFamily="2" charset="2"/>
              <a:buChar char="Ø"/>
            </a:pPr>
            <a:r>
              <a:rPr lang="en-US" dirty="0">
                <a:highlight>
                  <a:srgbClr val="000080"/>
                </a:highlight>
              </a:rPr>
              <a:t>ALL FUEL CARD USERS SHOULD COMPLETE THE DOA-FM-031 FUEL CARD USER AGREEMENT FORM AND SUBMIT TO THEIR AGENCY FLEET COORDINATOR. </a:t>
            </a:r>
          </a:p>
        </p:txBody>
      </p:sp>
      <p:pic>
        <p:nvPicPr>
          <p:cNvPr id="6" name="Content Placeholder 5">
            <a:extLst>
              <a:ext uri="{FF2B5EF4-FFF2-40B4-BE49-F238E27FC236}">
                <a16:creationId xmlns:a16="http://schemas.microsoft.com/office/drawing/2014/main" id="{8B92CB44-B243-65A4-7DD9-D398F4CD94CF}"/>
              </a:ext>
            </a:extLst>
          </p:cNvPr>
          <p:cNvPicPr>
            <a:picLocks noGrp="1" noChangeAspect="1"/>
          </p:cNvPicPr>
          <p:nvPr>
            <p:ph sz="half" idx="2"/>
          </p:nvPr>
        </p:nvPicPr>
        <p:blipFill>
          <a:blip r:embed="rId2"/>
          <a:stretch>
            <a:fillRect/>
          </a:stretch>
        </p:blipFill>
        <p:spPr>
          <a:xfrm>
            <a:off x="6644081" y="1342238"/>
            <a:ext cx="3967993" cy="5111979"/>
          </a:xfrm>
        </p:spPr>
      </p:pic>
    </p:spTree>
    <p:extLst>
      <p:ext uri="{BB962C8B-B14F-4D97-AF65-F5344CB8AC3E}">
        <p14:creationId xmlns:p14="http://schemas.microsoft.com/office/powerpoint/2010/main" val="30347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B48AF-A808-46AD-9FAF-6A3CB1B81B19}"/>
              </a:ext>
            </a:extLst>
          </p:cNvPr>
          <p:cNvSpPr>
            <a:spLocks noGrp="1"/>
          </p:cNvSpPr>
          <p:nvPr>
            <p:ph type="title"/>
          </p:nvPr>
        </p:nvSpPr>
        <p:spPr>
          <a:xfrm>
            <a:off x="947531" y="503967"/>
            <a:ext cx="8610600" cy="1293028"/>
          </a:xfrm>
        </p:spPr>
        <p:txBody>
          <a:bodyPr/>
          <a:lstStyle/>
          <a:p>
            <a:pPr algn="l"/>
            <a:r>
              <a:rPr lang="en-US" b="1" dirty="0">
                <a:solidFill>
                  <a:schemeClr val="bg2"/>
                </a:solidFill>
              </a:rPr>
              <a:t>Fuel Purchase Procedures</a:t>
            </a:r>
          </a:p>
        </p:txBody>
      </p:sp>
      <p:sp>
        <p:nvSpPr>
          <p:cNvPr id="3" name="Content Placeholder 2">
            <a:extLst>
              <a:ext uri="{FF2B5EF4-FFF2-40B4-BE49-F238E27FC236}">
                <a16:creationId xmlns:a16="http://schemas.microsoft.com/office/drawing/2014/main" id="{F54B6858-DFBD-4B6E-87DA-B2BEDE0DB5F4}"/>
              </a:ext>
            </a:extLst>
          </p:cNvPr>
          <p:cNvSpPr>
            <a:spLocks noGrp="1"/>
          </p:cNvSpPr>
          <p:nvPr>
            <p:ph idx="1"/>
          </p:nvPr>
        </p:nvSpPr>
        <p:spPr>
          <a:xfrm>
            <a:off x="685800" y="1796996"/>
            <a:ext cx="10820400" cy="4421690"/>
          </a:xfrm>
        </p:spPr>
        <p:txBody>
          <a:bodyPr>
            <a:normAutofit/>
          </a:bodyPr>
          <a:lstStyle/>
          <a:p>
            <a:pPr lvl="1"/>
            <a:r>
              <a:rPr lang="en-US" dirty="0">
                <a:highlight>
                  <a:srgbClr val="000080"/>
                </a:highlight>
              </a:rPr>
              <a:t>THE HOLMAN-BRANDED WEX FUEL CARD IS:</a:t>
            </a:r>
          </a:p>
          <a:p>
            <a:endParaRPr lang="en-US" dirty="0">
              <a:highlight>
                <a:srgbClr val="000080"/>
              </a:highlight>
            </a:endParaRPr>
          </a:p>
          <a:p>
            <a:pPr lvl="2">
              <a:buFont typeface="Wingdings" panose="05000000000000000000" pitchFamily="2" charset="2"/>
              <a:buChar char="Ø"/>
            </a:pPr>
            <a:r>
              <a:rPr lang="en-US" dirty="0">
                <a:highlight>
                  <a:srgbClr val="000080"/>
                </a:highlight>
              </a:rPr>
              <a:t>ACCEPTED NATIONWIDE AT FUEL STATIONS IN THE UNITED STATES</a:t>
            </a:r>
          </a:p>
          <a:p>
            <a:pPr marL="457200" lvl="1" indent="0">
              <a:buNone/>
            </a:pPr>
            <a:endParaRPr lang="en-US" dirty="0">
              <a:highlight>
                <a:srgbClr val="000080"/>
              </a:highlight>
            </a:endParaRPr>
          </a:p>
          <a:p>
            <a:pPr lvl="1"/>
            <a:r>
              <a:rPr lang="en-US" dirty="0">
                <a:highlight>
                  <a:srgbClr val="000080"/>
                </a:highlight>
              </a:rPr>
              <a:t>USED IN THE SAME MANNER AS ANY CREDIT CARD</a:t>
            </a:r>
          </a:p>
          <a:p>
            <a:pPr marL="914400" lvl="2" indent="0">
              <a:buNone/>
            </a:pPr>
            <a:endParaRPr lang="en-US" dirty="0">
              <a:highlight>
                <a:srgbClr val="000080"/>
              </a:highlight>
            </a:endParaRPr>
          </a:p>
          <a:p>
            <a:pPr marL="1257300" lvl="2" indent="-342900">
              <a:buFont typeface="+mj-lt"/>
              <a:buAutoNum type="arabicPeriod"/>
            </a:pPr>
            <a:r>
              <a:rPr lang="en-US" dirty="0">
                <a:highlight>
                  <a:srgbClr val="000080"/>
                </a:highlight>
              </a:rPr>
              <a:t>DRIVER INSERTS CARD INTO PUMP</a:t>
            </a:r>
          </a:p>
          <a:p>
            <a:pPr marL="1257300" lvl="2" indent="-342900">
              <a:buFont typeface="+mj-lt"/>
              <a:buAutoNum type="arabicPeriod"/>
            </a:pPr>
            <a:endParaRPr lang="en-US" dirty="0">
              <a:highlight>
                <a:srgbClr val="000080"/>
              </a:highlight>
            </a:endParaRPr>
          </a:p>
          <a:p>
            <a:pPr marL="1257300" lvl="2" indent="-342900">
              <a:buFont typeface="+mj-lt"/>
              <a:buAutoNum type="arabicPeriod"/>
            </a:pPr>
            <a:r>
              <a:rPr lang="en-US" dirty="0">
                <a:highlight>
                  <a:srgbClr val="000080"/>
                </a:highlight>
              </a:rPr>
              <a:t>REQUIRES THE OPERATOR TO ENTER, AS PROMPTED, THEIR ASSIGNED PIN NUMBER,    AND THE CURRENT MILEAGE FROM THE VEHICLE’S ODOMETER</a:t>
            </a:r>
          </a:p>
          <a:p>
            <a:pPr marL="1257300" lvl="2" indent="-342900">
              <a:buFont typeface="+mj-lt"/>
              <a:buAutoNum type="arabicPeriod"/>
            </a:pPr>
            <a:endParaRPr lang="en-US" dirty="0">
              <a:highlight>
                <a:srgbClr val="000080"/>
              </a:highlight>
            </a:endParaRPr>
          </a:p>
          <a:p>
            <a:pPr marL="1257300" lvl="2" indent="-342900">
              <a:buFont typeface="+mj-lt"/>
              <a:buAutoNum type="arabicPeriod"/>
            </a:pPr>
            <a:r>
              <a:rPr lang="en-US" dirty="0">
                <a:highlight>
                  <a:srgbClr val="000080"/>
                </a:highlight>
              </a:rPr>
              <a:t>DRIVER SAVES RECEIPTS TO GIVE TO COORDINATOR TO RECONCILE ACCOUNT AT THE END OF MONTH</a:t>
            </a:r>
          </a:p>
          <a:p>
            <a:pPr lvl="1">
              <a:buFont typeface="Wingdings" panose="05000000000000000000" pitchFamily="2" charset="2"/>
              <a:buChar char="Ø"/>
            </a:pPr>
            <a:endParaRPr lang="en-US" dirty="0">
              <a:highlight>
                <a:srgbClr val="000080"/>
              </a:highlight>
            </a:endParaRPr>
          </a:p>
          <a:p>
            <a:endParaRPr lang="en-US" dirty="0">
              <a:highlight>
                <a:srgbClr val="000080"/>
              </a:highlight>
            </a:endParaRPr>
          </a:p>
        </p:txBody>
      </p:sp>
    </p:spTree>
    <p:extLst>
      <p:ext uri="{BB962C8B-B14F-4D97-AF65-F5344CB8AC3E}">
        <p14:creationId xmlns:p14="http://schemas.microsoft.com/office/powerpoint/2010/main" val="411064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61E4-B5AE-4796-A842-C90A9C6E6BBB}"/>
              </a:ext>
            </a:extLst>
          </p:cNvPr>
          <p:cNvSpPr>
            <a:spLocks noGrp="1"/>
          </p:cNvSpPr>
          <p:nvPr>
            <p:ph type="title"/>
          </p:nvPr>
        </p:nvSpPr>
        <p:spPr>
          <a:xfrm>
            <a:off x="770213" y="1073790"/>
            <a:ext cx="8610600" cy="1293028"/>
          </a:xfrm>
        </p:spPr>
        <p:txBody>
          <a:bodyPr>
            <a:normAutofit/>
          </a:bodyPr>
          <a:lstStyle/>
          <a:p>
            <a:r>
              <a:rPr lang="en-US" sz="5000" b="1" dirty="0">
                <a:solidFill>
                  <a:schemeClr val="bg2"/>
                </a:solidFill>
              </a:rPr>
              <a:t>HOLMAN MAINTENANCE</a:t>
            </a:r>
          </a:p>
        </p:txBody>
      </p:sp>
      <p:sp>
        <p:nvSpPr>
          <p:cNvPr id="3" name="Content Placeholder 2">
            <a:extLst>
              <a:ext uri="{FF2B5EF4-FFF2-40B4-BE49-F238E27FC236}">
                <a16:creationId xmlns:a16="http://schemas.microsoft.com/office/drawing/2014/main" id="{B39FBEF5-363D-4DB2-8613-CD682707212D}"/>
              </a:ext>
            </a:extLst>
          </p:cNvPr>
          <p:cNvSpPr>
            <a:spLocks noGrp="1"/>
          </p:cNvSpPr>
          <p:nvPr>
            <p:ph idx="1"/>
          </p:nvPr>
        </p:nvSpPr>
        <p:spPr>
          <a:xfrm>
            <a:off x="770213" y="3101091"/>
            <a:ext cx="10131425" cy="3649133"/>
          </a:xfrm>
        </p:spPr>
        <p:txBody>
          <a:bodyPr>
            <a:normAutofit/>
          </a:bodyPr>
          <a:lstStyle/>
          <a:p>
            <a:pPr marL="0" indent="0" algn="ctr">
              <a:buNone/>
            </a:pPr>
            <a:r>
              <a:rPr lang="en-US" b="1" dirty="0">
                <a:highlight>
                  <a:srgbClr val="000080"/>
                </a:highlight>
              </a:rPr>
              <a:t>1-800-CAR-CARE (1-800-227-2273)</a:t>
            </a:r>
          </a:p>
          <a:p>
            <a:pPr algn="ctr"/>
            <a:endParaRPr lang="en-US" b="1" dirty="0">
              <a:highlight>
                <a:srgbClr val="000080"/>
              </a:highlight>
            </a:endParaRPr>
          </a:p>
          <a:p>
            <a:pPr algn="ctr">
              <a:buFont typeface="Wingdings" panose="05000000000000000000" pitchFamily="2" charset="2"/>
              <a:buChar char="ü"/>
            </a:pPr>
            <a:r>
              <a:rPr lang="en-US" b="1" dirty="0">
                <a:highlight>
                  <a:srgbClr val="000080"/>
                </a:highlight>
              </a:rPr>
              <a:t>Certified Mechanic</a:t>
            </a:r>
          </a:p>
          <a:p>
            <a:pPr algn="ctr">
              <a:buFont typeface="Wingdings" panose="05000000000000000000" pitchFamily="2" charset="2"/>
              <a:buChar char="ü"/>
            </a:pPr>
            <a:r>
              <a:rPr lang="en-US" b="1" dirty="0">
                <a:highlight>
                  <a:srgbClr val="000080"/>
                </a:highlight>
              </a:rPr>
              <a:t>Available 24 hours a day, 7 days a week for 365 days a year</a:t>
            </a:r>
          </a:p>
          <a:p>
            <a:pPr algn="ctr">
              <a:buFont typeface="Wingdings" panose="05000000000000000000" pitchFamily="2" charset="2"/>
              <a:buChar char="ü"/>
            </a:pPr>
            <a:r>
              <a:rPr lang="en-US" b="1" dirty="0">
                <a:highlight>
                  <a:srgbClr val="000080"/>
                </a:highlight>
              </a:rPr>
              <a:t>Maintenance</a:t>
            </a:r>
          </a:p>
          <a:p>
            <a:pPr algn="ctr">
              <a:buFont typeface="Wingdings" panose="05000000000000000000" pitchFamily="2" charset="2"/>
              <a:buChar char="ü"/>
            </a:pPr>
            <a:r>
              <a:rPr lang="en-US" b="1" dirty="0">
                <a:highlight>
                  <a:srgbClr val="000080"/>
                </a:highlight>
              </a:rPr>
              <a:t>Repairs</a:t>
            </a:r>
          </a:p>
          <a:p>
            <a:pPr algn="ctr">
              <a:buFont typeface="Wingdings" panose="05000000000000000000" pitchFamily="2" charset="2"/>
              <a:buChar char="ü"/>
            </a:pPr>
            <a:r>
              <a:rPr lang="en-US" b="1" dirty="0">
                <a:highlight>
                  <a:srgbClr val="000080"/>
                </a:highlight>
              </a:rPr>
              <a:t>Warranty Services</a:t>
            </a:r>
          </a:p>
          <a:p>
            <a:pPr algn="ctr">
              <a:buFont typeface="Wingdings" panose="05000000000000000000" pitchFamily="2" charset="2"/>
              <a:buChar char="ü"/>
            </a:pPr>
            <a:r>
              <a:rPr lang="en-US" b="1" dirty="0">
                <a:highlight>
                  <a:srgbClr val="000080"/>
                </a:highlight>
              </a:rPr>
              <a:t>Emergency and Roadside Assistance</a:t>
            </a:r>
          </a:p>
          <a:p>
            <a:endParaRPr lang="en-US" dirty="0">
              <a:highlight>
                <a:srgbClr val="000080"/>
              </a:highlight>
            </a:endParaRPr>
          </a:p>
        </p:txBody>
      </p:sp>
    </p:spTree>
    <p:extLst>
      <p:ext uri="{BB962C8B-B14F-4D97-AF65-F5344CB8AC3E}">
        <p14:creationId xmlns:p14="http://schemas.microsoft.com/office/powerpoint/2010/main" val="365070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E463-308B-4E6A-8CB6-86F4ADF0012D}"/>
              </a:ext>
            </a:extLst>
          </p:cNvPr>
          <p:cNvSpPr>
            <a:spLocks noGrp="1"/>
          </p:cNvSpPr>
          <p:nvPr>
            <p:ph type="title"/>
          </p:nvPr>
        </p:nvSpPr>
        <p:spPr>
          <a:xfrm>
            <a:off x="685800" y="639315"/>
            <a:ext cx="7535411" cy="1365654"/>
          </a:xfrm>
        </p:spPr>
        <p:txBody>
          <a:bodyPr>
            <a:normAutofit/>
          </a:bodyPr>
          <a:lstStyle/>
          <a:p>
            <a:pPr algn="l"/>
            <a:r>
              <a:rPr lang="en-US" sz="3000" b="1" dirty="0">
                <a:solidFill>
                  <a:schemeClr val="bg2"/>
                </a:solidFill>
              </a:rPr>
              <a:t>HOLMAN MAINTENANCE information</a:t>
            </a:r>
            <a:br>
              <a:rPr lang="en-US" sz="3000" b="1" dirty="0">
                <a:solidFill>
                  <a:schemeClr val="bg2"/>
                </a:solidFill>
              </a:rPr>
            </a:br>
            <a:r>
              <a:rPr lang="en-US" sz="3000" b="1" dirty="0">
                <a:solidFill>
                  <a:schemeClr val="bg2"/>
                </a:solidFill>
              </a:rPr>
              <a:t>&amp; PROPER MAINTENANCE OF A STATE VEHICLE</a:t>
            </a:r>
          </a:p>
        </p:txBody>
      </p:sp>
      <p:sp>
        <p:nvSpPr>
          <p:cNvPr id="8" name="TextBox 7">
            <a:extLst>
              <a:ext uri="{FF2B5EF4-FFF2-40B4-BE49-F238E27FC236}">
                <a16:creationId xmlns:a16="http://schemas.microsoft.com/office/drawing/2014/main" id="{B117C6DB-AD96-41D8-A7E7-41AFD257FB20}"/>
              </a:ext>
            </a:extLst>
          </p:cNvPr>
          <p:cNvSpPr txBox="1"/>
          <p:nvPr/>
        </p:nvSpPr>
        <p:spPr>
          <a:xfrm>
            <a:off x="685800" y="2004969"/>
            <a:ext cx="7923121" cy="4801314"/>
          </a:xfrm>
          <a:prstGeom prst="rect">
            <a:avLst/>
          </a:prstGeom>
          <a:noFill/>
        </p:spPr>
        <p:txBody>
          <a:bodyPr wrap="square" rtlCol="0">
            <a:spAutoFit/>
          </a:bodyPr>
          <a:lstStyle/>
          <a:p>
            <a:pPr marL="285750" indent="-285750">
              <a:buFont typeface="Arial" panose="020B0604020202020204" pitchFamily="34" charset="0"/>
              <a:buChar char="•"/>
            </a:pPr>
            <a:r>
              <a:rPr lang="en-US" sz="1300" b="1" dirty="0">
                <a:highlight>
                  <a:srgbClr val="000080"/>
                </a:highlight>
              </a:rPr>
              <a:t>A MAINTENANCE REFERENCE DOCUMENT WILL BE PROVIDED FOR ANY VEHICLE ASSIGNED WITH HOLMAN MAINTENANCE SERVICES </a:t>
            </a:r>
          </a:p>
          <a:p>
            <a:pPr marL="285750" indent="-285750">
              <a:buFont typeface="Arial" panose="020B0604020202020204" pitchFamily="34" charset="0"/>
              <a:buChar char="•"/>
            </a:pPr>
            <a:endParaRPr lang="en-US" sz="1300" b="1" dirty="0">
              <a:highlight>
                <a:srgbClr val="000080"/>
              </a:highlight>
            </a:endParaRPr>
          </a:p>
          <a:p>
            <a:pPr marL="285750" indent="-285750">
              <a:buFont typeface="Arial" panose="020B0604020202020204" pitchFamily="34" charset="0"/>
              <a:buChar char="•"/>
            </a:pPr>
            <a:r>
              <a:rPr lang="en-US" sz="1300" b="1" dirty="0">
                <a:highlight>
                  <a:srgbClr val="000080"/>
                </a:highlight>
              </a:rPr>
              <a:t>PRIOR TO TAKING TO A SHOP, THE VEHICLE OPERATOR CALLS 1-800-CAR-CARE AND DISCUSSES THE NEED WITH A HOLMAN CERTIFIED MECHANIC</a:t>
            </a:r>
          </a:p>
          <a:p>
            <a:pPr marL="285750" indent="-285750">
              <a:buFont typeface="Arial" panose="020B0604020202020204" pitchFamily="34" charset="0"/>
              <a:buChar char="•"/>
            </a:pPr>
            <a:endParaRPr lang="en-US" sz="1300" b="1" dirty="0">
              <a:highlight>
                <a:srgbClr val="000080"/>
              </a:highlight>
            </a:endParaRPr>
          </a:p>
          <a:p>
            <a:pPr marL="285750" indent="-285750">
              <a:buFont typeface="Arial" panose="020B0604020202020204" pitchFamily="34" charset="0"/>
              <a:buChar char="•"/>
            </a:pPr>
            <a:r>
              <a:rPr lang="en-US" sz="1300" b="1" dirty="0">
                <a:highlight>
                  <a:srgbClr val="000080"/>
                </a:highlight>
              </a:rPr>
              <a:t>HOLMAN REVIEWS THE VEHICLE’S MAINTENANCE AND REPAIR HISTORY AND RECOMMENDS A HOLMAN-APPROVED VENDOR THAT BEST FITS THE REPAIR NEEDED AND THE CURRENT VEHICLE LOCATION</a:t>
            </a:r>
          </a:p>
          <a:p>
            <a:pPr marL="285750" indent="-285750">
              <a:buFont typeface="Arial" panose="020B0604020202020204" pitchFamily="34" charset="0"/>
              <a:buChar char="•"/>
            </a:pPr>
            <a:endParaRPr lang="en-US" sz="1300" b="1" dirty="0">
              <a:highlight>
                <a:srgbClr val="000080"/>
              </a:highlight>
            </a:endParaRPr>
          </a:p>
          <a:p>
            <a:pPr marL="285750" indent="-285750">
              <a:buFont typeface="Arial" panose="020B0604020202020204" pitchFamily="34" charset="0"/>
              <a:buChar char="•"/>
            </a:pPr>
            <a:r>
              <a:rPr lang="en-US" sz="1300" b="1" dirty="0">
                <a:highlight>
                  <a:srgbClr val="000080"/>
                </a:highlight>
              </a:rPr>
              <a:t>THE OPERATOR TAKES THE VEHICLE TO THE RECOMMENDED FACILITY</a:t>
            </a:r>
          </a:p>
          <a:p>
            <a:pPr marL="285750" indent="-285750">
              <a:buFont typeface="Arial" panose="020B0604020202020204" pitchFamily="34" charset="0"/>
              <a:buChar char="•"/>
            </a:pPr>
            <a:endParaRPr lang="en-US" sz="1300" b="1" dirty="0">
              <a:highlight>
                <a:srgbClr val="000080"/>
              </a:highlight>
            </a:endParaRPr>
          </a:p>
          <a:p>
            <a:pPr marL="285750" indent="-285750">
              <a:buFont typeface="Arial" panose="020B0604020202020204" pitchFamily="34" charset="0"/>
              <a:buChar char="•"/>
            </a:pPr>
            <a:r>
              <a:rPr lang="en-US" sz="1300" b="1" dirty="0">
                <a:highlight>
                  <a:srgbClr val="000080"/>
                </a:highlight>
              </a:rPr>
              <a:t>THE FACILITY CONTACTS HOLMAN TO REVIEW THE WORK REQUESTED AND FOR AUTHORIZATION OF THE REPAIR AND THE COST OF PERFORMING THE WORK. REMEMBER THAT </a:t>
            </a:r>
            <a:r>
              <a:rPr lang="en-US" sz="1300" b="1" u="sng" dirty="0">
                <a:highlight>
                  <a:srgbClr val="000080"/>
                </a:highlight>
              </a:rPr>
              <a:t>ALL</a:t>
            </a:r>
            <a:r>
              <a:rPr lang="en-US" sz="1300" b="1" dirty="0">
                <a:highlight>
                  <a:srgbClr val="000080"/>
                </a:highlight>
              </a:rPr>
              <a:t> REPAIRS OVER YOUR AGENCY-DESIGNATED MONETARY THRESHOLD WILL REQUIRE THE REVIEW AND APPROVAL FROM YOUR AGENCY FLEET COORDINATOR. PLEASE KEEP THIS IN MIND WHEN YOU TAKE THE VEHICLE TO A FACILITY AND PLAN TO WAIT FOR REPAIRS TO BE COMPLETED</a:t>
            </a:r>
          </a:p>
          <a:p>
            <a:pPr marL="285750" indent="-285750">
              <a:buFont typeface="Arial" panose="020B0604020202020204" pitchFamily="34" charset="0"/>
              <a:buChar char="•"/>
            </a:pPr>
            <a:endParaRPr lang="en-US" sz="1300" b="1" dirty="0">
              <a:highlight>
                <a:srgbClr val="000080"/>
              </a:highlight>
            </a:endParaRPr>
          </a:p>
          <a:p>
            <a:pPr marL="742950" lvl="1" indent="-285750">
              <a:buFont typeface="Wingdings" panose="05000000000000000000" pitchFamily="2" charset="2"/>
              <a:buChar char="v"/>
            </a:pPr>
            <a:r>
              <a:rPr lang="en-US" sz="1300" b="1" dirty="0">
                <a:highlight>
                  <a:srgbClr val="000080"/>
                </a:highlight>
              </a:rPr>
              <a:t>REMEMBER TO CONTACT HOLMAN PRIOR TO SCHEDULING ANY REPAIRS FOR A VEHICLE AS THIS HELPS HOLMAN TRACK/MANAGE EXTRANEOUS ADD-ON CHARGES THAT MAY NOT RELATE TO YOUR ORIGINAL REASON FOR SCHEDULING MAINTENANCE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528C33B0-CEAB-BDA6-ACA5-0C9CF203C3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102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A587-75C8-49CC-8478-E4105ADE8A2E}"/>
              </a:ext>
            </a:extLst>
          </p:cNvPr>
          <p:cNvSpPr>
            <a:spLocks noGrp="1"/>
          </p:cNvSpPr>
          <p:nvPr>
            <p:ph type="title"/>
          </p:nvPr>
        </p:nvSpPr>
        <p:spPr/>
        <p:txBody>
          <a:bodyPr>
            <a:normAutofit/>
          </a:bodyPr>
          <a:lstStyle/>
          <a:p>
            <a:r>
              <a:rPr lang="en-US" sz="2800" b="1" dirty="0">
                <a:solidFill>
                  <a:schemeClr val="bg2"/>
                </a:solidFill>
              </a:rPr>
              <a:t>HOLMAN MAINTENANCE PACKET</a:t>
            </a:r>
            <a:br>
              <a:rPr lang="en-US" sz="2800" b="1" dirty="0">
                <a:solidFill>
                  <a:schemeClr val="bg2"/>
                </a:solidFill>
              </a:rPr>
            </a:br>
            <a:r>
              <a:rPr lang="en-US" sz="2800" b="1" dirty="0">
                <a:solidFill>
                  <a:schemeClr val="bg2"/>
                </a:solidFill>
              </a:rPr>
              <a:t>&amp; PROPER MAINTENANCE OF A STATE VEHICLE CONT.</a:t>
            </a:r>
          </a:p>
        </p:txBody>
      </p:sp>
      <p:sp>
        <p:nvSpPr>
          <p:cNvPr id="3" name="Content Placeholder 2">
            <a:extLst>
              <a:ext uri="{FF2B5EF4-FFF2-40B4-BE49-F238E27FC236}">
                <a16:creationId xmlns:a16="http://schemas.microsoft.com/office/drawing/2014/main" id="{8EA504D3-9C4C-4F9A-8B8B-469F9D3130A4}"/>
              </a:ext>
            </a:extLst>
          </p:cNvPr>
          <p:cNvSpPr>
            <a:spLocks noGrp="1"/>
          </p:cNvSpPr>
          <p:nvPr>
            <p:ph idx="1"/>
          </p:nvPr>
        </p:nvSpPr>
        <p:spPr>
          <a:xfrm>
            <a:off x="677333" y="2194560"/>
            <a:ext cx="5816600" cy="4024125"/>
          </a:xfrm>
        </p:spPr>
        <p:txBody>
          <a:bodyPr>
            <a:normAutofit/>
          </a:bodyPr>
          <a:lstStyle/>
          <a:p>
            <a:r>
              <a:rPr lang="en-US" b="1" dirty="0">
                <a:highlight>
                  <a:srgbClr val="000080"/>
                </a:highlight>
              </a:rPr>
              <a:t>ALL CAR WASHES SHOULD BE PERFORMED THROUGH A HOLMAN-APPROVED VENDOR </a:t>
            </a:r>
          </a:p>
          <a:p>
            <a:r>
              <a:rPr lang="en-US" b="1" dirty="0">
                <a:highlight>
                  <a:srgbClr val="000080"/>
                </a:highlight>
              </a:rPr>
              <a:t>A TOTAL OF 2 DETAILS ARE PERMITTED PER YEAR BY HOLMAN </a:t>
            </a:r>
          </a:p>
          <a:p>
            <a:r>
              <a:rPr lang="en-US" b="1" dirty="0">
                <a:highlight>
                  <a:srgbClr val="000080"/>
                </a:highlight>
              </a:rPr>
              <a:t>THE VEHICLE SHOULD BE CLEANED WEEKLY</a:t>
            </a:r>
          </a:p>
        </p:txBody>
      </p:sp>
    </p:spTree>
    <p:extLst>
      <p:ext uri="{BB962C8B-B14F-4D97-AF65-F5344CB8AC3E}">
        <p14:creationId xmlns:p14="http://schemas.microsoft.com/office/powerpoint/2010/main" val="19994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B1CF-18BB-461D-9078-149189B2EB2F}"/>
              </a:ext>
            </a:extLst>
          </p:cNvPr>
          <p:cNvSpPr>
            <a:spLocks noGrp="1"/>
          </p:cNvSpPr>
          <p:nvPr>
            <p:ph type="title"/>
          </p:nvPr>
        </p:nvSpPr>
        <p:spPr>
          <a:xfrm>
            <a:off x="248409" y="501903"/>
            <a:ext cx="8610600" cy="1293028"/>
          </a:xfrm>
        </p:spPr>
        <p:txBody>
          <a:bodyPr>
            <a:normAutofit/>
          </a:bodyPr>
          <a:lstStyle/>
          <a:p>
            <a:pPr algn="l"/>
            <a:r>
              <a:rPr lang="en-US" b="1" dirty="0">
                <a:solidFill>
                  <a:schemeClr val="bg2"/>
                </a:solidFill>
              </a:rPr>
              <a:t>Emergency and Roadside Assistance</a:t>
            </a:r>
          </a:p>
        </p:txBody>
      </p:sp>
      <p:sp>
        <p:nvSpPr>
          <p:cNvPr id="3" name="Content Placeholder 2">
            <a:extLst>
              <a:ext uri="{FF2B5EF4-FFF2-40B4-BE49-F238E27FC236}">
                <a16:creationId xmlns:a16="http://schemas.microsoft.com/office/drawing/2014/main" id="{72D4E16D-BB03-404F-BD38-4DA557B7FAAE}"/>
              </a:ext>
            </a:extLst>
          </p:cNvPr>
          <p:cNvSpPr>
            <a:spLocks noGrp="1"/>
          </p:cNvSpPr>
          <p:nvPr>
            <p:ph idx="1"/>
          </p:nvPr>
        </p:nvSpPr>
        <p:spPr>
          <a:xfrm>
            <a:off x="0" y="518184"/>
            <a:ext cx="10820400" cy="4024125"/>
          </a:xfrm>
        </p:spPr>
        <p:txBody>
          <a:bodyPr/>
          <a:lstStyle/>
          <a:p>
            <a:r>
              <a:rPr lang="en-US" b="1" dirty="0">
                <a:highlight>
                  <a:srgbClr val="000080"/>
                </a:highlight>
              </a:rPr>
              <a:t>In the event roadside assistance is needed, the vehicle operator is to contact Holman for an assessment of needed services, such as towing, emergency repairs, or locksmith services.</a:t>
            </a:r>
          </a:p>
          <a:p>
            <a:endParaRPr lang="en-US" b="1" dirty="0">
              <a:highlight>
                <a:srgbClr val="000080"/>
              </a:highlight>
            </a:endParaRPr>
          </a:p>
        </p:txBody>
      </p:sp>
    </p:spTree>
    <p:extLst>
      <p:ext uri="{BB962C8B-B14F-4D97-AF65-F5344CB8AC3E}">
        <p14:creationId xmlns:p14="http://schemas.microsoft.com/office/powerpoint/2010/main" val="353927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4F5D-D74C-4D3A-81DA-C37DCE013F7F}"/>
              </a:ext>
            </a:extLst>
          </p:cNvPr>
          <p:cNvSpPr>
            <a:spLocks noGrp="1"/>
          </p:cNvSpPr>
          <p:nvPr>
            <p:ph type="title"/>
          </p:nvPr>
        </p:nvSpPr>
        <p:spPr>
          <a:xfrm>
            <a:off x="619760" y="764373"/>
            <a:ext cx="6832600" cy="1293028"/>
          </a:xfrm>
        </p:spPr>
        <p:txBody>
          <a:bodyPr>
            <a:normAutofit/>
          </a:bodyPr>
          <a:lstStyle/>
          <a:p>
            <a:pPr algn="l"/>
            <a:r>
              <a:rPr lang="en-US" b="1" dirty="0">
                <a:solidFill>
                  <a:schemeClr val="bg2"/>
                </a:solidFill>
              </a:rPr>
              <a:t>Recall Notices</a:t>
            </a:r>
          </a:p>
        </p:txBody>
      </p:sp>
      <p:sp>
        <p:nvSpPr>
          <p:cNvPr id="3" name="Content Placeholder 2">
            <a:extLst>
              <a:ext uri="{FF2B5EF4-FFF2-40B4-BE49-F238E27FC236}">
                <a16:creationId xmlns:a16="http://schemas.microsoft.com/office/drawing/2014/main" id="{7B6ED48F-D342-46E6-A715-C468AB68DA1C}"/>
              </a:ext>
            </a:extLst>
          </p:cNvPr>
          <p:cNvSpPr>
            <a:spLocks noGrp="1"/>
          </p:cNvSpPr>
          <p:nvPr>
            <p:ph idx="1"/>
          </p:nvPr>
        </p:nvSpPr>
        <p:spPr>
          <a:xfrm>
            <a:off x="619760" y="2194560"/>
            <a:ext cx="6832600" cy="4024125"/>
          </a:xfrm>
        </p:spPr>
        <p:txBody>
          <a:bodyPr>
            <a:normAutofit fontScale="92500" lnSpcReduction="10000"/>
          </a:bodyPr>
          <a:lstStyle/>
          <a:p>
            <a:endParaRPr lang="en-US" dirty="0">
              <a:highlight>
                <a:srgbClr val="000080"/>
              </a:highlight>
            </a:endParaRPr>
          </a:p>
          <a:p>
            <a:r>
              <a:rPr lang="en-US" sz="2100" dirty="0">
                <a:highlight>
                  <a:srgbClr val="000080"/>
                </a:highlight>
              </a:rPr>
              <a:t>The Agency Fleet Coordinator is notified of their agency’s vehicle safety recalls through their Holman dashboard widget</a:t>
            </a:r>
          </a:p>
          <a:p>
            <a:pPr lvl="1"/>
            <a:r>
              <a:rPr lang="en-US" sz="2100" dirty="0">
                <a:highlight>
                  <a:srgbClr val="000080"/>
                </a:highlight>
              </a:rPr>
              <a:t>If a vehicle is assigned to a driver and that driver’s email address is listed in the vehicle’s profile IN Holman, the driver will also receive an emailed notification of the vehicle’s safety recall</a:t>
            </a:r>
          </a:p>
          <a:p>
            <a:r>
              <a:rPr lang="en-US" sz="2100" dirty="0">
                <a:highlight>
                  <a:srgbClr val="000080"/>
                </a:highlight>
              </a:rPr>
              <a:t>Vehicle operator should take vehicle to facility</a:t>
            </a:r>
          </a:p>
          <a:p>
            <a:r>
              <a:rPr lang="en-US" sz="2100" dirty="0">
                <a:highlight>
                  <a:srgbClr val="000080"/>
                </a:highlight>
              </a:rPr>
              <a:t>Facility performs the specified work</a:t>
            </a:r>
          </a:p>
          <a:p>
            <a:r>
              <a:rPr lang="en-US" sz="2100" dirty="0">
                <a:highlight>
                  <a:srgbClr val="000080"/>
                </a:highlight>
              </a:rPr>
              <a:t>Facility notifies the manufacturer that the work was completed</a:t>
            </a:r>
          </a:p>
          <a:p>
            <a:r>
              <a:rPr lang="en-US" sz="2100" dirty="0">
                <a:highlight>
                  <a:srgbClr val="000080"/>
                </a:highlight>
              </a:rPr>
              <a:t>Manufacturer sends an update to Holman</a:t>
            </a:r>
          </a:p>
          <a:p>
            <a:endParaRPr lang="en-US" dirty="0">
              <a:highlight>
                <a:srgbClr val="000080"/>
              </a:highlight>
            </a:endParaRPr>
          </a:p>
        </p:txBody>
      </p:sp>
    </p:spTree>
    <p:extLst>
      <p:ext uri="{BB962C8B-B14F-4D97-AF65-F5344CB8AC3E}">
        <p14:creationId xmlns:p14="http://schemas.microsoft.com/office/powerpoint/2010/main" val="81993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6145-5ADF-4D89-B222-DECEC05D128C}"/>
              </a:ext>
            </a:extLst>
          </p:cNvPr>
          <p:cNvSpPr>
            <a:spLocks noGrp="1"/>
          </p:cNvSpPr>
          <p:nvPr>
            <p:ph type="title"/>
          </p:nvPr>
        </p:nvSpPr>
        <p:spPr>
          <a:xfrm>
            <a:off x="685800" y="639315"/>
            <a:ext cx="8610600" cy="1293028"/>
          </a:xfrm>
        </p:spPr>
        <p:txBody>
          <a:bodyPr/>
          <a:lstStyle/>
          <a:p>
            <a:pPr algn="l"/>
            <a:r>
              <a:rPr lang="en-US" b="1" dirty="0">
                <a:solidFill>
                  <a:schemeClr val="bg2"/>
                </a:solidFill>
              </a:rPr>
              <a:t>ACCIDENT PROCEDURES</a:t>
            </a:r>
          </a:p>
        </p:txBody>
      </p:sp>
      <p:sp>
        <p:nvSpPr>
          <p:cNvPr id="3" name="Content Placeholder 2">
            <a:extLst>
              <a:ext uri="{FF2B5EF4-FFF2-40B4-BE49-F238E27FC236}">
                <a16:creationId xmlns:a16="http://schemas.microsoft.com/office/drawing/2014/main" id="{335A618E-D88A-4A5C-8B41-5EC9B9F1A481}"/>
              </a:ext>
            </a:extLst>
          </p:cNvPr>
          <p:cNvSpPr>
            <a:spLocks noGrp="1"/>
          </p:cNvSpPr>
          <p:nvPr>
            <p:ph idx="1"/>
          </p:nvPr>
        </p:nvSpPr>
        <p:spPr>
          <a:xfrm>
            <a:off x="685800" y="2833875"/>
            <a:ext cx="10820400" cy="4024125"/>
          </a:xfrm>
        </p:spPr>
        <p:txBody>
          <a:bodyPr>
            <a:normAutofit/>
          </a:bodyPr>
          <a:lstStyle/>
          <a:p>
            <a:r>
              <a:rPr lang="en-US" dirty="0">
                <a:highlight>
                  <a:srgbClr val="000080"/>
                </a:highlight>
              </a:rPr>
              <a:t>IN THE EVENT OF ANY COLLISION, THE VEHICLE OPERATOR IS TO FOLLOW THESE STEPS:</a:t>
            </a:r>
          </a:p>
          <a:p>
            <a:r>
              <a:rPr lang="en-US" dirty="0">
                <a:highlight>
                  <a:srgbClr val="000080"/>
                </a:highlight>
              </a:rPr>
              <a:t>CONTACT THE LOCAL LAW ENFORCEMENT AGENCY WHERE THE COLLISION OCCURRED</a:t>
            </a:r>
          </a:p>
          <a:p>
            <a:r>
              <a:rPr lang="en-US" dirty="0">
                <a:highlight>
                  <a:srgbClr val="000080"/>
                </a:highlight>
              </a:rPr>
              <a:t>CONTACT HOLMAN (1-800-CAR-CARE) FOR TOWING, IF NEEDED</a:t>
            </a:r>
          </a:p>
          <a:p>
            <a:r>
              <a:rPr lang="en-US" dirty="0">
                <a:highlight>
                  <a:srgbClr val="000080"/>
                </a:highlight>
              </a:rPr>
              <a:t>CONTACT THE AGENCY FLEET COORDINATOR ASAP AND REFER TO THE ACCIDENT PROCEDURES PROVIDED IN YOUR VEHICLE PACKET</a:t>
            </a:r>
          </a:p>
          <a:p>
            <a:r>
              <a:rPr lang="en-US" dirty="0">
                <a:highlight>
                  <a:srgbClr val="000080"/>
                </a:highlight>
              </a:rPr>
              <a:t>REMINDER:  ACCIDENT REPAIRS ARE NOT USUALLY PAID THROUGH HOLMAN</a:t>
            </a:r>
          </a:p>
          <a:p>
            <a:endParaRPr lang="en-US" dirty="0">
              <a:highlight>
                <a:srgbClr val="000080"/>
              </a:highlight>
            </a:endParaRPr>
          </a:p>
        </p:txBody>
      </p:sp>
    </p:spTree>
    <p:extLst>
      <p:ext uri="{BB962C8B-B14F-4D97-AF65-F5344CB8AC3E}">
        <p14:creationId xmlns:p14="http://schemas.microsoft.com/office/powerpoint/2010/main" val="273313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1EBA-02AF-421D-8251-55BF8E6DD251}"/>
              </a:ext>
            </a:extLst>
          </p:cNvPr>
          <p:cNvSpPr>
            <a:spLocks noGrp="1"/>
          </p:cNvSpPr>
          <p:nvPr>
            <p:ph type="title"/>
          </p:nvPr>
        </p:nvSpPr>
        <p:spPr>
          <a:xfrm>
            <a:off x="685800" y="473294"/>
            <a:ext cx="8610600" cy="1293028"/>
          </a:xfrm>
        </p:spPr>
        <p:txBody>
          <a:bodyPr/>
          <a:lstStyle/>
          <a:p>
            <a:pPr algn="l"/>
            <a:r>
              <a:rPr lang="en-US" b="1" dirty="0">
                <a:solidFill>
                  <a:schemeClr val="bg2"/>
                </a:solidFill>
              </a:rPr>
              <a:t>INCIDENT REPORTING</a:t>
            </a:r>
          </a:p>
        </p:txBody>
      </p:sp>
      <p:sp>
        <p:nvSpPr>
          <p:cNvPr id="3" name="Content Placeholder 2">
            <a:extLst>
              <a:ext uri="{FF2B5EF4-FFF2-40B4-BE49-F238E27FC236}">
                <a16:creationId xmlns:a16="http://schemas.microsoft.com/office/drawing/2014/main" id="{D5C3ABD4-6DA9-459F-91AA-314271458028}"/>
              </a:ext>
            </a:extLst>
          </p:cNvPr>
          <p:cNvSpPr>
            <a:spLocks noGrp="1"/>
          </p:cNvSpPr>
          <p:nvPr>
            <p:ph idx="1"/>
          </p:nvPr>
        </p:nvSpPr>
        <p:spPr>
          <a:xfrm>
            <a:off x="685800" y="2194560"/>
            <a:ext cx="6563139" cy="4024125"/>
          </a:xfrm>
        </p:spPr>
        <p:txBody>
          <a:bodyPr>
            <a:normAutofit/>
          </a:bodyPr>
          <a:lstStyle/>
          <a:p>
            <a:r>
              <a:rPr lang="en-US" dirty="0">
                <a:highlight>
                  <a:srgbClr val="000080"/>
                </a:highlight>
              </a:rPr>
              <a:t>If the damage is more than the deductible but less than $2500, the insurer may be able to address the claim based solely on one or more estimates.</a:t>
            </a:r>
          </a:p>
          <a:p>
            <a:r>
              <a:rPr lang="en-US" dirty="0">
                <a:highlight>
                  <a:srgbClr val="000080"/>
                </a:highlight>
              </a:rPr>
              <a:t>The insurer reserves the right to inspect all damages prior to repairs being completed. </a:t>
            </a:r>
          </a:p>
          <a:p>
            <a:r>
              <a:rPr lang="en-US" dirty="0">
                <a:highlight>
                  <a:srgbClr val="000080"/>
                </a:highlight>
              </a:rPr>
              <a:t>Prior to securing estimates, the spending unit should await contact from the insurer as to how it wishes to proceed. </a:t>
            </a:r>
          </a:p>
          <a:p>
            <a:endParaRPr lang="en-US" dirty="0">
              <a:highlight>
                <a:srgbClr val="000080"/>
              </a:highlight>
            </a:endParaRPr>
          </a:p>
        </p:txBody>
      </p:sp>
      <p:pic>
        <p:nvPicPr>
          <p:cNvPr id="5" name="Picture 4">
            <a:extLst>
              <a:ext uri="{FF2B5EF4-FFF2-40B4-BE49-F238E27FC236}">
                <a16:creationId xmlns:a16="http://schemas.microsoft.com/office/drawing/2014/main" id="{3747CE03-E132-4A73-AC52-83FEF07E7E7A}"/>
              </a:ext>
            </a:extLst>
          </p:cNvPr>
          <p:cNvPicPr>
            <a:picLocks noChangeAspect="1"/>
          </p:cNvPicPr>
          <p:nvPr/>
        </p:nvPicPr>
        <p:blipFill>
          <a:blip r:embed="rId2"/>
          <a:stretch>
            <a:fillRect/>
          </a:stretch>
        </p:blipFill>
        <p:spPr>
          <a:xfrm>
            <a:off x="7422723" y="503584"/>
            <a:ext cx="4325057" cy="5266902"/>
          </a:xfrm>
          <a:prstGeom prst="rect">
            <a:avLst/>
          </a:prstGeom>
        </p:spPr>
      </p:pic>
    </p:spTree>
    <p:extLst>
      <p:ext uri="{BB962C8B-B14F-4D97-AF65-F5344CB8AC3E}">
        <p14:creationId xmlns:p14="http://schemas.microsoft.com/office/powerpoint/2010/main" val="262066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8DAE-8A86-4D36-96BB-502F87F8003D}"/>
              </a:ext>
            </a:extLst>
          </p:cNvPr>
          <p:cNvSpPr>
            <a:spLocks noGrp="1"/>
          </p:cNvSpPr>
          <p:nvPr>
            <p:ph type="title"/>
          </p:nvPr>
        </p:nvSpPr>
        <p:spPr>
          <a:xfrm>
            <a:off x="685800" y="639315"/>
            <a:ext cx="8610600" cy="1293028"/>
          </a:xfrm>
        </p:spPr>
        <p:txBody>
          <a:bodyPr/>
          <a:lstStyle/>
          <a:p>
            <a:pPr algn="l"/>
            <a:r>
              <a:rPr lang="en-US" b="1" dirty="0">
                <a:solidFill>
                  <a:schemeClr val="bg2"/>
                </a:solidFill>
              </a:rPr>
              <a:t>FMD’s Mission Statement</a:t>
            </a:r>
          </a:p>
        </p:txBody>
      </p:sp>
      <p:sp>
        <p:nvSpPr>
          <p:cNvPr id="3" name="Content Placeholder 2">
            <a:extLst>
              <a:ext uri="{FF2B5EF4-FFF2-40B4-BE49-F238E27FC236}">
                <a16:creationId xmlns:a16="http://schemas.microsoft.com/office/drawing/2014/main" id="{ADCEEB25-57A8-454E-9159-6510BBF35289}"/>
              </a:ext>
            </a:extLst>
          </p:cNvPr>
          <p:cNvSpPr>
            <a:spLocks noGrp="1"/>
          </p:cNvSpPr>
          <p:nvPr>
            <p:ph idx="1"/>
          </p:nvPr>
        </p:nvSpPr>
        <p:spPr/>
        <p:txBody>
          <a:bodyPr/>
          <a:lstStyle/>
          <a:p>
            <a:endParaRPr lang="en-US" sz="2400" b="1" dirty="0">
              <a:solidFill>
                <a:prstClr val="white"/>
              </a:solidFill>
              <a:effectLst>
                <a:outerShdw blurRad="38100" dist="38100" dir="2700000" algn="tl">
                  <a:srgbClr val="000000">
                    <a:alpha val="43137"/>
                  </a:srgbClr>
                </a:outerShdw>
              </a:effectLst>
              <a:cs typeface="Arial" pitchFamily="34" charset="0"/>
            </a:endParaRPr>
          </a:p>
          <a:p>
            <a:r>
              <a:rPr lang="en-US" sz="2400" b="1" dirty="0">
                <a:solidFill>
                  <a:prstClr val="white"/>
                </a:solidFill>
                <a:effectLst>
                  <a:outerShdw blurRad="38100" dist="38100" dir="2700000" algn="tl">
                    <a:srgbClr val="000000">
                      <a:alpha val="43137"/>
                    </a:srgbClr>
                  </a:outerShdw>
                </a:effectLst>
                <a:cs typeface="Arial" pitchFamily="34" charset="0"/>
              </a:rPr>
              <a:t>Provide safe, efficient, and reliable ground fleet services in the most cost effective manner possible.  We will be enablers for state spending units by providing exceptional fleet service, promoting professional development, and working as one team to accomplish the State's strategic goals and objectives.</a:t>
            </a:r>
          </a:p>
          <a:p>
            <a:endParaRPr lang="en-US" dirty="0"/>
          </a:p>
        </p:txBody>
      </p:sp>
    </p:spTree>
    <p:extLst>
      <p:ext uri="{BB962C8B-B14F-4D97-AF65-F5344CB8AC3E}">
        <p14:creationId xmlns:p14="http://schemas.microsoft.com/office/powerpoint/2010/main" val="1410489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ED58-E3E2-4158-B570-178FA788FA1C}"/>
              </a:ext>
            </a:extLst>
          </p:cNvPr>
          <p:cNvSpPr>
            <a:spLocks noGrp="1"/>
          </p:cNvSpPr>
          <p:nvPr>
            <p:ph type="title"/>
          </p:nvPr>
        </p:nvSpPr>
        <p:spPr>
          <a:xfrm>
            <a:off x="685800" y="539086"/>
            <a:ext cx="8610600" cy="1293028"/>
          </a:xfrm>
        </p:spPr>
        <p:txBody>
          <a:bodyPr>
            <a:normAutofit/>
          </a:bodyPr>
          <a:lstStyle/>
          <a:p>
            <a:pPr algn="l"/>
            <a:r>
              <a:rPr lang="en-US" b="1" dirty="0">
                <a:solidFill>
                  <a:schemeClr val="bg2"/>
                </a:solidFill>
              </a:rPr>
              <a:t>REPORTING OF AGENCY VEHICLES TO BRIM</a:t>
            </a:r>
          </a:p>
        </p:txBody>
      </p:sp>
      <p:sp>
        <p:nvSpPr>
          <p:cNvPr id="3" name="Content Placeholder 2">
            <a:extLst>
              <a:ext uri="{FF2B5EF4-FFF2-40B4-BE49-F238E27FC236}">
                <a16:creationId xmlns:a16="http://schemas.microsoft.com/office/drawing/2014/main" id="{4FDF7400-DDD7-451A-ADA7-138DD286B912}"/>
              </a:ext>
            </a:extLst>
          </p:cNvPr>
          <p:cNvSpPr>
            <a:spLocks noGrp="1"/>
          </p:cNvSpPr>
          <p:nvPr>
            <p:ph idx="1"/>
          </p:nvPr>
        </p:nvSpPr>
        <p:spPr/>
        <p:txBody>
          <a:bodyPr>
            <a:normAutofit/>
          </a:bodyPr>
          <a:lstStyle/>
          <a:p>
            <a:pPr lvl="1"/>
            <a:r>
              <a:rPr lang="en-US" dirty="0">
                <a:highlight>
                  <a:srgbClr val="000080"/>
                </a:highlight>
              </a:rPr>
              <a:t>EACH YEAR BRIM REQUIRES A REPORT OF YOUR AGENCY VEHICLES</a:t>
            </a:r>
          </a:p>
          <a:p>
            <a:pPr marL="0" indent="0">
              <a:buNone/>
            </a:pPr>
            <a:endParaRPr lang="en-US" dirty="0">
              <a:highlight>
                <a:srgbClr val="000080"/>
              </a:highlight>
            </a:endParaRPr>
          </a:p>
          <a:p>
            <a:pPr marL="0" indent="0">
              <a:buNone/>
            </a:pPr>
            <a:r>
              <a:rPr lang="en-US" dirty="0">
                <a:highlight>
                  <a:srgbClr val="000080"/>
                </a:highlight>
              </a:rPr>
              <a:t>STEPS: </a:t>
            </a:r>
          </a:p>
          <a:p>
            <a:pPr marL="457200" indent="-457200">
              <a:buFont typeface="+mj-lt"/>
              <a:buAutoNum type="arabicPeriod"/>
            </a:pPr>
            <a:r>
              <a:rPr lang="en-US" dirty="0">
                <a:highlight>
                  <a:srgbClr val="000080"/>
                </a:highlight>
              </a:rPr>
              <a:t>VISIT WWW.STATE.WV.US/BRIM</a:t>
            </a:r>
          </a:p>
          <a:p>
            <a:pPr marL="457200" indent="-457200">
              <a:buFont typeface="+mj-lt"/>
              <a:buAutoNum type="arabicPeriod"/>
            </a:pPr>
            <a:r>
              <a:rPr lang="en-US" dirty="0">
                <a:highlight>
                  <a:srgbClr val="000080"/>
                </a:highlight>
              </a:rPr>
              <a:t>GO TO THE UNDERWRITING SECTION:</a:t>
            </a:r>
          </a:p>
          <a:p>
            <a:pPr marL="457200" indent="-457200">
              <a:buFont typeface="+mj-lt"/>
              <a:buAutoNum type="arabicPeriod"/>
            </a:pPr>
            <a:r>
              <a:rPr lang="en-US" dirty="0">
                <a:highlight>
                  <a:srgbClr val="000080"/>
                </a:highlight>
              </a:rPr>
              <a:t>EACH AGENCY SHOULD HAVE THEIR OWN ACCOUNT TO LOG INTO WITH THEIR FEIN #</a:t>
            </a:r>
          </a:p>
          <a:p>
            <a:pPr marL="457200" indent="-457200">
              <a:buFont typeface="+mj-lt"/>
              <a:buAutoNum type="arabicPeriod"/>
            </a:pPr>
            <a:r>
              <a:rPr lang="en-US" dirty="0">
                <a:highlight>
                  <a:srgbClr val="000080"/>
                </a:highlight>
              </a:rPr>
              <a:t>PASSWORD : XXXXXX	</a:t>
            </a:r>
          </a:p>
          <a:p>
            <a:pPr marL="457200" indent="-457200">
              <a:buFont typeface="+mj-lt"/>
              <a:buAutoNum type="arabicPeriod"/>
            </a:pPr>
            <a:r>
              <a:rPr lang="en-US" dirty="0">
                <a:highlight>
                  <a:srgbClr val="000080"/>
                </a:highlight>
              </a:rPr>
              <a:t>GO TO SECTION THREE TO UPDATE NEW VEHICLE INFORMATION </a:t>
            </a:r>
          </a:p>
          <a:p>
            <a:endParaRPr lang="en-US" dirty="0">
              <a:highlight>
                <a:srgbClr val="000080"/>
              </a:highlight>
            </a:endParaRPr>
          </a:p>
        </p:txBody>
      </p:sp>
    </p:spTree>
    <p:extLst>
      <p:ext uri="{BB962C8B-B14F-4D97-AF65-F5344CB8AC3E}">
        <p14:creationId xmlns:p14="http://schemas.microsoft.com/office/powerpoint/2010/main" val="1872944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C742-DC0A-4053-980A-76AB0854CAC6}"/>
              </a:ext>
            </a:extLst>
          </p:cNvPr>
          <p:cNvSpPr>
            <a:spLocks noGrp="1"/>
          </p:cNvSpPr>
          <p:nvPr>
            <p:ph type="title"/>
          </p:nvPr>
        </p:nvSpPr>
        <p:spPr>
          <a:xfrm>
            <a:off x="595618" y="425880"/>
            <a:ext cx="5690897" cy="929426"/>
          </a:xfrm>
        </p:spPr>
        <p:txBody>
          <a:bodyPr>
            <a:noAutofit/>
          </a:bodyPr>
          <a:lstStyle/>
          <a:p>
            <a:pPr marL="0" marR="0" algn="ctr">
              <a:spcBef>
                <a:spcPts val="0"/>
              </a:spcBef>
              <a:spcAft>
                <a:spcPts val="0"/>
              </a:spcAft>
            </a:pPr>
            <a:r>
              <a:rPr lang="en-US" sz="2300" b="1" dirty="0">
                <a:solidFill>
                  <a:schemeClr val="bg2"/>
                </a:solidFill>
                <a:effectLst/>
                <a:latin typeface="Century Gothic" panose="020B0502020202020204" pitchFamily="34" charset="0"/>
                <a:ea typeface="Calibri" panose="020F0502020204030204" pitchFamily="34" charset="0"/>
                <a:cs typeface="Times New Roman" panose="02020603050405020304" pitchFamily="18" charset="0"/>
              </a:rPr>
              <a:t>WV State Agency for Surplus Property (WVSASP)</a:t>
            </a:r>
            <a:br>
              <a:rPr lang="en-US" sz="2300" b="1" dirty="0">
                <a:solidFill>
                  <a:schemeClr val="bg2"/>
                </a:solidFill>
                <a:effectLst/>
                <a:latin typeface="Century Gothic" panose="020B0502020202020204" pitchFamily="34" charset="0"/>
                <a:ea typeface="Calibri" panose="020F0502020204030204" pitchFamily="34" charset="0"/>
                <a:cs typeface="Times New Roman" panose="02020603050405020304" pitchFamily="18" charset="0"/>
              </a:rPr>
            </a:br>
            <a:r>
              <a:rPr lang="en-US" sz="2300" b="1" dirty="0">
                <a:solidFill>
                  <a:schemeClr val="bg2"/>
                </a:solidFill>
                <a:effectLst/>
                <a:latin typeface="Century Gothic" panose="020B0502020202020204" pitchFamily="34" charset="0"/>
                <a:ea typeface="Calibri" panose="020F0502020204030204" pitchFamily="34" charset="0"/>
                <a:cs typeface="Times New Roman" panose="02020603050405020304" pitchFamily="18" charset="0"/>
              </a:rPr>
              <a:t>Used Vehicle Delivery Requirements</a:t>
            </a:r>
          </a:p>
        </p:txBody>
      </p:sp>
      <p:sp>
        <p:nvSpPr>
          <p:cNvPr id="3" name="Content Placeholder 2">
            <a:extLst>
              <a:ext uri="{FF2B5EF4-FFF2-40B4-BE49-F238E27FC236}">
                <a16:creationId xmlns:a16="http://schemas.microsoft.com/office/drawing/2014/main" id="{341F5B19-5D68-4166-A599-4FA73618D6C0}"/>
              </a:ext>
            </a:extLst>
          </p:cNvPr>
          <p:cNvSpPr>
            <a:spLocks noGrp="1"/>
          </p:cNvSpPr>
          <p:nvPr>
            <p:ph idx="1"/>
          </p:nvPr>
        </p:nvSpPr>
        <p:spPr>
          <a:xfrm>
            <a:off x="0" y="1413061"/>
            <a:ext cx="6635692" cy="5019059"/>
          </a:xfrm>
        </p:spPr>
        <p:txBody>
          <a:bodyPr>
            <a:normAutofit fontScale="25000" lnSpcReduction="20000"/>
          </a:bodyPr>
          <a:lstStyle/>
          <a:p>
            <a:pPr marL="0" marR="0" indent="0" algn="ctr">
              <a:spcBef>
                <a:spcPts val="0"/>
              </a:spcBef>
              <a:spcAft>
                <a:spcPts val="0"/>
              </a:spcAft>
              <a:buNone/>
            </a:pPr>
            <a:endParaRPr lang="en-US" sz="4800" b="1" dirty="0">
              <a:effectLst/>
              <a:highlight>
                <a:srgbClr val="800000"/>
              </a:highlight>
              <a:latin typeface="Arial" panose="020B0604020202020204" pitchFamily="34" charset="0"/>
              <a:ea typeface="Calibri" panose="020F0502020204030204" pitchFamily="34" charset="0"/>
              <a:cs typeface="Arial" panose="020B0604020202020204" pitchFamily="34" charset="0"/>
            </a:endParaRPr>
          </a:p>
          <a:p>
            <a:pPr marR="0" algn="ctr">
              <a:spcBef>
                <a:spcPts val="0"/>
              </a:spcBef>
              <a:spcAft>
                <a:spcPts val="0"/>
              </a:spcAft>
              <a:buFont typeface="Wingdings" panose="05000000000000000000" pitchFamily="2" charset="2"/>
              <a:buChar char="ü"/>
            </a:pPr>
            <a:r>
              <a:rPr lang="en-US" sz="48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a:t>
            </a:r>
          </a:p>
          <a:p>
            <a:pPr marR="0" lvl="0" algn="just">
              <a:spcBef>
                <a:spcPts val="0"/>
              </a:spcBef>
              <a:spcAft>
                <a:spcPts val="0"/>
              </a:spcAft>
              <a:buFont typeface="Wingdings" panose="05000000000000000000" pitchFamily="2" charset="2"/>
              <a:buChar char="ü"/>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Fleet Coordinators must contact WVSASP five business days in advance of vehicle deliveries.  </a:t>
            </a:r>
            <a:r>
              <a:rPr lang="en-US" sz="4400" b="1" u="sng" dirty="0">
                <a:effectLst/>
                <a:highlight>
                  <a:srgbClr val="800000"/>
                </a:highlight>
                <a:latin typeface="Arial" panose="020B0604020202020204" pitchFamily="34" charset="0"/>
                <a:ea typeface="Calibri" panose="020F0502020204030204" pitchFamily="34" charset="0"/>
                <a:cs typeface="Arial" panose="020B0604020202020204" pitchFamily="34" charset="0"/>
              </a:rPr>
              <a:t>Signed</a:t>
            </a: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titles must be brought with the vehicle and WVSASP must have an approved FD retirement.</a:t>
            </a:r>
          </a:p>
          <a:p>
            <a:pPr marL="0" marR="0" indent="0" algn="just">
              <a:spcBef>
                <a:spcPts val="0"/>
              </a:spcBef>
              <a:spcAft>
                <a:spcPts val="0"/>
              </a:spcAft>
              <a:buNone/>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a:t>
            </a:r>
          </a:p>
          <a:p>
            <a:pPr marR="0" lvl="0">
              <a:spcBef>
                <a:spcPts val="0"/>
              </a:spcBef>
              <a:spcAft>
                <a:spcPts val="0"/>
              </a:spcAft>
              <a:buFont typeface="Wingdings" panose="05000000000000000000" pitchFamily="2" charset="2"/>
              <a:buChar char="ü"/>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Vehicles must be delivered to WVSASP if they are located within 100 miles of our Dunbar location and have an estimated value of $1,000 or more.  </a:t>
            </a:r>
          </a:p>
          <a:p>
            <a:pPr marR="0" indent="0">
              <a:spcBef>
                <a:spcPts val="0"/>
              </a:spcBef>
              <a:spcAft>
                <a:spcPts val="0"/>
              </a:spcAft>
              <a:buNone/>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a:t>
            </a:r>
          </a:p>
          <a:p>
            <a:pPr marR="0" lvl="0">
              <a:spcBef>
                <a:spcPts val="0"/>
              </a:spcBef>
              <a:spcAft>
                <a:spcPts val="0"/>
              </a:spcAft>
              <a:buFont typeface="Wingdings" panose="05000000000000000000" pitchFamily="2" charset="2"/>
              <a:buChar char="ü"/>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Vehicles must be clean inside and out and all personal items removed.  Vehicles do not have to be detailed.  All trash must be removed.</a:t>
            </a:r>
          </a:p>
          <a:p>
            <a:pPr marL="0" marR="0" indent="0" algn="just">
              <a:spcBef>
                <a:spcPts val="0"/>
              </a:spcBef>
              <a:spcAft>
                <a:spcPts val="0"/>
              </a:spcAft>
              <a:buNone/>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a:t>
            </a:r>
          </a:p>
          <a:p>
            <a:pPr marR="0" lvl="0" algn="just">
              <a:spcBef>
                <a:spcPts val="0"/>
              </a:spcBef>
              <a:spcAft>
                <a:spcPts val="0"/>
              </a:spcAft>
              <a:buFont typeface="Wingdings" panose="05000000000000000000" pitchFamily="2" charset="2"/>
              <a:buChar char="ü"/>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Vehicles must have a minimum of 1/8 tank of gas.  </a:t>
            </a:r>
          </a:p>
          <a:p>
            <a:pPr marR="0" indent="0" algn="just">
              <a:lnSpc>
                <a:spcPct val="107000"/>
              </a:lnSpc>
              <a:spcBef>
                <a:spcPts val="0"/>
              </a:spcBef>
              <a:spcAft>
                <a:spcPts val="800"/>
              </a:spcAft>
              <a:buNone/>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a:t>
            </a:r>
          </a:p>
          <a:p>
            <a:pPr marR="0" lvl="0" algn="just">
              <a:spcBef>
                <a:spcPts val="0"/>
              </a:spcBef>
              <a:spcAft>
                <a:spcPts val="0"/>
              </a:spcAft>
              <a:buFont typeface="Wingdings" panose="05000000000000000000" pitchFamily="2" charset="2"/>
              <a:buChar char="ü"/>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No cracks in the windshield.   WVSASP will not accept a vehicle if the crack is fanned out or the windshield is smashed.  Small rock chips will be accepted.</a:t>
            </a:r>
          </a:p>
          <a:p>
            <a:pPr marR="0" indent="0" algn="just">
              <a:lnSpc>
                <a:spcPct val="107000"/>
              </a:lnSpc>
              <a:spcBef>
                <a:spcPts val="0"/>
              </a:spcBef>
              <a:spcAft>
                <a:spcPts val="800"/>
              </a:spcAft>
              <a:buNone/>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a:t>
            </a:r>
          </a:p>
          <a:p>
            <a:pPr marR="0" lvl="0" algn="just">
              <a:spcBef>
                <a:spcPts val="0"/>
              </a:spcBef>
              <a:spcAft>
                <a:spcPts val="0"/>
              </a:spcAft>
              <a:buFont typeface="Wingdings" panose="05000000000000000000" pitchFamily="2" charset="2"/>
              <a:buChar char="ü"/>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No accident body damage.  The damage should be repaired using the state insurance.  Minor scratches and dings do not need to be repaired.</a:t>
            </a:r>
          </a:p>
          <a:p>
            <a:pPr marR="0" indent="0" algn="just">
              <a:lnSpc>
                <a:spcPct val="107000"/>
              </a:lnSpc>
              <a:spcBef>
                <a:spcPts val="0"/>
              </a:spcBef>
              <a:spcAft>
                <a:spcPts val="800"/>
              </a:spcAft>
              <a:buNone/>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a:t>
            </a:r>
          </a:p>
          <a:p>
            <a:pPr marR="0" lvl="0" algn="just">
              <a:spcBef>
                <a:spcPts val="0"/>
              </a:spcBef>
              <a:spcAft>
                <a:spcPts val="0"/>
              </a:spcAft>
              <a:buFont typeface="Wingdings" panose="05000000000000000000" pitchFamily="2" charset="2"/>
              <a:buChar char="ü"/>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All Agency/State identifying decals </a:t>
            </a:r>
            <a:r>
              <a:rPr lang="en-US" sz="4400" b="1" u="sng" dirty="0">
                <a:effectLst/>
                <a:highlight>
                  <a:srgbClr val="800000"/>
                </a:highlight>
                <a:latin typeface="Arial" panose="020B0604020202020204" pitchFamily="34" charset="0"/>
                <a:ea typeface="Calibri" panose="020F0502020204030204" pitchFamily="34" charset="0"/>
                <a:cs typeface="Arial" panose="020B0604020202020204" pitchFamily="34" charset="0"/>
              </a:rPr>
              <a:t>must</a:t>
            </a: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be removed.  </a:t>
            </a:r>
          </a:p>
          <a:p>
            <a:pPr marR="0" indent="0" algn="just">
              <a:lnSpc>
                <a:spcPct val="107000"/>
              </a:lnSpc>
              <a:spcBef>
                <a:spcPts val="0"/>
              </a:spcBef>
              <a:spcAft>
                <a:spcPts val="800"/>
              </a:spcAft>
              <a:buNone/>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a:t>
            </a:r>
          </a:p>
          <a:p>
            <a:pPr marR="0" lvl="0" algn="just">
              <a:spcBef>
                <a:spcPts val="0"/>
              </a:spcBef>
              <a:spcAft>
                <a:spcPts val="0"/>
              </a:spcAft>
              <a:buFont typeface="Wingdings" panose="05000000000000000000" pitchFamily="2" charset="2"/>
              <a:buChar char="ü"/>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All cages must be removed from vans unless prior approval is received from WVSASP.</a:t>
            </a:r>
          </a:p>
          <a:p>
            <a:pPr marR="0" indent="0">
              <a:lnSpc>
                <a:spcPct val="107000"/>
              </a:lnSpc>
              <a:spcBef>
                <a:spcPts val="0"/>
              </a:spcBef>
              <a:spcAft>
                <a:spcPts val="800"/>
              </a:spcAft>
              <a:buNone/>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a:t>
            </a:r>
          </a:p>
          <a:p>
            <a:pPr marR="0" lvl="0" algn="just">
              <a:spcBef>
                <a:spcPts val="0"/>
              </a:spcBef>
              <a:spcAft>
                <a:spcPts val="0"/>
              </a:spcAft>
              <a:buFont typeface="Wingdings" panose="05000000000000000000" pitchFamily="2" charset="2"/>
              <a:buChar char="ü"/>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Vehicles must have catalytic converters.</a:t>
            </a:r>
          </a:p>
          <a:p>
            <a:pPr marR="0" indent="0" algn="just">
              <a:lnSpc>
                <a:spcPct val="107000"/>
              </a:lnSpc>
              <a:spcBef>
                <a:spcPts val="0"/>
              </a:spcBef>
              <a:spcAft>
                <a:spcPts val="800"/>
              </a:spcAft>
              <a:buNone/>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 </a:t>
            </a:r>
          </a:p>
          <a:p>
            <a:pPr marR="0" algn="just">
              <a:spcBef>
                <a:spcPts val="0"/>
              </a:spcBef>
              <a:spcAft>
                <a:spcPts val="0"/>
              </a:spcAft>
              <a:buFont typeface="Wingdings" panose="05000000000000000000" pitchFamily="2" charset="2"/>
              <a:buChar char="ü"/>
            </a:pPr>
            <a:r>
              <a:rPr lang="en-US" sz="4400" b="1" dirty="0">
                <a:effectLst/>
                <a:highlight>
                  <a:srgbClr val="800000"/>
                </a:highlight>
                <a:latin typeface="Arial" panose="020B0604020202020204" pitchFamily="34" charset="0"/>
                <a:ea typeface="Calibri" panose="020F0502020204030204" pitchFamily="34" charset="0"/>
                <a:cs typeface="Arial" panose="020B0604020202020204" pitchFamily="34" charset="0"/>
              </a:rPr>
              <a:t>WVSASP will inspect all vehicles upon arrival at the Surplus lot in Dunbar. WVSASP reserves the right to refuse delivery of vehicles based on that inspection.  Please note that if the conditions above are not met, WVSASP will not accept delivery of the vehicles.  Persons dropping vehicles off are to be present for inspections and are not to leave the Surplus lot until the vehicles have been accepted by WVSASP.  Please allow adequate time for inspections when dropping off vehicles. WVSASP will not take possession of vehicle keys until after the vehicles have been inspected and accepted.</a:t>
            </a:r>
          </a:p>
          <a:p>
            <a:endParaRPr lang="en-US" dirty="0"/>
          </a:p>
        </p:txBody>
      </p:sp>
      <p:pic>
        <p:nvPicPr>
          <p:cNvPr id="5" name="Picture 4">
            <a:extLst>
              <a:ext uri="{FF2B5EF4-FFF2-40B4-BE49-F238E27FC236}">
                <a16:creationId xmlns:a16="http://schemas.microsoft.com/office/drawing/2014/main" id="{1A7C4AD5-0E7C-467E-9B71-B6F7F90CF795}"/>
              </a:ext>
            </a:extLst>
          </p:cNvPr>
          <p:cNvPicPr>
            <a:picLocks noChangeAspect="1"/>
          </p:cNvPicPr>
          <p:nvPr/>
        </p:nvPicPr>
        <p:blipFill>
          <a:blip r:embed="rId2"/>
          <a:stretch>
            <a:fillRect/>
          </a:stretch>
        </p:blipFill>
        <p:spPr>
          <a:xfrm>
            <a:off x="7957664" y="3761106"/>
            <a:ext cx="3103410" cy="2334304"/>
          </a:xfrm>
          <a:prstGeom prst="rect">
            <a:avLst/>
          </a:prstGeom>
        </p:spPr>
      </p:pic>
      <p:pic>
        <p:nvPicPr>
          <p:cNvPr id="1026" name="Picture 2" descr="Image result for state of wv car GOLD AND BLUE PLATE">
            <a:extLst>
              <a:ext uri="{FF2B5EF4-FFF2-40B4-BE49-F238E27FC236}">
                <a16:creationId xmlns:a16="http://schemas.microsoft.com/office/drawing/2014/main" id="{58A5ACD6-925E-4D32-9697-C6917546D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664" y="1639564"/>
            <a:ext cx="3179070" cy="178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37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E851-2550-431B-B45B-5547EFEE0067}"/>
              </a:ext>
            </a:extLst>
          </p:cNvPr>
          <p:cNvSpPr>
            <a:spLocks noGrp="1"/>
          </p:cNvSpPr>
          <p:nvPr>
            <p:ph type="title"/>
          </p:nvPr>
        </p:nvSpPr>
        <p:spPr>
          <a:xfrm>
            <a:off x="685800" y="639315"/>
            <a:ext cx="8610600" cy="1293028"/>
          </a:xfrm>
        </p:spPr>
        <p:txBody>
          <a:bodyPr>
            <a:normAutofit/>
          </a:bodyPr>
          <a:lstStyle/>
          <a:p>
            <a:pPr algn="l"/>
            <a:r>
              <a:rPr lang="en-US" b="1" dirty="0">
                <a:solidFill>
                  <a:schemeClr val="bg2"/>
                </a:solidFill>
              </a:rPr>
              <a:t>VEHICLE VIOLATIONS AND COMPLAINTS</a:t>
            </a:r>
          </a:p>
        </p:txBody>
      </p:sp>
      <p:sp>
        <p:nvSpPr>
          <p:cNvPr id="3" name="Content Placeholder 2">
            <a:extLst>
              <a:ext uri="{FF2B5EF4-FFF2-40B4-BE49-F238E27FC236}">
                <a16:creationId xmlns:a16="http://schemas.microsoft.com/office/drawing/2014/main" id="{DB42C98C-16EE-431E-85DE-1A4765677482}"/>
              </a:ext>
            </a:extLst>
          </p:cNvPr>
          <p:cNvSpPr>
            <a:spLocks noGrp="1"/>
          </p:cNvSpPr>
          <p:nvPr>
            <p:ph idx="1"/>
          </p:nvPr>
        </p:nvSpPr>
        <p:spPr/>
        <p:txBody>
          <a:bodyPr>
            <a:normAutofit fontScale="92500" lnSpcReduction="10000"/>
          </a:bodyPr>
          <a:lstStyle/>
          <a:p>
            <a:endParaRPr lang="en-US" b="1" dirty="0">
              <a:highlight>
                <a:srgbClr val="000080"/>
              </a:highlight>
            </a:endParaRPr>
          </a:p>
          <a:p>
            <a:r>
              <a:rPr lang="en-US" b="1" dirty="0">
                <a:highlight>
                  <a:srgbClr val="000080"/>
                </a:highlight>
              </a:rPr>
              <a:t>EVERY STATE TAG IS A TARGET </a:t>
            </a:r>
          </a:p>
          <a:p>
            <a:r>
              <a:rPr lang="en-US" b="1" dirty="0">
                <a:highlight>
                  <a:srgbClr val="000080"/>
                </a:highlight>
              </a:rPr>
              <a:t>EACH STATE TAXPAYER FEELS THEY OWN A PART OF EACH VEHICLE</a:t>
            </a:r>
          </a:p>
          <a:p>
            <a:r>
              <a:rPr lang="en-US" b="1" dirty="0">
                <a:highlight>
                  <a:srgbClr val="000080"/>
                </a:highlight>
              </a:rPr>
              <a:t>ALL VIOLATIONS AND COMPLAINTS RECEIVED BY FMD ARE FORWARDED TO THE AGENCY FLEET COORDINATOR AND SHOULD BE EVALUATED AND ADDRESSED WITH THE RESPONSIBLE INDIVIDUAL </a:t>
            </a:r>
          </a:p>
          <a:p>
            <a:pPr marL="0" indent="0" algn="ctr">
              <a:buNone/>
            </a:pPr>
            <a:endParaRPr lang="en-US" b="1" dirty="0">
              <a:highlight>
                <a:srgbClr val="000080"/>
              </a:highlight>
            </a:endParaRPr>
          </a:p>
          <a:p>
            <a:pPr marL="0" indent="0" algn="ctr">
              <a:buNone/>
            </a:pPr>
            <a:r>
              <a:rPr lang="en-US" sz="2500" b="1" dirty="0">
                <a:highlight>
                  <a:srgbClr val="000080"/>
                </a:highlight>
              </a:rPr>
              <a:t>The public’s expectation is that an operator will always operate </a:t>
            </a:r>
          </a:p>
          <a:p>
            <a:pPr marL="0" indent="0" algn="ctr">
              <a:buNone/>
            </a:pPr>
            <a:r>
              <a:rPr lang="en-US" sz="2500" b="1" dirty="0">
                <a:highlight>
                  <a:srgbClr val="000080"/>
                </a:highlight>
              </a:rPr>
              <a:t>the vehicle within the limits of the law, in a courteous </a:t>
            </a:r>
          </a:p>
          <a:p>
            <a:pPr marL="0" indent="0" algn="ctr">
              <a:buNone/>
            </a:pPr>
            <a:r>
              <a:rPr lang="en-US" sz="2500" b="1" dirty="0">
                <a:highlight>
                  <a:srgbClr val="000080"/>
                </a:highlight>
              </a:rPr>
              <a:t>manner, and to travel safely.</a:t>
            </a:r>
          </a:p>
          <a:p>
            <a:endParaRPr lang="en-US" dirty="0"/>
          </a:p>
          <a:p>
            <a:endParaRPr lang="en-US" dirty="0"/>
          </a:p>
        </p:txBody>
      </p:sp>
    </p:spTree>
    <p:extLst>
      <p:ext uri="{BB962C8B-B14F-4D97-AF65-F5344CB8AC3E}">
        <p14:creationId xmlns:p14="http://schemas.microsoft.com/office/powerpoint/2010/main" val="598725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D17F-6C6C-4D1B-B140-5CF4C4A018E9}"/>
              </a:ext>
            </a:extLst>
          </p:cNvPr>
          <p:cNvSpPr>
            <a:spLocks noGrp="1"/>
          </p:cNvSpPr>
          <p:nvPr>
            <p:ph type="title"/>
          </p:nvPr>
        </p:nvSpPr>
        <p:spPr>
          <a:xfrm>
            <a:off x="619760" y="764373"/>
            <a:ext cx="6832600" cy="1293028"/>
          </a:xfrm>
        </p:spPr>
        <p:txBody>
          <a:bodyPr>
            <a:normAutofit/>
          </a:bodyPr>
          <a:lstStyle/>
          <a:p>
            <a:pPr algn="l"/>
            <a:r>
              <a:rPr lang="en-US" b="1" dirty="0">
                <a:solidFill>
                  <a:schemeClr val="bg2"/>
                </a:solidFill>
              </a:rPr>
              <a:t>PLEASE REMEMBER</a:t>
            </a:r>
          </a:p>
        </p:txBody>
      </p:sp>
      <p:sp>
        <p:nvSpPr>
          <p:cNvPr id="3" name="Content Placeholder 2">
            <a:extLst>
              <a:ext uri="{FF2B5EF4-FFF2-40B4-BE49-F238E27FC236}">
                <a16:creationId xmlns:a16="http://schemas.microsoft.com/office/drawing/2014/main" id="{7FD9A660-71A8-4312-AFE6-80DB3F243185}"/>
              </a:ext>
            </a:extLst>
          </p:cNvPr>
          <p:cNvSpPr>
            <a:spLocks noGrp="1"/>
          </p:cNvSpPr>
          <p:nvPr>
            <p:ph idx="1"/>
          </p:nvPr>
        </p:nvSpPr>
        <p:spPr>
          <a:xfrm>
            <a:off x="619760" y="2194560"/>
            <a:ext cx="6832600" cy="4024125"/>
          </a:xfrm>
        </p:spPr>
        <p:txBody>
          <a:bodyPr>
            <a:normAutofit/>
          </a:bodyPr>
          <a:lstStyle/>
          <a:p>
            <a:pPr>
              <a:buFont typeface="Wingdings" panose="05000000000000000000" pitchFamily="2" charset="2"/>
              <a:buChar char="ü"/>
            </a:pPr>
            <a:r>
              <a:rPr lang="en-US" sz="2000" dirty="0">
                <a:highlight>
                  <a:srgbClr val="000080"/>
                </a:highlight>
              </a:rPr>
              <a:t>FAMILIARIZE YOURSELF WITH YOUR ASSIGNED VEHICLE</a:t>
            </a:r>
          </a:p>
          <a:p>
            <a:pPr>
              <a:buFont typeface="Wingdings" panose="05000000000000000000" pitchFamily="2" charset="2"/>
              <a:buChar char="ü"/>
            </a:pPr>
            <a:r>
              <a:rPr lang="en-US" sz="2000" dirty="0">
                <a:highlight>
                  <a:srgbClr val="000080"/>
                </a:highlight>
              </a:rPr>
              <a:t>WALK AROUND THE VEHICLE AND MAKE SURE TO ADVISE OF ANY DAMAGE NOTED</a:t>
            </a:r>
          </a:p>
          <a:p>
            <a:pPr>
              <a:buFont typeface="Wingdings" panose="05000000000000000000" pitchFamily="2" charset="2"/>
              <a:buChar char="ü"/>
            </a:pPr>
            <a:r>
              <a:rPr lang="en-US" sz="2000" dirty="0">
                <a:highlight>
                  <a:srgbClr val="000080"/>
                </a:highlight>
              </a:rPr>
              <a:t>OPERATORS ARE TO CARE FOR THE VEHICLE AS THEY WOULD THEIR OWN</a:t>
            </a:r>
          </a:p>
          <a:p>
            <a:pPr>
              <a:buFont typeface="Wingdings" panose="05000000000000000000" pitchFamily="2" charset="2"/>
              <a:buChar char="ü"/>
            </a:pPr>
            <a:r>
              <a:rPr lang="en-US" sz="2000" dirty="0">
                <a:highlight>
                  <a:srgbClr val="000080"/>
                </a:highlight>
              </a:rPr>
              <a:t>TAKE CARE OF THE VEHICLE AND KEEP IT CLEAN AT ALL TIMES</a:t>
            </a:r>
          </a:p>
          <a:p>
            <a:pPr>
              <a:buFont typeface="Wingdings" panose="05000000000000000000" pitchFamily="2" charset="2"/>
              <a:buChar char="ü"/>
            </a:pPr>
            <a:r>
              <a:rPr lang="en-US" sz="2000" dirty="0">
                <a:highlight>
                  <a:srgbClr val="000080"/>
                </a:highlight>
              </a:rPr>
              <a:t>STATE OWNED VEHICLES ARE FOR BUSINESS ONLY</a:t>
            </a:r>
          </a:p>
          <a:p>
            <a:pPr>
              <a:buFont typeface="Wingdings" panose="05000000000000000000" pitchFamily="2" charset="2"/>
              <a:buChar char="ü"/>
            </a:pPr>
            <a:r>
              <a:rPr lang="en-US" sz="2000" dirty="0">
                <a:highlight>
                  <a:srgbClr val="000080"/>
                </a:highlight>
              </a:rPr>
              <a:t>STATE OWNED VEHICLES ARE CLEARLY IDENTIFIED</a:t>
            </a:r>
          </a:p>
          <a:p>
            <a:endParaRPr lang="en-US" sz="2000" b="1" dirty="0">
              <a:highlight>
                <a:srgbClr val="000080"/>
              </a:highlight>
            </a:endParaRPr>
          </a:p>
        </p:txBody>
      </p:sp>
    </p:spTree>
    <p:extLst>
      <p:ext uri="{BB962C8B-B14F-4D97-AF65-F5344CB8AC3E}">
        <p14:creationId xmlns:p14="http://schemas.microsoft.com/office/powerpoint/2010/main" val="676466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D4EFA-1499-4F05-9D34-0D30E7F89656}"/>
              </a:ext>
            </a:extLst>
          </p:cNvPr>
          <p:cNvSpPr>
            <a:spLocks noGrp="1"/>
          </p:cNvSpPr>
          <p:nvPr>
            <p:ph idx="1"/>
          </p:nvPr>
        </p:nvSpPr>
        <p:spPr>
          <a:xfrm>
            <a:off x="685800" y="686602"/>
            <a:ext cx="10820400" cy="5152724"/>
          </a:xfrm>
        </p:spPr>
        <p:txBody>
          <a:bodyPr>
            <a:normAutofit lnSpcReduction="10000"/>
          </a:bodyPr>
          <a:lstStyle/>
          <a:p>
            <a:pPr marL="0" indent="0" algn="ctr">
              <a:buNone/>
            </a:pPr>
            <a:endParaRPr lang="en-US" sz="3500" dirty="0"/>
          </a:p>
          <a:p>
            <a:pPr marL="0" indent="0" algn="ctr">
              <a:buNone/>
            </a:pPr>
            <a:endParaRPr lang="en-US" sz="3500" dirty="0"/>
          </a:p>
          <a:p>
            <a:pPr marL="0" indent="0" algn="ctr">
              <a:buNone/>
            </a:pPr>
            <a:endParaRPr lang="en-US" sz="3500" dirty="0"/>
          </a:p>
          <a:p>
            <a:pPr marL="0" indent="0" algn="ctr">
              <a:buNone/>
            </a:pPr>
            <a:endParaRPr lang="en-US" sz="3500" dirty="0"/>
          </a:p>
          <a:p>
            <a:pPr marL="0" indent="0" algn="ctr">
              <a:buNone/>
            </a:pPr>
            <a:r>
              <a:rPr lang="en-US" sz="3500" dirty="0"/>
              <a:t>Please make every effort</a:t>
            </a:r>
          </a:p>
          <a:p>
            <a:pPr marL="0" indent="0" algn="ctr">
              <a:buNone/>
            </a:pPr>
            <a:r>
              <a:rPr lang="en-US" sz="3500" dirty="0"/>
              <a:t>to be good stewards</a:t>
            </a:r>
          </a:p>
          <a:p>
            <a:pPr marL="0" indent="0" algn="ctr">
              <a:buNone/>
            </a:pPr>
            <a:r>
              <a:rPr lang="en-US" sz="3500" dirty="0"/>
              <a:t>of the state of </a:t>
            </a:r>
          </a:p>
          <a:p>
            <a:pPr marL="0" indent="0" algn="ctr">
              <a:buNone/>
            </a:pPr>
            <a:r>
              <a:rPr lang="en-US" sz="3500" dirty="0"/>
              <a:t>West Virginia </a:t>
            </a:r>
          </a:p>
          <a:p>
            <a:pPr marL="0" indent="0" algn="ctr">
              <a:buNone/>
            </a:pPr>
            <a:endParaRPr lang="en-US" sz="4000" dirty="0"/>
          </a:p>
          <a:p>
            <a:endParaRPr lang="en-US" dirty="0"/>
          </a:p>
        </p:txBody>
      </p:sp>
      <p:pic>
        <p:nvPicPr>
          <p:cNvPr id="5" name="Picture 4">
            <a:extLst>
              <a:ext uri="{FF2B5EF4-FFF2-40B4-BE49-F238E27FC236}">
                <a16:creationId xmlns:a16="http://schemas.microsoft.com/office/drawing/2014/main" id="{471078D4-E74F-4875-AFD4-17758CE4B86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23738" y="644609"/>
            <a:ext cx="2115654" cy="1891107"/>
          </a:xfrm>
          <a:prstGeom prst="rect">
            <a:avLst/>
          </a:prstGeom>
        </p:spPr>
      </p:pic>
    </p:spTree>
    <p:extLst>
      <p:ext uri="{BB962C8B-B14F-4D97-AF65-F5344CB8AC3E}">
        <p14:creationId xmlns:p14="http://schemas.microsoft.com/office/powerpoint/2010/main" val="3827584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8FB7D-A22A-48F4-A1F4-AC0669B392CF}"/>
              </a:ext>
            </a:extLst>
          </p:cNvPr>
          <p:cNvSpPr>
            <a:spLocks noGrp="1"/>
          </p:cNvSpPr>
          <p:nvPr>
            <p:ph type="title"/>
          </p:nvPr>
        </p:nvSpPr>
        <p:spPr>
          <a:xfrm>
            <a:off x="840297" y="639315"/>
            <a:ext cx="8610600" cy="1293028"/>
          </a:xfrm>
        </p:spPr>
        <p:txBody>
          <a:bodyPr>
            <a:normAutofit/>
          </a:bodyPr>
          <a:lstStyle/>
          <a:p>
            <a:pPr algn="l"/>
            <a:r>
              <a:rPr lang="en-US" b="1" dirty="0">
                <a:solidFill>
                  <a:schemeClr val="bg2"/>
                </a:solidFill>
              </a:rPr>
              <a:t>LEASE AGREEMENT TERMS AND CONDITIONS</a:t>
            </a:r>
          </a:p>
        </p:txBody>
      </p:sp>
      <p:sp>
        <p:nvSpPr>
          <p:cNvPr id="3" name="Content Placeholder 2">
            <a:extLst>
              <a:ext uri="{FF2B5EF4-FFF2-40B4-BE49-F238E27FC236}">
                <a16:creationId xmlns:a16="http://schemas.microsoft.com/office/drawing/2014/main" id="{4FC02E47-42E5-4078-8EFF-C9D41329DD26}"/>
              </a:ext>
            </a:extLst>
          </p:cNvPr>
          <p:cNvSpPr>
            <a:spLocks noGrp="1"/>
          </p:cNvSpPr>
          <p:nvPr>
            <p:ph idx="1"/>
          </p:nvPr>
        </p:nvSpPr>
        <p:spPr/>
        <p:txBody>
          <a:bodyPr>
            <a:normAutofit fontScale="92500" lnSpcReduction="10000"/>
          </a:bodyPr>
          <a:lstStyle/>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Vehicles are leased at the discretion of the Lessor. Acceptance of vehicle from the location designated by FMD as the retrieval location will constitute acceptance of lease terms and conditions regardless of whether agreement is signed.</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Rates for each vehicle will be evaluated each fiscal year and adjusted up or down as needed.</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Lessee is responsible for operating expenses, damages, abuse, accidents, neglect, maintenance, and cleaning as well as payment of parking and driving violations.</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All travel must be for official State business. No personal business or travel is authorized or permitted. The state of WV Governor's Policy for Employee Use of Employer Provided Motor Vehicles must be read by each operator of a State vehicle</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Seat belts must be worn at all times.</a:t>
            </a:r>
          </a:p>
          <a:p>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All state of West Virginia and other applicable motor vehicle laws, including speed limits, must be obeyed.</a:t>
            </a:r>
          </a:p>
          <a:p>
            <a:endParaRPr lang="en-US" dirty="0">
              <a:highlight>
                <a:srgbClr val="000080"/>
              </a:highlight>
            </a:endParaRPr>
          </a:p>
        </p:txBody>
      </p:sp>
    </p:spTree>
    <p:extLst>
      <p:ext uri="{BB962C8B-B14F-4D97-AF65-F5344CB8AC3E}">
        <p14:creationId xmlns:p14="http://schemas.microsoft.com/office/powerpoint/2010/main" val="138486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C62E-EF55-4516-8C33-9ACD15865C2B}"/>
              </a:ext>
            </a:extLst>
          </p:cNvPr>
          <p:cNvSpPr>
            <a:spLocks noGrp="1"/>
          </p:cNvSpPr>
          <p:nvPr>
            <p:ph type="title"/>
          </p:nvPr>
        </p:nvSpPr>
        <p:spPr>
          <a:xfrm>
            <a:off x="1683026" y="764373"/>
            <a:ext cx="9823174" cy="1293028"/>
          </a:xfrm>
        </p:spPr>
        <p:txBody>
          <a:bodyPr/>
          <a:lstStyle/>
          <a:p>
            <a:pPr algn="l"/>
            <a:r>
              <a:rPr lang="en-US" b="1" dirty="0">
                <a:solidFill>
                  <a:schemeClr val="bg2"/>
                </a:solidFill>
              </a:rPr>
              <a:t>TERMS AND CONDITIONS CONT.</a:t>
            </a:r>
          </a:p>
        </p:txBody>
      </p:sp>
      <p:sp>
        <p:nvSpPr>
          <p:cNvPr id="3" name="Content Placeholder 2">
            <a:extLst>
              <a:ext uri="{FF2B5EF4-FFF2-40B4-BE49-F238E27FC236}">
                <a16:creationId xmlns:a16="http://schemas.microsoft.com/office/drawing/2014/main" id="{27FFF195-BA6E-4CE5-B25B-A8573B1F2AF1}"/>
              </a:ext>
            </a:extLst>
          </p:cNvPr>
          <p:cNvSpPr>
            <a:spLocks noGrp="1"/>
          </p:cNvSpPr>
          <p:nvPr>
            <p:ph idx="1"/>
          </p:nvPr>
        </p:nvSpPr>
        <p:spPr/>
        <p:txBody>
          <a:bodyPr>
            <a:normAutofit/>
          </a:bodyPr>
          <a:lstStyle/>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No smoking or vaping is allowed in the vehicle.</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Alcohol or illegal drugs are prohibited at all times.</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Use of wireless communication devices is prohibited while the vehicle is in motion except when the wireless communication device is being used hands-free or if the operator fears for his, her, or another person's life or safety.</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Any modifications to the vehicle must have the approval of the Fleet Management Director. Tampering with installed equipment, including telematics devices, is strictly prohibited.</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Lessee will verify that all operators of state owned vehicles have a valid driver's license.</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Lessee agrees to return vehicle for underutilization, misuse, serious DMV violations, at-fault accidents or any other inappropriate activities at the discretion of the Lessor.  </a:t>
            </a:r>
          </a:p>
          <a:p>
            <a:endParaRPr lang="en-US" b="1" dirty="0">
              <a:highlight>
                <a:srgbClr val="000080"/>
              </a:highlight>
            </a:endParaRPr>
          </a:p>
        </p:txBody>
      </p:sp>
    </p:spTree>
    <p:extLst>
      <p:ext uri="{BB962C8B-B14F-4D97-AF65-F5344CB8AC3E}">
        <p14:creationId xmlns:p14="http://schemas.microsoft.com/office/powerpoint/2010/main" val="784509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D59B-CA71-4D7E-A3FB-5F02C755E268}"/>
              </a:ext>
            </a:extLst>
          </p:cNvPr>
          <p:cNvSpPr>
            <a:spLocks noGrp="1"/>
          </p:cNvSpPr>
          <p:nvPr>
            <p:ph type="title"/>
          </p:nvPr>
        </p:nvSpPr>
        <p:spPr>
          <a:xfrm>
            <a:off x="1775791" y="764373"/>
            <a:ext cx="9730409" cy="1293028"/>
          </a:xfrm>
        </p:spPr>
        <p:txBody>
          <a:bodyPr>
            <a:normAutofit/>
          </a:bodyPr>
          <a:lstStyle/>
          <a:p>
            <a:pPr algn="l"/>
            <a:r>
              <a:rPr lang="en-US" b="1" dirty="0">
                <a:solidFill>
                  <a:schemeClr val="bg2"/>
                </a:solidFill>
              </a:rPr>
              <a:t>TERMS AND CONDITIONS CONT.</a:t>
            </a:r>
          </a:p>
        </p:txBody>
      </p:sp>
      <p:sp>
        <p:nvSpPr>
          <p:cNvPr id="3" name="Content Placeholder 2">
            <a:extLst>
              <a:ext uri="{FF2B5EF4-FFF2-40B4-BE49-F238E27FC236}">
                <a16:creationId xmlns:a16="http://schemas.microsoft.com/office/drawing/2014/main" id="{32806BE2-0ACC-4AA7-998E-C455A7E97DC4}"/>
              </a:ext>
            </a:extLst>
          </p:cNvPr>
          <p:cNvSpPr>
            <a:spLocks noGrp="1"/>
          </p:cNvSpPr>
          <p:nvPr>
            <p:ph idx="1"/>
          </p:nvPr>
        </p:nvSpPr>
        <p:spPr/>
        <p:txBody>
          <a:bodyPr>
            <a:normAutofit fontScale="92500" lnSpcReduction="10000"/>
          </a:bodyPr>
          <a:lstStyle/>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Vehicle condition at the end of the lease must be relative to the age/mileage of the vehicle. Any necessary repairs/reconditioning above normal guidelines for age and levels of service are the responsibility of the Lessee.</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Vehicle must be locked at all times when not in use.</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Lessee agrees to driver training as required by the spending unit.</a:t>
            </a:r>
          </a:p>
          <a:p>
            <a:pPr marL="228600" marR="0">
              <a:lnSpc>
                <a:spcPct val="107000"/>
              </a:lnSpc>
              <a:spcBef>
                <a:spcPts val="0"/>
              </a:spcBef>
              <a:spcAft>
                <a:spcPts val="800"/>
              </a:spcAft>
            </a:pPr>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Vehicle must be cleaned, interior and exterior, at Lessee's expense at least monthly.</a:t>
            </a:r>
          </a:p>
          <a:p>
            <a:r>
              <a:rPr lang="en-US" sz="1800" b="1"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Service performed under this agreement may be continued in succeeding fiscal years for the term of the agreement, contingent upon funds being appropriated by the Legislature or otherwise being available for this service. In the event funds are not appropriated or otherwise available for this service, the agreement shall terminate without penalty on June 30. After that date, the agreement becomes of no effect and is null and void. However, the agency agrees to use its best efforts to have the amounts contemplated under the agreement in its budget. Non-appropriation or non-funding shall not be considered an event of default.</a:t>
            </a:r>
          </a:p>
          <a:p>
            <a:endParaRPr lang="en-US" b="1" dirty="0">
              <a:highlight>
                <a:srgbClr val="000080"/>
              </a:highlight>
            </a:endParaRPr>
          </a:p>
        </p:txBody>
      </p:sp>
    </p:spTree>
    <p:extLst>
      <p:ext uri="{BB962C8B-B14F-4D97-AF65-F5344CB8AC3E}">
        <p14:creationId xmlns:p14="http://schemas.microsoft.com/office/powerpoint/2010/main" val="4017464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30EA-A646-46EE-B783-D90FF216E897}"/>
              </a:ext>
            </a:extLst>
          </p:cNvPr>
          <p:cNvSpPr>
            <a:spLocks noGrp="1"/>
          </p:cNvSpPr>
          <p:nvPr>
            <p:ph type="title"/>
          </p:nvPr>
        </p:nvSpPr>
        <p:spPr>
          <a:xfrm>
            <a:off x="685800" y="639315"/>
            <a:ext cx="8610600" cy="1293028"/>
          </a:xfrm>
        </p:spPr>
        <p:txBody>
          <a:bodyPr>
            <a:normAutofit/>
          </a:bodyPr>
          <a:lstStyle/>
          <a:p>
            <a:pPr algn="l"/>
            <a:r>
              <a:rPr lang="en-US" b="1" dirty="0">
                <a:solidFill>
                  <a:schemeClr val="bg2"/>
                </a:solidFill>
              </a:rPr>
              <a:t>THANK YOU FOR reviewing THIS TRAINING!</a:t>
            </a:r>
          </a:p>
        </p:txBody>
      </p:sp>
      <p:sp>
        <p:nvSpPr>
          <p:cNvPr id="8" name="Content Placeholder 7">
            <a:extLst>
              <a:ext uri="{FF2B5EF4-FFF2-40B4-BE49-F238E27FC236}">
                <a16:creationId xmlns:a16="http://schemas.microsoft.com/office/drawing/2014/main" id="{E435CB15-E461-411B-BA6A-4A65471B8D3E}"/>
              </a:ext>
            </a:extLst>
          </p:cNvPr>
          <p:cNvSpPr>
            <a:spLocks noGrp="1"/>
          </p:cNvSpPr>
          <p:nvPr>
            <p:ph idx="1"/>
          </p:nvPr>
        </p:nvSpPr>
        <p:spPr/>
        <p:txBody>
          <a:bodyPr>
            <a:normAutofit/>
          </a:bodyPr>
          <a:lstStyle/>
          <a:p>
            <a:pPr marL="0" indent="0">
              <a:buNone/>
            </a:pPr>
            <a:r>
              <a:rPr lang="en-US" b="1" dirty="0"/>
              <a:t>FOR QUESTIONS, CONTACT FLEET MANAGEMENT DIVISION:</a:t>
            </a:r>
          </a:p>
          <a:p>
            <a:pPr marL="0" indent="0">
              <a:buNone/>
            </a:pPr>
            <a:endParaRPr lang="en-US" b="1" dirty="0"/>
          </a:p>
          <a:p>
            <a:pPr>
              <a:buFont typeface="Wingdings" panose="05000000000000000000" pitchFamily="2" charset="2"/>
              <a:buChar char="v"/>
            </a:pPr>
            <a:r>
              <a:rPr lang="en-US" b="1" dirty="0"/>
              <a:t>EMAIL: FLEET@WV.GOV </a:t>
            </a:r>
          </a:p>
          <a:p>
            <a:pPr marL="0" indent="0">
              <a:buNone/>
            </a:pPr>
            <a:endParaRPr lang="en-US" b="1" dirty="0"/>
          </a:p>
          <a:p>
            <a:pPr>
              <a:buFont typeface="Wingdings" panose="05000000000000000000" pitchFamily="2" charset="2"/>
              <a:buChar char="v"/>
            </a:pPr>
            <a:r>
              <a:rPr lang="en-US" b="1" dirty="0"/>
              <a:t>CALL TOLL FREE: 1-855-817-1910</a:t>
            </a:r>
          </a:p>
          <a:p>
            <a:pPr>
              <a:buFont typeface="Wingdings" panose="05000000000000000000" pitchFamily="2" charset="2"/>
              <a:buChar char="v"/>
            </a:pPr>
            <a:endParaRPr lang="en-US" b="1" dirty="0"/>
          </a:p>
          <a:p>
            <a:pPr>
              <a:buFont typeface="Wingdings" panose="05000000000000000000" pitchFamily="2" charset="2"/>
              <a:buChar char="v"/>
            </a:pPr>
            <a:r>
              <a:rPr lang="en-US" b="1" dirty="0"/>
              <a:t>WEBSITE: </a:t>
            </a:r>
            <a:r>
              <a:rPr lang="en-US" b="1" dirty="0">
                <a:hlinkClick r:id="rId2">
                  <a:extLst>
                    <a:ext uri="{A12FA001-AC4F-418D-AE19-62706E023703}">
                      <ahyp:hlinkClr xmlns:ahyp="http://schemas.microsoft.com/office/drawing/2018/hyperlinkcolor" val="tx"/>
                    </a:ext>
                  </a:extLst>
                </a:hlinkClick>
              </a:rPr>
              <a:t>WWW.FLEET.WV.GOV</a:t>
            </a:r>
            <a:r>
              <a:rPr lang="en-US" b="1" dirty="0"/>
              <a:t>	</a:t>
            </a:r>
          </a:p>
          <a:p>
            <a:endParaRPr lang="en-US" dirty="0"/>
          </a:p>
        </p:txBody>
      </p:sp>
    </p:spTree>
    <p:extLst>
      <p:ext uri="{BB962C8B-B14F-4D97-AF65-F5344CB8AC3E}">
        <p14:creationId xmlns:p14="http://schemas.microsoft.com/office/powerpoint/2010/main" val="223705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C603-7244-4F9C-9283-955F3F401373}"/>
              </a:ext>
            </a:extLst>
          </p:cNvPr>
          <p:cNvSpPr>
            <a:spLocks noGrp="1"/>
          </p:cNvSpPr>
          <p:nvPr>
            <p:ph type="title"/>
          </p:nvPr>
        </p:nvSpPr>
        <p:spPr>
          <a:xfrm>
            <a:off x="1642144" y="639315"/>
            <a:ext cx="8595049" cy="1293028"/>
          </a:xfrm>
        </p:spPr>
        <p:txBody>
          <a:bodyPr>
            <a:normAutofit/>
          </a:bodyPr>
          <a:lstStyle/>
          <a:p>
            <a:pPr algn="ctr"/>
            <a:r>
              <a:rPr lang="en-US" b="1" dirty="0">
                <a:solidFill>
                  <a:schemeClr val="bg2"/>
                </a:solidFill>
              </a:rPr>
              <a:t>COMPLIANCE AND SAFE OPERATING PROCEDURES</a:t>
            </a:r>
          </a:p>
        </p:txBody>
      </p:sp>
      <p:sp>
        <p:nvSpPr>
          <p:cNvPr id="3" name="Content Placeholder 2">
            <a:extLst>
              <a:ext uri="{FF2B5EF4-FFF2-40B4-BE49-F238E27FC236}">
                <a16:creationId xmlns:a16="http://schemas.microsoft.com/office/drawing/2014/main" id="{3AB0F186-4CD4-4026-A54E-8F2742DCADAD}"/>
              </a:ext>
            </a:extLst>
          </p:cNvPr>
          <p:cNvSpPr>
            <a:spLocks noGrp="1"/>
          </p:cNvSpPr>
          <p:nvPr>
            <p:ph idx="1"/>
          </p:nvPr>
        </p:nvSpPr>
        <p:spPr/>
        <p:txBody>
          <a:bodyPr>
            <a:normAutofit/>
          </a:bodyPr>
          <a:lstStyle/>
          <a:p>
            <a:pPr algn="ctr"/>
            <a:r>
              <a:rPr lang="en-US" sz="2500" b="1" dirty="0"/>
              <a:t>DEFENSIVE DRIVER TRAINING</a:t>
            </a:r>
          </a:p>
          <a:p>
            <a:pPr algn="ctr"/>
            <a:r>
              <a:rPr lang="en-US" sz="2500" b="1" dirty="0"/>
              <a:t>TELEMATICS</a:t>
            </a:r>
          </a:p>
          <a:p>
            <a:pPr algn="ctr"/>
            <a:r>
              <a:rPr lang="en-US" sz="2500" b="1" dirty="0"/>
              <a:t>DRIVER LOGS</a:t>
            </a:r>
          </a:p>
          <a:p>
            <a:pPr algn="ctr"/>
            <a:r>
              <a:rPr lang="en-US" sz="2500" b="1" dirty="0"/>
              <a:t>VEHICLE INSPECTION CHECKLIST</a:t>
            </a:r>
          </a:p>
        </p:txBody>
      </p:sp>
    </p:spTree>
    <p:extLst>
      <p:ext uri="{BB962C8B-B14F-4D97-AF65-F5344CB8AC3E}">
        <p14:creationId xmlns:p14="http://schemas.microsoft.com/office/powerpoint/2010/main" val="17138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EFBE-997B-4507-B218-0A0C3B685E19}"/>
              </a:ext>
            </a:extLst>
          </p:cNvPr>
          <p:cNvSpPr>
            <a:spLocks noGrp="1"/>
          </p:cNvSpPr>
          <p:nvPr>
            <p:ph type="title"/>
          </p:nvPr>
        </p:nvSpPr>
        <p:spPr>
          <a:xfrm>
            <a:off x="572745" y="142206"/>
            <a:ext cx="8610600" cy="1293028"/>
          </a:xfrm>
        </p:spPr>
        <p:txBody>
          <a:bodyPr>
            <a:normAutofit/>
          </a:bodyPr>
          <a:lstStyle/>
          <a:p>
            <a:pPr algn="l"/>
            <a:r>
              <a:rPr lang="en-US" b="1" dirty="0">
                <a:solidFill>
                  <a:schemeClr val="bg2"/>
                </a:solidFill>
              </a:rPr>
              <a:t>DEFENSIVE DRIVING</a:t>
            </a:r>
          </a:p>
        </p:txBody>
      </p:sp>
      <p:sp>
        <p:nvSpPr>
          <p:cNvPr id="3" name="Content Placeholder 2">
            <a:extLst>
              <a:ext uri="{FF2B5EF4-FFF2-40B4-BE49-F238E27FC236}">
                <a16:creationId xmlns:a16="http://schemas.microsoft.com/office/drawing/2014/main" id="{E71245B3-37A8-47A0-8577-E6930D5B5F67}"/>
              </a:ext>
            </a:extLst>
          </p:cNvPr>
          <p:cNvSpPr>
            <a:spLocks noGrp="1"/>
          </p:cNvSpPr>
          <p:nvPr>
            <p:ph idx="1"/>
          </p:nvPr>
        </p:nvSpPr>
        <p:spPr>
          <a:xfrm>
            <a:off x="216099" y="1588396"/>
            <a:ext cx="6706530" cy="4694958"/>
          </a:xfrm>
        </p:spPr>
        <p:txBody>
          <a:bodyPr>
            <a:normAutofit/>
          </a:bodyPr>
          <a:lstStyle/>
          <a:p>
            <a:pPr>
              <a:buFont typeface="Courier New" panose="02070309020205020404" pitchFamily="49" charset="0"/>
              <a:buChar char="o"/>
            </a:pPr>
            <a:r>
              <a:rPr lang="en-US" sz="1400" b="1" dirty="0">
                <a:highlight>
                  <a:srgbClr val="000080"/>
                </a:highlight>
              </a:rPr>
              <a:t>Your agency is responsible for ensuring you receive defensive driver training </a:t>
            </a:r>
          </a:p>
          <a:p>
            <a:pPr lvl="1">
              <a:buFont typeface="Courier New" panose="02070309020205020404" pitchFamily="49" charset="0"/>
              <a:buChar char="o"/>
            </a:pPr>
            <a:r>
              <a:rPr lang="en-US" sz="1400" b="1" dirty="0">
                <a:highlight>
                  <a:srgbClr val="000080"/>
                </a:highlight>
              </a:rPr>
              <a:t>The Board of Risk and Insurance Management (BRIM) does not currently offer a defensive driving training program, though defensive driver training is a requirement in order to operate a state vehicle</a:t>
            </a:r>
          </a:p>
          <a:p>
            <a:pPr>
              <a:buFont typeface="Courier New" panose="02070309020205020404" pitchFamily="49" charset="0"/>
              <a:buChar char="o"/>
            </a:pPr>
            <a:endParaRPr lang="en-US" sz="1400" b="1" dirty="0">
              <a:highlight>
                <a:srgbClr val="000080"/>
              </a:highlight>
            </a:endParaRPr>
          </a:p>
          <a:p>
            <a:pPr>
              <a:buFont typeface="Courier New" panose="02070309020205020404" pitchFamily="49" charset="0"/>
              <a:buChar char="o"/>
            </a:pPr>
            <a:r>
              <a:rPr lang="en-US" sz="1400" b="1" dirty="0">
                <a:highlight>
                  <a:srgbClr val="000080"/>
                </a:highlight>
              </a:rPr>
              <a:t>Your AFC is responsible for submitting to BRIM (and retaining internally) the DOA-FM-023 Defensive Driving Training and DMV Driver’s License Record form  </a:t>
            </a:r>
          </a:p>
          <a:p>
            <a:pPr>
              <a:buFont typeface="Courier New" panose="02070309020205020404" pitchFamily="49" charset="0"/>
              <a:buChar char="o"/>
            </a:pPr>
            <a:endParaRPr lang="en-US" sz="1400" b="1" dirty="0">
              <a:highlight>
                <a:srgbClr val="000080"/>
              </a:highlight>
            </a:endParaRPr>
          </a:p>
          <a:p>
            <a:pPr>
              <a:buFont typeface="Courier New" panose="02070309020205020404" pitchFamily="49" charset="0"/>
              <a:buChar char="o"/>
            </a:pPr>
            <a:r>
              <a:rPr lang="en-US" sz="1400" b="1" dirty="0">
                <a:highlight>
                  <a:srgbClr val="000080"/>
                </a:highlight>
              </a:rPr>
              <a:t>FMD’s vendor, Holman (formerly ARI) has a driver safety program accessed through the Driver Insights portal which includes an initial driver skills assessment and personalized training modules based on the assessment results. Additional modules are assigned in March and September to ensure you stay up to date on your driver training</a:t>
            </a:r>
          </a:p>
          <a:p>
            <a:pPr lvl="1">
              <a:buFont typeface="Courier New" panose="02070309020205020404" pitchFamily="49" charset="0"/>
              <a:buChar char="o"/>
            </a:pPr>
            <a:r>
              <a:rPr lang="en-US" sz="1400" b="1" dirty="0">
                <a:highlight>
                  <a:srgbClr val="000080"/>
                </a:highlight>
              </a:rPr>
              <a:t>Speak to your Agency Fleet Coordinator if you are interested in signing up. The AFC can contact FMD for full program details and pricing</a:t>
            </a:r>
          </a:p>
          <a:p>
            <a:endParaRPr lang="en-US" dirty="0"/>
          </a:p>
        </p:txBody>
      </p:sp>
      <p:pic>
        <p:nvPicPr>
          <p:cNvPr id="7" name="Picture 6">
            <a:extLst>
              <a:ext uri="{FF2B5EF4-FFF2-40B4-BE49-F238E27FC236}">
                <a16:creationId xmlns:a16="http://schemas.microsoft.com/office/drawing/2014/main" id="{B77FB8B4-A2A0-43E9-809C-245DEC7D00A3}"/>
              </a:ext>
            </a:extLst>
          </p:cNvPr>
          <p:cNvPicPr>
            <a:picLocks noChangeAspect="1"/>
          </p:cNvPicPr>
          <p:nvPr/>
        </p:nvPicPr>
        <p:blipFill>
          <a:blip r:embed="rId2"/>
          <a:stretch>
            <a:fillRect/>
          </a:stretch>
        </p:blipFill>
        <p:spPr>
          <a:xfrm>
            <a:off x="8069786" y="260402"/>
            <a:ext cx="2921853" cy="3582954"/>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9F7325FE-8035-44CF-A865-D3CED15BEE9E}"/>
              </a:ext>
            </a:extLst>
          </p:cNvPr>
          <p:cNvPicPr>
            <a:picLocks noChangeAspect="1"/>
          </p:cNvPicPr>
          <p:nvPr/>
        </p:nvPicPr>
        <p:blipFill>
          <a:blip r:embed="rId3"/>
          <a:stretch>
            <a:fillRect/>
          </a:stretch>
        </p:blipFill>
        <p:spPr>
          <a:xfrm>
            <a:off x="7598742" y="4149680"/>
            <a:ext cx="3863942" cy="2133674"/>
          </a:xfrm>
          <a:prstGeom prst="ellipse">
            <a:avLst/>
          </a:prstGeom>
          <a:ln>
            <a:noFill/>
          </a:ln>
          <a:effectLst>
            <a:softEdge rad="112500"/>
          </a:effectLst>
        </p:spPr>
      </p:pic>
    </p:spTree>
    <p:extLst>
      <p:ext uri="{BB962C8B-B14F-4D97-AF65-F5344CB8AC3E}">
        <p14:creationId xmlns:p14="http://schemas.microsoft.com/office/powerpoint/2010/main" val="85474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4131-1FE2-453B-AB84-77DC0641FD2E}"/>
              </a:ext>
            </a:extLst>
          </p:cNvPr>
          <p:cNvSpPr>
            <a:spLocks noGrp="1"/>
          </p:cNvSpPr>
          <p:nvPr>
            <p:ph type="title"/>
          </p:nvPr>
        </p:nvSpPr>
        <p:spPr>
          <a:xfrm>
            <a:off x="1028744" y="420286"/>
            <a:ext cx="8610600" cy="1293028"/>
          </a:xfrm>
        </p:spPr>
        <p:txBody>
          <a:bodyPr/>
          <a:lstStyle/>
          <a:p>
            <a:pPr algn="l"/>
            <a:r>
              <a:rPr lang="en-US" b="1" dirty="0">
                <a:solidFill>
                  <a:schemeClr val="bg2"/>
                </a:solidFill>
              </a:rPr>
              <a:t>TELEMATICS</a:t>
            </a:r>
          </a:p>
        </p:txBody>
      </p:sp>
      <p:sp>
        <p:nvSpPr>
          <p:cNvPr id="3" name="Content Placeholder 2">
            <a:extLst>
              <a:ext uri="{FF2B5EF4-FFF2-40B4-BE49-F238E27FC236}">
                <a16:creationId xmlns:a16="http://schemas.microsoft.com/office/drawing/2014/main" id="{624831F2-C804-4995-9B81-F9E9822C09FC}"/>
              </a:ext>
            </a:extLst>
          </p:cNvPr>
          <p:cNvSpPr>
            <a:spLocks noGrp="1"/>
          </p:cNvSpPr>
          <p:nvPr>
            <p:ph idx="1"/>
          </p:nvPr>
        </p:nvSpPr>
        <p:spPr/>
        <p:txBody>
          <a:bodyPr>
            <a:normAutofit/>
          </a:bodyPr>
          <a:lstStyle/>
          <a:p>
            <a:r>
              <a:rPr lang="en-US" b="1" dirty="0">
                <a:highlight>
                  <a:srgbClr val="000080"/>
                </a:highlight>
              </a:rPr>
              <a:t>Telematics is a useful tool to monitor the utilization and safe operation of a vehicle.</a:t>
            </a:r>
          </a:p>
          <a:p>
            <a:endParaRPr lang="en-US" b="1" dirty="0">
              <a:highlight>
                <a:srgbClr val="000080"/>
              </a:highlight>
            </a:endParaRPr>
          </a:p>
          <a:p>
            <a:r>
              <a:rPr lang="en-US" b="1" dirty="0">
                <a:highlight>
                  <a:srgbClr val="000080"/>
                </a:highlight>
              </a:rPr>
              <a:t>The role of telematics in fleet management is growing, but the landscape can be complex. In order for fleets to live up to the aspirations of big data and achieve best-in-class performance, telematics must be a central aspect of any comprehensive fleet management program. FMD has contracted with Holman to supply the agencies with Geotab telematics devices.</a:t>
            </a:r>
          </a:p>
          <a:p>
            <a:endParaRPr lang="en-US" b="1" dirty="0">
              <a:highlight>
                <a:srgbClr val="000080"/>
              </a:highlight>
            </a:endParaRPr>
          </a:p>
          <a:p>
            <a:r>
              <a:rPr lang="en-US" b="1" dirty="0">
                <a:highlight>
                  <a:srgbClr val="000080"/>
                </a:highlight>
              </a:rPr>
              <a:t>Your agency may have already implemented this technology in your state vehicle, but if your vehicle does not have telematics and you are interested in having telematics installed, please have your AFC contact the FMD office for program details and pricing. </a:t>
            </a:r>
          </a:p>
          <a:p>
            <a:pPr marL="0" indent="0">
              <a:buNone/>
            </a:pPr>
            <a:endParaRPr lang="en-US" dirty="0"/>
          </a:p>
        </p:txBody>
      </p:sp>
    </p:spTree>
    <p:extLst>
      <p:ext uri="{BB962C8B-B14F-4D97-AF65-F5344CB8AC3E}">
        <p14:creationId xmlns:p14="http://schemas.microsoft.com/office/powerpoint/2010/main" val="399554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2CF1-8C90-4C74-BDDC-EFF3967B85DC}"/>
              </a:ext>
            </a:extLst>
          </p:cNvPr>
          <p:cNvSpPr>
            <a:spLocks noGrp="1"/>
          </p:cNvSpPr>
          <p:nvPr>
            <p:ph type="title"/>
          </p:nvPr>
        </p:nvSpPr>
        <p:spPr>
          <a:xfrm>
            <a:off x="840430" y="160908"/>
            <a:ext cx="3977639" cy="1600200"/>
          </a:xfrm>
        </p:spPr>
        <p:txBody>
          <a:bodyPr anchor="b">
            <a:normAutofit/>
          </a:bodyPr>
          <a:lstStyle/>
          <a:p>
            <a:pPr algn="l"/>
            <a:r>
              <a:rPr lang="en-US" sz="3200" b="1" dirty="0">
                <a:solidFill>
                  <a:schemeClr val="bg2"/>
                </a:solidFill>
              </a:rPr>
              <a:t>DRIVER LOGS</a:t>
            </a:r>
          </a:p>
        </p:txBody>
      </p:sp>
      <p:sp>
        <p:nvSpPr>
          <p:cNvPr id="3" name="Content Placeholder 2">
            <a:extLst>
              <a:ext uri="{FF2B5EF4-FFF2-40B4-BE49-F238E27FC236}">
                <a16:creationId xmlns:a16="http://schemas.microsoft.com/office/drawing/2014/main" id="{D354E912-CA8D-4584-B8F7-BE47860DDEF7}"/>
              </a:ext>
            </a:extLst>
          </p:cNvPr>
          <p:cNvSpPr>
            <a:spLocks noGrp="1"/>
          </p:cNvSpPr>
          <p:nvPr>
            <p:ph idx="1"/>
          </p:nvPr>
        </p:nvSpPr>
        <p:spPr>
          <a:xfrm>
            <a:off x="685800" y="1922016"/>
            <a:ext cx="3977639" cy="4296669"/>
          </a:xfrm>
        </p:spPr>
        <p:txBody>
          <a:bodyPr>
            <a:normAutofit/>
          </a:bodyPr>
          <a:lstStyle/>
          <a:p>
            <a:r>
              <a:rPr lang="en-US" sz="1600" dirty="0">
                <a:highlight>
                  <a:srgbClr val="000080"/>
                </a:highlight>
              </a:rPr>
              <a:t>ALL VEHICLE OPERATORS SHOULD MAINTAIN AN ACCURATE VEHICLE LOG SHEET</a:t>
            </a:r>
          </a:p>
          <a:p>
            <a:r>
              <a:rPr lang="en-US" sz="1600" u="sng" dirty="0">
                <a:highlight>
                  <a:srgbClr val="000080"/>
                </a:highlight>
              </a:rPr>
              <a:t>COMMUTING MILES </a:t>
            </a:r>
            <a:r>
              <a:rPr lang="en-US" sz="1600" dirty="0">
                <a:highlight>
                  <a:srgbClr val="000080"/>
                </a:highlight>
              </a:rPr>
              <a:t>RECORDED ON THE VEHICLE LOG SHEET SHOULD BE SUBMITTED TO FLEET MANAGEMENT DIVISION BY YOUR AGENCY FLEET COORDINATOR</a:t>
            </a:r>
          </a:p>
          <a:p>
            <a:r>
              <a:rPr lang="en-US" sz="1600" dirty="0">
                <a:highlight>
                  <a:srgbClr val="000080"/>
                </a:highlight>
              </a:rPr>
              <a:t>VEHICLE LOG SHEETS SHOULD BE RETAINED INTERNALLY BY THE AGENCY</a:t>
            </a:r>
          </a:p>
          <a:p>
            <a:r>
              <a:rPr lang="en-US" sz="1600" dirty="0">
                <a:highlight>
                  <a:srgbClr val="000080"/>
                </a:highlight>
              </a:rPr>
              <a:t>AN EXAMPLE OF A VEHICLE LOG SHEET (DOA-FM-067) CAN BE FOUND ON WWW.FLEET.WV.GOV</a:t>
            </a:r>
          </a:p>
        </p:txBody>
      </p:sp>
      <p:pic>
        <p:nvPicPr>
          <p:cNvPr id="5" name="Picture 4">
            <a:extLst>
              <a:ext uri="{FF2B5EF4-FFF2-40B4-BE49-F238E27FC236}">
                <a16:creationId xmlns:a16="http://schemas.microsoft.com/office/drawing/2014/main" id="{F410967F-672B-42B0-B487-1E07D85FEFE2}"/>
              </a:ext>
            </a:extLst>
          </p:cNvPr>
          <p:cNvPicPr>
            <a:picLocks noChangeAspect="1"/>
          </p:cNvPicPr>
          <p:nvPr/>
        </p:nvPicPr>
        <p:blipFill>
          <a:blip r:embed="rId2"/>
          <a:stretch>
            <a:fillRect/>
          </a:stretch>
        </p:blipFill>
        <p:spPr>
          <a:xfrm>
            <a:off x="4972699" y="1391685"/>
            <a:ext cx="6533501" cy="4181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48685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71C7-63DC-4E4D-B775-6FCDB683C47B}"/>
              </a:ext>
            </a:extLst>
          </p:cNvPr>
          <p:cNvSpPr>
            <a:spLocks noGrp="1"/>
          </p:cNvSpPr>
          <p:nvPr>
            <p:ph type="title"/>
          </p:nvPr>
        </p:nvSpPr>
        <p:spPr>
          <a:xfrm>
            <a:off x="619760" y="764373"/>
            <a:ext cx="6832600" cy="1293028"/>
          </a:xfrm>
        </p:spPr>
        <p:txBody>
          <a:bodyPr>
            <a:normAutofit/>
          </a:bodyPr>
          <a:lstStyle/>
          <a:p>
            <a:r>
              <a:rPr lang="en-US" b="1" dirty="0">
                <a:solidFill>
                  <a:schemeClr val="bg2"/>
                </a:solidFill>
              </a:rPr>
              <a:t>VEHICLE INSPECTION CHECKLIST</a:t>
            </a:r>
          </a:p>
        </p:txBody>
      </p:sp>
      <p:sp>
        <p:nvSpPr>
          <p:cNvPr id="3" name="Content Placeholder 2">
            <a:extLst>
              <a:ext uri="{FF2B5EF4-FFF2-40B4-BE49-F238E27FC236}">
                <a16:creationId xmlns:a16="http://schemas.microsoft.com/office/drawing/2014/main" id="{5C0408F6-A72D-4D4F-A2C7-1411D90BF714}"/>
              </a:ext>
            </a:extLst>
          </p:cNvPr>
          <p:cNvSpPr>
            <a:spLocks noGrp="1"/>
          </p:cNvSpPr>
          <p:nvPr>
            <p:ph idx="1"/>
          </p:nvPr>
        </p:nvSpPr>
        <p:spPr>
          <a:xfrm>
            <a:off x="619760" y="2194560"/>
            <a:ext cx="6832600" cy="4024125"/>
          </a:xfrm>
        </p:spPr>
        <p:txBody>
          <a:bodyPr>
            <a:normAutofit/>
          </a:bodyPr>
          <a:lstStyle/>
          <a:p>
            <a:r>
              <a:rPr lang="en-US" dirty="0">
                <a:highlight>
                  <a:srgbClr val="000080"/>
                </a:highlight>
              </a:rPr>
              <a:t>VEHICLE OPERATORS SHOULD REFER TO THE REQUIREMENTS STIPULATED IN THE GOVERNOR’S ADMINISTRATIVE POLICY IN SECTION 2.4 (EMPLOYEE RESPONSIBILITY FOR VEHICLE USE) SUBSECTION 2.4.4 </a:t>
            </a:r>
          </a:p>
          <a:p>
            <a:r>
              <a:rPr lang="en-US" dirty="0">
                <a:highlight>
                  <a:srgbClr val="000080"/>
                </a:highlight>
              </a:rPr>
              <a:t>VEHICLE OPERATORS SHOULD ALWAYS PERFORM A WALK-AROUND INSPECTION OF THEIR VEHICLE </a:t>
            </a:r>
          </a:p>
          <a:p>
            <a:r>
              <a:rPr lang="en-US" dirty="0">
                <a:highlight>
                  <a:srgbClr val="000080"/>
                </a:highlight>
              </a:rPr>
              <a:t>A SUGGESTION OF A VEHICLE INSPECTION CHECKLIST (DOA-FM-018) CAN BE FOUND ON WWW.FLEET.WV.GOV</a:t>
            </a:r>
          </a:p>
        </p:txBody>
      </p:sp>
      <p:pic>
        <p:nvPicPr>
          <p:cNvPr id="5" name="Picture 4">
            <a:extLst>
              <a:ext uri="{FF2B5EF4-FFF2-40B4-BE49-F238E27FC236}">
                <a16:creationId xmlns:a16="http://schemas.microsoft.com/office/drawing/2014/main" id="{9181BC2C-D453-448C-BFD6-C3EF4CA111E6}"/>
              </a:ext>
            </a:extLst>
          </p:cNvPr>
          <p:cNvPicPr>
            <a:picLocks noChangeAspect="1"/>
          </p:cNvPicPr>
          <p:nvPr/>
        </p:nvPicPr>
        <p:blipFill>
          <a:blip r:embed="rId2"/>
          <a:stretch>
            <a:fillRect/>
          </a:stretch>
        </p:blipFill>
        <p:spPr>
          <a:xfrm>
            <a:off x="7861238" y="1138377"/>
            <a:ext cx="3644962" cy="4688054"/>
          </a:xfrm>
          <a:prstGeom prst="rect">
            <a:avLst/>
          </a:prstGeom>
        </p:spPr>
      </p:pic>
    </p:spTree>
    <p:extLst>
      <p:ext uri="{BB962C8B-B14F-4D97-AF65-F5344CB8AC3E}">
        <p14:creationId xmlns:p14="http://schemas.microsoft.com/office/powerpoint/2010/main" val="149123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03D7-57D6-4F9E-8D80-97709FB325A8}"/>
              </a:ext>
            </a:extLst>
          </p:cNvPr>
          <p:cNvSpPr>
            <a:spLocks noGrp="1"/>
          </p:cNvSpPr>
          <p:nvPr>
            <p:ph type="title"/>
          </p:nvPr>
        </p:nvSpPr>
        <p:spPr>
          <a:xfrm>
            <a:off x="685800" y="1257378"/>
            <a:ext cx="8610600" cy="1293028"/>
          </a:xfrm>
        </p:spPr>
        <p:txBody>
          <a:bodyPr/>
          <a:lstStyle/>
          <a:p>
            <a:pPr algn="l"/>
            <a:r>
              <a:rPr lang="en-US" b="1" dirty="0">
                <a:solidFill>
                  <a:schemeClr val="bg2"/>
                </a:solidFill>
              </a:rPr>
              <a:t>Vehicle contents</a:t>
            </a:r>
          </a:p>
        </p:txBody>
      </p:sp>
      <p:sp>
        <p:nvSpPr>
          <p:cNvPr id="3" name="Content Placeholder 2">
            <a:extLst>
              <a:ext uri="{FF2B5EF4-FFF2-40B4-BE49-F238E27FC236}">
                <a16:creationId xmlns:a16="http://schemas.microsoft.com/office/drawing/2014/main" id="{43C8CC91-1690-4D8B-AF0E-63058F46550C}"/>
              </a:ext>
            </a:extLst>
          </p:cNvPr>
          <p:cNvSpPr>
            <a:spLocks noGrp="1"/>
          </p:cNvSpPr>
          <p:nvPr>
            <p:ph idx="1"/>
          </p:nvPr>
        </p:nvSpPr>
        <p:spPr>
          <a:xfrm>
            <a:off x="685800" y="2838872"/>
            <a:ext cx="10820400" cy="3305090"/>
          </a:xfrm>
        </p:spPr>
        <p:txBody>
          <a:bodyPr>
            <a:normAutofit/>
          </a:bodyPr>
          <a:lstStyle/>
          <a:p>
            <a:r>
              <a:rPr lang="en-US" dirty="0">
                <a:highlight>
                  <a:srgbClr val="000080"/>
                </a:highlight>
              </a:rPr>
              <a:t>ADMINISTRATIVE POLICY: EMPLOYEE USE OF EMPLOYER PROVIDED MOTOR VEHICLES</a:t>
            </a:r>
          </a:p>
          <a:p>
            <a:r>
              <a:rPr lang="en-US" dirty="0">
                <a:highlight>
                  <a:srgbClr val="000080"/>
                </a:highlight>
              </a:rPr>
              <a:t>HOLMAN FUEL CARD</a:t>
            </a:r>
          </a:p>
          <a:p>
            <a:r>
              <a:rPr lang="en-US" dirty="0">
                <a:highlight>
                  <a:srgbClr val="000080"/>
                </a:highlight>
              </a:rPr>
              <a:t>HOLMAN MAINTENANCE PACKET</a:t>
            </a:r>
          </a:p>
          <a:p>
            <a:r>
              <a:rPr lang="en-US" dirty="0">
                <a:highlight>
                  <a:srgbClr val="000080"/>
                </a:highlight>
              </a:rPr>
              <a:t>LEASE AGREEMENT TERMS AND CONDITIONS</a:t>
            </a:r>
          </a:p>
          <a:p>
            <a:r>
              <a:rPr lang="en-US" dirty="0">
                <a:highlight>
                  <a:srgbClr val="000080"/>
                </a:highlight>
              </a:rPr>
              <a:t>ACCIDENT POLICIES AND PROCEDURES</a:t>
            </a:r>
          </a:p>
          <a:p>
            <a:r>
              <a:rPr lang="en-US" dirty="0">
                <a:highlight>
                  <a:srgbClr val="000080"/>
                </a:highlight>
              </a:rPr>
              <a:t>BRIM INSURANCE LOSS NOTICE FORM</a:t>
            </a:r>
          </a:p>
          <a:p>
            <a:r>
              <a:rPr lang="en-US" dirty="0">
                <a:highlight>
                  <a:srgbClr val="000080"/>
                </a:highlight>
              </a:rPr>
              <a:t>INSURANCE CARD (RENEWAL DUE EVERY JULY 1</a:t>
            </a:r>
            <a:r>
              <a:rPr lang="en-US" baseline="30000" dirty="0">
                <a:highlight>
                  <a:srgbClr val="000080"/>
                </a:highlight>
              </a:rPr>
              <a:t>ST</a:t>
            </a:r>
            <a:r>
              <a:rPr lang="en-US" dirty="0">
                <a:highlight>
                  <a:srgbClr val="000080"/>
                </a:highlight>
              </a:rPr>
              <a:t>)</a:t>
            </a:r>
            <a:r>
              <a:rPr lang="en-US" baseline="30000" dirty="0">
                <a:highlight>
                  <a:srgbClr val="000080"/>
                </a:highlight>
              </a:rPr>
              <a:t>       </a:t>
            </a:r>
            <a:r>
              <a:rPr lang="en-US" dirty="0">
                <a:highlight>
                  <a:srgbClr val="000080"/>
                </a:highlight>
              </a:rPr>
              <a:t> </a:t>
            </a:r>
          </a:p>
          <a:p>
            <a:r>
              <a:rPr lang="en-US" dirty="0">
                <a:highlight>
                  <a:srgbClr val="000080"/>
                </a:highlight>
              </a:rPr>
              <a:t>HOLMAN CONTACT: CALL 1-800-CAR-CARE</a:t>
            </a:r>
          </a:p>
        </p:txBody>
      </p:sp>
    </p:spTree>
    <p:extLst>
      <p:ext uri="{BB962C8B-B14F-4D97-AF65-F5344CB8AC3E}">
        <p14:creationId xmlns:p14="http://schemas.microsoft.com/office/powerpoint/2010/main" val="66231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B2BC-6ABB-4641-B7FB-20034D956EAB}"/>
              </a:ext>
            </a:extLst>
          </p:cNvPr>
          <p:cNvSpPr>
            <a:spLocks noGrp="1"/>
          </p:cNvSpPr>
          <p:nvPr>
            <p:ph type="title"/>
          </p:nvPr>
        </p:nvSpPr>
        <p:spPr>
          <a:xfrm>
            <a:off x="543339" y="0"/>
            <a:ext cx="11105321" cy="2482410"/>
          </a:xfrm>
        </p:spPr>
        <p:txBody>
          <a:bodyPr>
            <a:normAutofit/>
          </a:bodyPr>
          <a:lstStyle/>
          <a:p>
            <a:pPr algn="l"/>
            <a:r>
              <a:rPr lang="en-US" sz="3500" b="1" dirty="0">
                <a:solidFill>
                  <a:schemeClr val="bg2"/>
                </a:solidFill>
              </a:rPr>
              <a:t>STATE OF WEST VIRGINIA ADMINISTRATIVE POLICY:</a:t>
            </a:r>
            <a:br>
              <a:rPr lang="en-US" sz="3500" b="1" dirty="0">
                <a:solidFill>
                  <a:schemeClr val="bg2"/>
                </a:solidFill>
              </a:rPr>
            </a:br>
            <a:r>
              <a:rPr lang="en-US" sz="3500" b="1" dirty="0">
                <a:solidFill>
                  <a:schemeClr val="bg2"/>
                </a:solidFill>
              </a:rPr>
              <a:t>EMPLOYEE USE OF EMPLOYER PROVIDED MOTOR VEHICLES</a:t>
            </a:r>
          </a:p>
        </p:txBody>
      </p:sp>
      <p:pic>
        <p:nvPicPr>
          <p:cNvPr id="8" name="Content Placeholder 7" descr="A screenshot of a cell phone&#10;&#10;Description automatically generated">
            <a:extLst>
              <a:ext uri="{FF2B5EF4-FFF2-40B4-BE49-F238E27FC236}">
                <a16:creationId xmlns:a16="http://schemas.microsoft.com/office/drawing/2014/main" id="{E5053416-E33F-4F46-93C8-1168E657D27B}"/>
              </a:ext>
            </a:extLst>
          </p:cNvPr>
          <p:cNvPicPr>
            <a:picLocks noGrp="1" noChangeAspect="1"/>
          </p:cNvPicPr>
          <p:nvPr>
            <p:ph idx="1"/>
          </p:nvPr>
        </p:nvPicPr>
        <p:blipFill>
          <a:blip r:embed="rId2"/>
          <a:stretch>
            <a:fillRect/>
          </a:stretch>
        </p:blipFill>
        <p:spPr>
          <a:xfrm>
            <a:off x="7253848" y="1751387"/>
            <a:ext cx="3405594" cy="4024313"/>
          </a:xfrm>
        </p:spPr>
      </p:pic>
      <p:sp>
        <p:nvSpPr>
          <p:cNvPr id="6" name="TextBox 5">
            <a:extLst>
              <a:ext uri="{FF2B5EF4-FFF2-40B4-BE49-F238E27FC236}">
                <a16:creationId xmlns:a16="http://schemas.microsoft.com/office/drawing/2014/main" id="{2DC85CA0-554B-49CA-9E0A-425331B0349E}"/>
              </a:ext>
            </a:extLst>
          </p:cNvPr>
          <p:cNvSpPr txBox="1"/>
          <p:nvPr/>
        </p:nvSpPr>
        <p:spPr>
          <a:xfrm>
            <a:off x="576005" y="2332383"/>
            <a:ext cx="6311356" cy="3785652"/>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highlight>
                  <a:srgbClr val="000080"/>
                </a:highlight>
              </a:rPr>
              <a:t>This policy is to be reviewed by each driver of a state-owned vehicle annually.  </a:t>
            </a:r>
          </a:p>
          <a:p>
            <a:pPr marL="742950" lvl="1" indent="-285750">
              <a:buFont typeface="Wingdings" panose="05000000000000000000" pitchFamily="2" charset="2"/>
              <a:buChar char="v"/>
            </a:pPr>
            <a:r>
              <a:rPr lang="en-US" sz="2000" b="1" dirty="0">
                <a:highlight>
                  <a:srgbClr val="000080"/>
                </a:highlight>
              </a:rPr>
              <a:t>Speak to your AFC on the appropriate method of training for your agency. Some agencies will utilize the state’s learning management system (</a:t>
            </a:r>
            <a:r>
              <a:rPr lang="en-US" sz="2000" b="1" dirty="0" err="1">
                <a:highlight>
                  <a:srgbClr val="000080"/>
                </a:highlight>
              </a:rPr>
              <a:t>CourseMill</a:t>
            </a:r>
            <a:r>
              <a:rPr lang="en-US" sz="2000" b="1" dirty="0">
                <a:highlight>
                  <a:srgbClr val="000080"/>
                </a:highlight>
              </a:rPr>
              <a:t>) and some may have an alternate portal for viewing a presentation of the policy. </a:t>
            </a:r>
          </a:p>
          <a:p>
            <a:pPr marL="285750" indent="-285750">
              <a:buFont typeface="Wingdings" panose="05000000000000000000" pitchFamily="2" charset="2"/>
              <a:buChar char="v"/>
            </a:pPr>
            <a:r>
              <a:rPr lang="en-US" sz="2000" b="1" dirty="0">
                <a:highlight>
                  <a:srgbClr val="000080"/>
                </a:highlight>
              </a:rPr>
              <a:t>Compliance must be documented with DOA-FM-011 by January 15 of each calendar year and should be retained internally by your agency. </a:t>
            </a:r>
          </a:p>
          <a:p>
            <a:pPr marL="285750" indent="-285750">
              <a:buFont typeface="Wingdings" panose="05000000000000000000" pitchFamily="2" charset="2"/>
              <a:buChar char="v"/>
            </a:pPr>
            <a:r>
              <a:rPr lang="en-US" sz="2000" b="1" dirty="0">
                <a:highlight>
                  <a:srgbClr val="000080"/>
                </a:highlight>
              </a:rPr>
              <a:t>A copy of this administrative policy must be kept in each employer provided vehicle. </a:t>
            </a:r>
          </a:p>
        </p:txBody>
      </p:sp>
    </p:spTree>
    <p:extLst>
      <p:ext uri="{BB962C8B-B14F-4D97-AF65-F5344CB8AC3E}">
        <p14:creationId xmlns:p14="http://schemas.microsoft.com/office/powerpoint/2010/main" val="2309694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3FDAB1A136B4CADD6A0F43E138783" ma:contentTypeVersion="5" ma:contentTypeDescription="Create a new document." ma:contentTypeScope="" ma:versionID="432377f63d58d55155c9ceec30a2b3ec">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6DFBAD-EBB1-4DD9-AB81-33B97BB6A33B}"/>
</file>

<file path=customXml/itemProps2.xml><?xml version="1.0" encoding="utf-8"?>
<ds:datastoreItem xmlns:ds="http://schemas.openxmlformats.org/officeDocument/2006/customXml" ds:itemID="{1BF2740E-8677-4F55-BA04-4FAD97399582}"/>
</file>

<file path=customXml/itemProps3.xml><?xml version="1.0" encoding="utf-8"?>
<ds:datastoreItem xmlns:ds="http://schemas.openxmlformats.org/officeDocument/2006/customXml" ds:itemID="{6C3E8B61-7177-4364-8544-D727BABA923A}"/>
</file>

<file path=docProps/app.xml><?xml version="1.0" encoding="utf-8"?>
<Properties xmlns="http://schemas.openxmlformats.org/officeDocument/2006/extended-properties" xmlns:vt="http://schemas.openxmlformats.org/officeDocument/2006/docPropsVTypes">
  <Template>TM03457452[[fn=Celestial]]</Template>
  <TotalTime>2075</TotalTime>
  <Words>2379</Words>
  <Application>Microsoft Office PowerPoint</Application>
  <PresentationFormat>Widescreen</PresentationFormat>
  <Paragraphs>196</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Amasis MT Pro Black</vt:lpstr>
      <vt:lpstr>Arial</vt:lpstr>
      <vt:lpstr>Calibri</vt:lpstr>
      <vt:lpstr>Calibri Light</vt:lpstr>
      <vt:lpstr>Century Gothic</vt:lpstr>
      <vt:lpstr>Courier New</vt:lpstr>
      <vt:lpstr>Trebuchet MS</vt:lpstr>
      <vt:lpstr>Wingdings</vt:lpstr>
      <vt:lpstr>Celestial</vt:lpstr>
      <vt:lpstr> </vt:lpstr>
      <vt:lpstr>FMD’s Mission Statement</vt:lpstr>
      <vt:lpstr>COMPLIANCE AND SAFE OPERATING PROCEDURES</vt:lpstr>
      <vt:lpstr>DEFENSIVE DRIVING</vt:lpstr>
      <vt:lpstr>TELEMATICS</vt:lpstr>
      <vt:lpstr>DRIVER LOGS</vt:lpstr>
      <vt:lpstr>VEHICLE INSPECTION CHECKLIST</vt:lpstr>
      <vt:lpstr>Vehicle contents</vt:lpstr>
      <vt:lpstr>STATE OF WEST VIRGINIA ADMINISTRATIVE POLICY: EMPLOYEE USE OF EMPLOYER PROVIDED MOTOR VEHICLES</vt:lpstr>
      <vt:lpstr>HOLMAN FUEL CARD  &amp; DRIVER PIN INFORMATION</vt:lpstr>
      <vt:lpstr>Fuel card user agreement</vt:lpstr>
      <vt:lpstr>Fuel Purchase Procedures</vt:lpstr>
      <vt:lpstr>HOLMAN MAINTENANCE</vt:lpstr>
      <vt:lpstr>HOLMAN MAINTENANCE information &amp; PROPER MAINTENANCE OF A STATE VEHICLE</vt:lpstr>
      <vt:lpstr>HOLMAN MAINTENANCE PACKET &amp; PROPER MAINTENANCE OF A STATE VEHICLE CONT.</vt:lpstr>
      <vt:lpstr>Emergency and Roadside Assistance</vt:lpstr>
      <vt:lpstr>Recall Notices</vt:lpstr>
      <vt:lpstr>ACCIDENT PROCEDURES</vt:lpstr>
      <vt:lpstr>INCIDENT REPORTING</vt:lpstr>
      <vt:lpstr>REPORTING OF AGENCY VEHICLES TO BRIM</vt:lpstr>
      <vt:lpstr>WV State Agency for Surplus Property (WVSASP) Used Vehicle Delivery Requirements</vt:lpstr>
      <vt:lpstr>VEHICLE VIOLATIONS AND COMPLAINTS</vt:lpstr>
      <vt:lpstr>PLEASE REMEMBER</vt:lpstr>
      <vt:lpstr>PowerPoint Presentation</vt:lpstr>
      <vt:lpstr>LEASE AGREEMENT TERMS AND CONDITIONS</vt:lpstr>
      <vt:lpstr>TERMS AND CONDITIONS CONT.</vt:lpstr>
      <vt:lpstr>TERMS AND CONDITIONS CONT.</vt:lpstr>
      <vt:lpstr>THANK YOU FOR reviewing THIS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FLEET MANAGEMENT DIVISION</dc:title>
  <dc:creator>Stephanie Lane</dc:creator>
  <cp:lastModifiedBy>Lane, Stephanie E</cp:lastModifiedBy>
  <cp:revision>138</cp:revision>
  <dcterms:created xsi:type="dcterms:W3CDTF">2019-04-19T20:00:01Z</dcterms:created>
  <dcterms:modified xsi:type="dcterms:W3CDTF">2023-06-13T16:18:32Z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0x010100F7B3FDAB1A136B4CADD6A0F43E138783</vt:lpwstr>
  </property>
</Properties>
</file>