
<file path=[Content_Types].xml><?xml version="1.0" encoding="utf-8"?>
<Types xmlns="http://schemas.openxmlformats.org/package/2006/content-types">
  <Default Extension="emf" ContentType="image/x-emf"/>
  <Default Extension="gif" ContentType="image/gif"/>
  <Default Extension="jfif"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comments/modernComment_169_ECCE3109.xml" ContentType="application/vnd.ms-powerpoint.comments+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comments/modernComment_183_1B782901.xml" ContentType="application/vnd.ms-powerpoint.comments+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notesSlides/notesSlide7.xml" ContentType="application/vnd.openxmlformats-officedocument.presentationml.notesSlide+xml"/>
  <Override PartName="/ppt/theme/themeOverride68.xml" ContentType="application/vnd.openxmlformats-officedocument.themeOverride+xml"/>
  <Override PartName="/ppt/theme/themeOverride69.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comments/modernComment_14D_80942AF.xml" ContentType="application/vnd.ms-powerpoint.comments+xml"/>
  <Override PartName="/ppt/theme/themeOverride76.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1"/>
  </p:notesMasterIdLst>
  <p:sldIdLst>
    <p:sldId id="378" r:id="rId5"/>
    <p:sldId id="394" r:id="rId6"/>
    <p:sldId id="346" r:id="rId7"/>
    <p:sldId id="397" r:id="rId8"/>
    <p:sldId id="347" r:id="rId9"/>
    <p:sldId id="271" r:id="rId10"/>
    <p:sldId id="390" r:id="rId11"/>
    <p:sldId id="327" r:id="rId12"/>
    <p:sldId id="264" r:id="rId13"/>
    <p:sldId id="268" r:id="rId14"/>
    <p:sldId id="398" r:id="rId15"/>
    <p:sldId id="399" r:id="rId16"/>
    <p:sldId id="276" r:id="rId17"/>
    <p:sldId id="400" r:id="rId18"/>
    <p:sldId id="401" r:id="rId19"/>
    <p:sldId id="402" r:id="rId20"/>
    <p:sldId id="403" r:id="rId21"/>
    <p:sldId id="266" r:id="rId22"/>
    <p:sldId id="275" r:id="rId23"/>
    <p:sldId id="263" r:id="rId24"/>
    <p:sldId id="321" r:id="rId25"/>
    <p:sldId id="262" r:id="rId26"/>
    <p:sldId id="323" r:id="rId27"/>
    <p:sldId id="324" r:id="rId28"/>
    <p:sldId id="325" r:id="rId29"/>
    <p:sldId id="326" r:id="rId30"/>
    <p:sldId id="404" r:id="rId31"/>
    <p:sldId id="405" r:id="rId32"/>
    <p:sldId id="348" r:id="rId33"/>
    <p:sldId id="349" r:id="rId34"/>
    <p:sldId id="406" r:id="rId35"/>
    <p:sldId id="381" r:id="rId36"/>
    <p:sldId id="256" r:id="rId37"/>
    <p:sldId id="278" r:id="rId38"/>
    <p:sldId id="279" r:id="rId39"/>
    <p:sldId id="282" r:id="rId40"/>
    <p:sldId id="281" r:id="rId41"/>
    <p:sldId id="389" r:id="rId42"/>
    <p:sldId id="283" r:id="rId43"/>
    <p:sldId id="289" r:id="rId44"/>
    <p:sldId id="290" r:id="rId45"/>
    <p:sldId id="350" r:id="rId46"/>
    <p:sldId id="351" r:id="rId47"/>
    <p:sldId id="352" r:id="rId48"/>
    <p:sldId id="353" r:id="rId49"/>
    <p:sldId id="354" r:id="rId50"/>
    <p:sldId id="355" r:id="rId51"/>
    <p:sldId id="292" r:id="rId52"/>
    <p:sldId id="293" r:id="rId53"/>
    <p:sldId id="294" r:id="rId54"/>
    <p:sldId id="295" r:id="rId55"/>
    <p:sldId id="296" r:id="rId56"/>
    <p:sldId id="298" r:id="rId57"/>
    <p:sldId id="297" r:id="rId58"/>
    <p:sldId id="376" r:id="rId59"/>
    <p:sldId id="300" r:id="rId60"/>
    <p:sldId id="301" r:id="rId61"/>
    <p:sldId id="377" r:id="rId62"/>
    <p:sldId id="302" r:id="rId63"/>
    <p:sldId id="356" r:id="rId64"/>
    <p:sldId id="357" r:id="rId65"/>
    <p:sldId id="358" r:id="rId66"/>
    <p:sldId id="407" r:id="rId67"/>
    <p:sldId id="359" r:id="rId68"/>
    <p:sldId id="361" r:id="rId69"/>
    <p:sldId id="382" r:id="rId70"/>
    <p:sldId id="386" r:id="rId71"/>
    <p:sldId id="387" r:id="rId72"/>
    <p:sldId id="388" r:id="rId73"/>
    <p:sldId id="384" r:id="rId74"/>
    <p:sldId id="305" r:id="rId75"/>
    <p:sldId id="385" r:id="rId76"/>
    <p:sldId id="362" r:id="rId77"/>
    <p:sldId id="307" r:id="rId78"/>
    <p:sldId id="308" r:id="rId79"/>
    <p:sldId id="310" r:id="rId80"/>
    <p:sldId id="311" r:id="rId81"/>
    <p:sldId id="334" r:id="rId82"/>
    <p:sldId id="335" r:id="rId83"/>
    <p:sldId id="336" r:id="rId84"/>
    <p:sldId id="337" r:id="rId85"/>
    <p:sldId id="312" r:id="rId86"/>
    <p:sldId id="317" r:id="rId87"/>
    <p:sldId id="313" r:id="rId88"/>
    <p:sldId id="333" r:id="rId89"/>
    <p:sldId id="322" r:id="rId90"/>
  </p:sldIdLst>
  <p:sldSz cx="12192000" cy="6858000"/>
  <p:notesSz cx="7077075" cy="9363075"/>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879ACA-3577-8DDC-FA44-DAC85B8D8076}" name="Yoakum, Kenny H" initials="YKH" userId="S::A134084@wv.gov::63b04ab2-b65e-4559-9adf-96dc59ba147a" providerId="AD"/>
  <p188:author id="{9FE5BBEA-0085-E408-0637-BB307B3DBB06}" name="Taylor, Teresa D" initials="TTD" userId="S::E103591@wv.gov::61ea3339-38ae-4a51-b5b5-194ee519bc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rmer, Becky C" initials="FBC" lastIdx="39" clrIdx="0">
    <p:extLst>
      <p:ext uri="{19B8F6BF-5375-455C-9EA6-DF929625EA0E}">
        <p15:presenceInfo xmlns:p15="http://schemas.microsoft.com/office/powerpoint/2012/main" userId="S::E027367@wv.gov::c46e58b9-5dd2-4ca5-bb9f-effb9be42b65" providerId="AD"/>
      </p:ext>
    </p:extLst>
  </p:cmAuthor>
  <p:cmAuthor id="2" name="timsy" initials="t" lastIdx="21" clrIdx="1">
    <p:extLst>
      <p:ext uri="{19B8F6BF-5375-455C-9EA6-DF929625EA0E}">
        <p15:presenceInfo xmlns:p15="http://schemas.microsoft.com/office/powerpoint/2012/main" userId="timsy" providerId="None"/>
      </p:ext>
    </p:extLst>
  </p:cmAuthor>
  <p:cmAuthor id="3" name="Yoakum, Kenny H" initials="YKH" lastIdx="16" clrIdx="2">
    <p:extLst>
      <p:ext uri="{19B8F6BF-5375-455C-9EA6-DF929625EA0E}">
        <p15:presenceInfo xmlns:p15="http://schemas.microsoft.com/office/powerpoint/2012/main" userId="S::A134084@wv.gov::63b04ab2-b65e-4559-9adf-96dc59ba147a" providerId="AD"/>
      </p:ext>
    </p:extLst>
  </p:cmAuthor>
  <p:cmAuthor id="4" name="Lane, Stephanie E" initials="LSE" lastIdx="53" clrIdx="3">
    <p:extLst>
      <p:ext uri="{19B8F6BF-5375-455C-9EA6-DF929625EA0E}">
        <p15:presenceInfo xmlns:p15="http://schemas.microsoft.com/office/powerpoint/2012/main" userId="S::E089024@wv.gov::35f54e54-4af0-40f7-af56-dcf35bfee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99FF"/>
    <a:srgbClr val="E4EB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36" autoAdjust="0"/>
    <p:restoredTop sz="93792" autoAdjust="0"/>
  </p:normalViewPr>
  <p:slideViewPr>
    <p:cSldViewPr snapToGrid="0">
      <p:cViewPr varScale="1">
        <p:scale>
          <a:sx n="99" d="100"/>
          <a:sy n="99" d="100"/>
        </p:scale>
        <p:origin x="78" y="414"/>
      </p:cViewPr>
      <p:guideLst/>
    </p:cSldViewPr>
  </p:slideViewPr>
  <p:outlineViewPr>
    <p:cViewPr>
      <p:scale>
        <a:sx n="33" d="100"/>
        <a:sy n="33" d="100"/>
      </p:scale>
      <p:origin x="0" y="-2160"/>
    </p:cViewPr>
  </p:outlineViewPr>
  <p:notesTextViewPr>
    <p:cViewPr>
      <p:scale>
        <a:sx n="3" d="2"/>
        <a:sy n="3" d="2"/>
      </p:scale>
      <p:origin x="0" y="0"/>
    </p:cViewPr>
  </p:notesTextViewPr>
  <p:sorterViewPr>
    <p:cViewPr>
      <p:scale>
        <a:sx n="100" d="100"/>
        <a:sy n="100" d="100"/>
      </p:scale>
      <p:origin x="0" y="-145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14D_80942AF.xml><?xml version="1.0" encoding="utf-8"?>
<p188:cmLst xmlns:a="http://schemas.openxmlformats.org/drawingml/2006/main" xmlns:r="http://schemas.openxmlformats.org/officeDocument/2006/relationships" xmlns:p188="http://schemas.microsoft.com/office/powerpoint/2018/8/main">
  <p188:cm id="{A23F15DB-0B3F-472D-A527-2D08882ACC87}" authorId="{96879ACA-3577-8DDC-FA44-DAC85B8D8076}" created="2023-05-09T03:01:17.941">
    <pc:sldMkLst xmlns:pc="http://schemas.microsoft.com/office/powerpoint/2013/main/command">
      <pc:docMk/>
      <pc:sldMk cId="134824623" sldId="333"/>
    </pc:sldMkLst>
    <p188:replyLst>
      <p188:reply id="{58871C3E-8951-4F9A-A8FD-0E1E6B69B236}" authorId="{9FE5BBEA-0085-E408-0637-BB307B3DBB06}" created="2023-05-19T14:41:52.629">
        <p188:txBody>
          <a:bodyPr/>
          <a:lstStyle/>
          <a:p>
            <a:r>
              <a:rPr lang="en-US"/>
              <a:t>I deleted the part mentioning the certificate</a:t>
            </a:r>
          </a:p>
        </p188:txBody>
      </p188:reply>
    </p188:replyLst>
    <p188:txBody>
      <a:bodyPr/>
      <a:lstStyle/>
      <a:p>
        <a:r>
          <a:rPr lang="en-US"/>
          <a:t>The certificate should not be completed until inhouse or web training</a:t>
        </a:r>
      </a:p>
    </p188:txBody>
  </p188:cm>
</p188:cmLst>
</file>

<file path=ppt/comments/modernComment_169_ECCE3109.xml><?xml version="1.0" encoding="utf-8"?>
<p188:cmLst xmlns:a="http://schemas.openxmlformats.org/drawingml/2006/main" xmlns:r="http://schemas.openxmlformats.org/officeDocument/2006/relationships" xmlns:p188="http://schemas.microsoft.com/office/powerpoint/2018/8/main">
  <p188:cm id="{A72A0D41-0ACA-4348-9301-449DFBEA5A8A}" authorId="{96879ACA-3577-8DDC-FA44-DAC85B8D8076}" created="2023-05-11T14:56:38.774">
    <pc:sldMkLst xmlns:pc="http://schemas.microsoft.com/office/powerpoint/2013/main/command">
      <pc:docMk/>
      <pc:sldMk cId="3972935945" sldId="361"/>
    </pc:sldMkLst>
    <p188:replyLst>
      <p188:reply id="{D5F97F64-753E-4EA9-B282-57092AAD6804}" authorId="{9FE5BBEA-0085-E408-0637-BB307B3DBB06}" created="2023-05-19T14:15:43.257">
        <p188:txBody>
          <a:bodyPr/>
          <a:lstStyle/>
          <a:p>
            <a:r>
              <a:rPr lang="en-US"/>
              <a:t>If you want to add a question slide, let me know what you want on it and I can add it</a:t>
            </a:r>
          </a:p>
        </p188:txBody>
      </p188:reply>
    </p188:replyLst>
    <p188:txBody>
      <a:bodyPr/>
      <a:lstStyle/>
      <a:p>
        <a:r>
          <a:rPr lang="en-US"/>
          <a:t>Might want to add a questions slide</a:t>
        </a:r>
      </a:p>
    </p188:txBody>
  </p188:cm>
</p188:cmLst>
</file>

<file path=ppt/comments/modernComment_183_1B782901.xml><?xml version="1.0" encoding="utf-8"?>
<p188:cmLst xmlns:a="http://schemas.openxmlformats.org/drawingml/2006/main" xmlns:r="http://schemas.openxmlformats.org/officeDocument/2006/relationships" xmlns:p188="http://schemas.microsoft.com/office/powerpoint/2018/8/main">
  <p188:cm id="{FCA02BC6-07FB-40D2-B404-CA98BE990BA7}" authorId="{96879ACA-3577-8DDC-FA44-DAC85B8D8076}" created="2023-04-28T02:02:18.714">
    <ac:deMkLst xmlns:ac="http://schemas.microsoft.com/office/drawing/2013/main/command">
      <pc:docMk xmlns:pc="http://schemas.microsoft.com/office/powerpoint/2013/main/command"/>
      <pc:sldMk xmlns:pc="http://schemas.microsoft.com/office/powerpoint/2013/main/command" cId="460859649" sldId="387"/>
      <ac:spMk id="3" creationId="{AB8A8A50-9CB8-4C84-A1F2-DC655DC6904D}"/>
    </ac:deMkLst>
    <p188:replyLst>
      <p188:reply id="{425D2190-F11B-45D8-9D79-0190DCD8F540}" authorId="{9FE5BBEA-0085-E408-0637-BB307B3DBB06}" created="2023-05-19T14:31:58.021">
        <p188:txBody>
          <a:bodyPr/>
          <a:lstStyle/>
          <a:p>
            <a:r>
              <a:rPr lang="en-US"/>
              <a:t>Added a link that goes straight to the information we have on the website about the Driver Safety program</a:t>
            </a:r>
          </a:p>
        </p188:txBody>
      </p188:reply>
    </p188:replyLst>
    <p188:txBody>
      <a:bodyPr/>
      <a:lstStyle/>
      <a:p>
        <a:r>
          <a:rPr lang="en-US"/>
          <a:t>Need link info updated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3" cy="469779"/>
          </a:xfrm>
          <a:prstGeom prst="rect">
            <a:avLst/>
          </a:prstGeom>
        </p:spPr>
        <p:txBody>
          <a:bodyPr vert="horz" lIns="93922" tIns="46960" rIns="93922" bIns="46960" rtlCol="0"/>
          <a:lstStyle>
            <a:lvl1pPr algn="l">
              <a:defRPr sz="1200"/>
            </a:lvl1pPr>
          </a:lstStyle>
          <a:p>
            <a:endParaRPr lang="en-US"/>
          </a:p>
        </p:txBody>
      </p:sp>
      <p:sp>
        <p:nvSpPr>
          <p:cNvPr id="3" name="Date Placeholder 2"/>
          <p:cNvSpPr>
            <a:spLocks noGrp="1"/>
          </p:cNvSpPr>
          <p:nvPr>
            <p:ph type="dt" idx="1"/>
          </p:nvPr>
        </p:nvSpPr>
        <p:spPr>
          <a:xfrm>
            <a:off x="4008706" y="1"/>
            <a:ext cx="3066733" cy="469779"/>
          </a:xfrm>
          <a:prstGeom prst="rect">
            <a:avLst/>
          </a:prstGeom>
        </p:spPr>
        <p:txBody>
          <a:bodyPr vert="horz" lIns="93922" tIns="46960" rIns="93922" bIns="46960" rtlCol="0"/>
          <a:lstStyle>
            <a:lvl1pPr algn="r">
              <a:defRPr sz="1200"/>
            </a:lvl1pPr>
          </a:lstStyle>
          <a:p>
            <a:fld id="{27FC100A-DA07-4652-AE59-A3BDC505B1CF}" type="datetimeFigureOut">
              <a:rPr lang="en-US" smtClean="0"/>
              <a:t>2/15/2024</a:t>
            </a:fld>
            <a:endParaRPr lang="en-US"/>
          </a:p>
        </p:txBody>
      </p:sp>
      <p:sp>
        <p:nvSpPr>
          <p:cNvPr id="4" name="Slide Image Placeholder 3"/>
          <p:cNvSpPr>
            <a:spLocks noGrp="1" noRot="1" noChangeAspect="1"/>
          </p:cNvSpPr>
          <p:nvPr>
            <p:ph type="sldImg" idx="2"/>
          </p:nvPr>
        </p:nvSpPr>
        <p:spPr>
          <a:xfrm>
            <a:off x="731838" y="1169988"/>
            <a:ext cx="5613400" cy="3159125"/>
          </a:xfrm>
          <a:prstGeom prst="rect">
            <a:avLst/>
          </a:prstGeom>
          <a:noFill/>
          <a:ln w="12700">
            <a:solidFill>
              <a:prstClr val="black"/>
            </a:solidFill>
          </a:ln>
        </p:spPr>
        <p:txBody>
          <a:bodyPr vert="horz" lIns="93922" tIns="46960" rIns="93922" bIns="46960"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22" tIns="46960" rIns="93922" bIns="4696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7"/>
            <a:ext cx="3066733" cy="469778"/>
          </a:xfrm>
          <a:prstGeom prst="rect">
            <a:avLst/>
          </a:prstGeom>
        </p:spPr>
        <p:txBody>
          <a:bodyPr vert="horz" lIns="93922" tIns="46960" rIns="93922" bIns="46960"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7"/>
            <a:ext cx="3066733" cy="469778"/>
          </a:xfrm>
          <a:prstGeom prst="rect">
            <a:avLst/>
          </a:prstGeom>
        </p:spPr>
        <p:txBody>
          <a:bodyPr vert="horz" lIns="93922" tIns="46960" rIns="93922" bIns="46960" rtlCol="0" anchor="b"/>
          <a:lstStyle>
            <a:lvl1pPr algn="r">
              <a:defRPr sz="1200"/>
            </a:lvl1pPr>
          </a:lstStyle>
          <a:p>
            <a:fld id="{3BA82920-CB97-43AD-9C2F-227D2650B69E}" type="slidenum">
              <a:rPr lang="en-US" smtClean="0"/>
              <a:t>‹#›</a:t>
            </a:fld>
            <a:endParaRPr lang="en-US"/>
          </a:p>
        </p:txBody>
      </p:sp>
    </p:spTree>
    <p:extLst>
      <p:ext uri="{BB962C8B-B14F-4D97-AF65-F5344CB8AC3E}">
        <p14:creationId xmlns:p14="http://schemas.microsoft.com/office/powerpoint/2010/main" val="370526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82920-CB97-43AD-9C2F-227D2650B69E}" type="slidenum">
              <a:rPr lang="en-US" smtClean="0"/>
              <a:t>1</a:t>
            </a:fld>
            <a:endParaRPr lang="en-US"/>
          </a:p>
        </p:txBody>
      </p:sp>
    </p:spTree>
    <p:extLst>
      <p:ext uri="{BB962C8B-B14F-4D97-AF65-F5344CB8AC3E}">
        <p14:creationId xmlns:p14="http://schemas.microsoft.com/office/powerpoint/2010/main" val="30164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82920-CB97-43AD-9C2F-227D2650B69E}" type="slidenum">
              <a:rPr lang="en-US" smtClean="0"/>
              <a:t>2</a:t>
            </a:fld>
            <a:endParaRPr lang="en-US"/>
          </a:p>
        </p:txBody>
      </p:sp>
    </p:spTree>
    <p:extLst>
      <p:ext uri="{BB962C8B-B14F-4D97-AF65-F5344CB8AC3E}">
        <p14:creationId xmlns:p14="http://schemas.microsoft.com/office/powerpoint/2010/main" val="358121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82920-CB97-43AD-9C2F-227D2650B69E}" type="slidenum">
              <a:rPr lang="en-US" smtClean="0"/>
              <a:t>3</a:t>
            </a:fld>
            <a:endParaRPr lang="en-US"/>
          </a:p>
        </p:txBody>
      </p:sp>
    </p:spTree>
    <p:extLst>
      <p:ext uri="{BB962C8B-B14F-4D97-AF65-F5344CB8AC3E}">
        <p14:creationId xmlns:p14="http://schemas.microsoft.com/office/powerpoint/2010/main" val="62715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dirty="0"/>
          </a:p>
        </p:txBody>
      </p:sp>
    </p:spTree>
    <p:extLst>
      <p:ext uri="{BB962C8B-B14F-4D97-AF65-F5344CB8AC3E}">
        <p14:creationId xmlns:p14="http://schemas.microsoft.com/office/powerpoint/2010/main" val="1409910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THE COMPETE SECTION </a:t>
            </a:r>
          </a:p>
        </p:txBody>
      </p:sp>
      <p:sp>
        <p:nvSpPr>
          <p:cNvPr id="4" name="Slide Number Placeholder 3"/>
          <p:cNvSpPr>
            <a:spLocks noGrp="1"/>
          </p:cNvSpPr>
          <p:nvPr>
            <p:ph type="sldNum" sz="quarter" idx="5"/>
          </p:nvPr>
        </p:nvSpPr>
        <p:spPr/>
        <p:txBody>
          <a:bodyPr/>
          <a:lstStyle/>
          <a:p>
            <a:fld id="{E0746DE6-3336-457D-A091-FA20AC1C536E}" type="slidenum">
              <a:rPr lang="en-US" smtClean="0"/>
              <a:t>20</a:t>
            </a:fld>
            <a:endParaRPr lang="en-US" dirty="0"/>
          </a:p>
        </p:txBody>
      </p:sp>
    </p:spTree>
    <p:extLst>
      <p:ext uri="{BB962C8B-B14F-4D97-AF65-F5344CB8AC3E}">
        <p14:creationId xmlns:p14="http://schemas.microsoft.com/office/powerpoint/2010/main" val="336665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Holman report – talk to TIM </a:t>
            </a:r>
          </a:p>
        </p:txBody>
      </p:sp>
      <p:sp>
        <p:nvSpPr>
          <p:cNvPr id="4" name="Slide Number Placeholder 3"/>
          <p:cNvSpPr>
            <a:spLocks noGrp="1"/>
          </p:cNvSpPr>
          <p:nvPr>
            <p:ph type="sldNum" sz="quarter" idx="5"/>
          </p:nvPr>
        </p:nvSpPr>
        <p:spPr/>
        <p:txBody>
          <a:bodyPr/>
          <a:lstStyle/>
          <a:p>
            <a:fld id="{E0746DE6-3336-457D-A091-FA20AC1C536E}" type="slidenum">
              <a:rPr lang="en-US" smtClean="0"/>
              <a:t>21</a:t>
            </a:fld>
            <a:endParaRPr lang="en-US" dirty="0"/>
          </a:p>
        </p:txBody>
      </p:sp>
    </p:spTree>
    <p:extLst>
      <p:ext uri="{BB962C8B-B14F-4D97-AF65-F5344CB8AC3E}">
        <p14:creationId xmlns:p14="http://schemas.microsoft.com/office/powerpoint/2010/main" val="87478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82920-CB97-43AD-9C2F-227D2650B69E}" type="slidenum">
              <a:rPr lang="en-US" smtClean="0"/>
              <a:t>77</a:t>
            </a:fld>
            <a:endParaRPr lang="en-US"/>
          </a:p>
        </p:txBody>
      </p:sp>
    </p:spTree>
    <p:extLst>
      <p:ext uri="{BB962C8B-B14F-4D97-AF65-F5344CB8AC3E}">
        <p14:creationId xmlns:p14="http://schemas.microsoft.com/office/powerpoint/2010/main" val="354751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740E-827B-438B-A619-DA5DE3F2773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D4693B3-BB0C-4CF1-A03F-E4D84F618E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310456C-E810-4732-94D3-1EC3F5CBFC77}"/>
              </a:ext>
            </a:extLst>
          </p:cNvPr>
          <p:cNvSpPr>
            <a:spLocks noGrp="1"/>
          </p:cNvSpPr>
          <p:nvPr>
            <p:ph type="dt" sz="half" idx="10"/>
          </p:nvPr>
        </p:nvSpPr>
        <p:spPr/>
        <p:txBody>
          <a:bodyPr/>
          <a:lstStyle>
            <a:lvl1pPr>
              <a:defRPr/>
            </a:lvl1pPr>
          </a:lstStyle>
          <a:p>
            <a:fld id="{5D9A342B-7561-42BE-950A-626959E0C245}" type="datetime1">
              <a:rPr lang="en-US" smtClean="0"/>
              <a:t>2/15/2024</a:t>
            </a:fld>
            <a:endParaRPr lang="en-US"/>
          </a:p>
        </p:txBody>
      </p:sp>
      <p:sp>
        <p:nvSpPr>
          <p:cNvPr id="5" name="Footer Placeholder 4">
            <a:extLst>
              <a:ext uri="{FF2B5EF4-FFF2-40B4-BE49-F238E27FC236}">
                <a16:creationId xmlns:a16="http://schemas.microsoft.com/office/drawing/2014/main" id="{4A6CE250-5D46-4AF7-9CE7-649813FAC46E}"/>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8EBCAF32-C21B-439C-9CC8-FE80BBD8EBC8}"/>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410844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56048-C45B-4925-9A95-A7BA55A41A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54DAEA-4844-470D-B563-91F5072316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E2FA2-5D81-4B0E-8141-5FA790345002}"/>
              </a:ext>
            </a:extLst>
          </p:cNvPr>
          <p:cNvSpPr>
            <a:spLocks noGrp="1"/>
          </p:cNvSpPr>
          <p:nvPr>
            <p:ph type="dt" sz="half" idx="10"/>
          </p:nvPr>
        </p:nvSpPr>
        <p:spPr/>
        <p:txBody>
          <a:bodyPr/>
          <a:lstStyle>
            <a:lvl1pPr>
              <a:defRPr/>
            </a:lvl1pPr>
          </a:lstStyle>
          <a:p>
            <a:fld id="{0472594C-9A5D-44BA-94AC-451AAFA74F62}" type="datetime1">
              <a:rPr lang="en-US" smtClean="0"/>
              <a:t>2/15/2024</a:t>
            </a:fld>
            <a:endParaRPr lang="en-US"/>
          </a:p>
        </p:txBody>
      </p:sp>
      <p:sp>
        <p:nvSpPr>
          <p:cNvPr id="5" name="Footer Placeholder 4">
            <a:extLst>
              <a:ext uri="{FF2B5EF4-FFF2-40B4-BE49-F238E27FC236}">
                <a16:creationId xmlns:a16="http://schemas.microsoft.com/office/drawing/2014/main" id="{973028D3-A8DD-471D-9F95-3D82F9E3DF20}"/>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3287B19F-EFBA-4E77-9D17-C64211A67353}"/>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423497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1EBE84-7172-4DB1-A10F-F56893BF8468}"/>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ED6482-52FB-4BF7-B21E-531E280841F0}"/>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3CC90-8C18-4207-9DE6-17876C7E3BE7}"/>
              </a:ext>
            </a:extLst>
          </p:cNvPr>
          <p:cNvSpPr>
            <a:spLocks noGrp="1"/>
          </p:cNvSpPr>
          <p:nvPr>
            <p:ph type="dt" sz="half" idx="10"/>
          </p:nvPr>
        </p:nvSpPr>
        <p:spPr/>
        <p:txBody>
          <a:bodyPr/>
          <a:lstStyle>
            <a:lvl1pPr>
              <a:defRPr/>
            </a:lvl1pPr>
          </a:lstStyle>
          <a:p>
            <a:fld id="{0659FDA4-1FD3-4EA2-B7A2-4D97F17BA46E}" type="datetime1">
              <a:rPr lang="en-US" smtClean="0"/>
              <a:t>2/15/2024</a:t>
            </a:fld>
            <a:endParaRPr lang="en-US"/>
          </a:p>
        </p:txBody>
      </p:sp>
      <p:sp>
        <p:nvSpPr>
          <p:cNvPr id="5" name="Footer Placeholder 4">
            <a:extLst>
              <a:ext uri="{FF2B5EF4-FFF2-40B4-BE49-F238E27FC236}">
                <a16:creationId xmlns:a16="http://schemas.microsoft.com/office/drawing/2014/main" id="{5EDD1E61-5B02-4A62-8F9F-3DD0F05EE4A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3A8793E-7E62-41E1-8D11-DCF29D74F884}"/>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50544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2B39-076B-4E0B-ADFB-32F894726D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BFF12A-2D7D-4D11-AEFF-82DCDD8F8A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D6A34-46A3-4CCB-B78C-0F9637EA4AE2}"/>
              </a:ext>
            </a:extLst>
          </p:cNvPr>
          <p:cNvSpPr>
            <a:spLocks noGrp="1"/>
          </p:cNvSpPr>
          <p:nvPr>
            <p:ph type="dt" sz="half" idx="10"/>
          </p:nvPr>
        </p:nvSpPr>
        <p:spPr/>
        <p:txBody>
          <a:bodyPr/>
          <a:lstStyle>
            <a:lvl1pPr>
              <a:defRPr/>
            </a:lvl1pPr>
          </a:lstStyle>
          <a:p>
            <a:fld id="{762408A9-A5EE-4314-AFF3-0E96E5366D14}" type="datetime1">
              <a:rPr lang="en-US" smtClean="0"/>
              <a:t>2/15/2024</a:t>
            </a:fld>
            <a:endParaRPr lang="en-US"/>
          </a:p>
        </p:txBody>
      </p:sp>
      <p:sp>
        <p:nvSpPr>
          <p:cNvPr id="5" name="Footer Placeholder 4">
            <a:extLst>
              <a:ext uri="{FF2B5EF4-FFF2-40B4-BE49-F238E27FC236}">
                <a16:creationId xmlns:a16="http://schemas.microsoft.com/office/drawing/2014/main" id="{41FB372F-3464-4E83-975E-369C50ACB95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AE3B0EFE-6CDA-460E-9F11-B7B66EB57BFD}"/>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6542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9647-BE04-4F43-B1C3-32C035117C7A}"/>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B44264-0E87-4EC6-A436-A3487996440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82E68F14-6FA6-4D8C-9006-2A13723816BA}"/>
              </a:ext>
            </a:extLst>
          </p:cNvPr>
          <p:cNvSpPr>
            <a:spLocks noGrp="1"/>
          </p:cNvSpPr>
          <p:nvPr>
            <p:ph type="dt" sz="half" idx="10"/>
          </p:nvPr>
        </p:nvSpPr>
        <p:spPr/>
        <p:txBody>
          <a:bodyPr/>
          <a:lstStyle>
            <a:lvl1pPr>
              <a:defRPr/>
            </a:lvl1pPr>
          </a:lstStyle>
          <a:p>
            <a:fld id="{50086CC0-829D-428C-B68B-9254E95ED734}" type="datetime1">
              <a:rPr lang="en-US" smtClean="0"/>
              <a:t>2/15/2024</a:t>
            </a:fld>
            <a:endParaRPr lang="en-US"/>
          </a:p>
        </p:txBody>
      </p:sp>
      <p:sp>
        <p:nvSpPr>
          <p:cNvPr id="5" name="Footer Placeholder 4">
            <a:extLst>
              <a:ext uri="{FF2B5EF4-FFF2-40B4-BE49-F238E27FC236}">
                <a16:creationId xmlns:a16="http://schemas.microsoft.com/office/drawing/2014/main" id="{19A1C34F-1BC6-4A6A-9684-0127014AA541}"/>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F4F2A83A-0DA2-48BA-B0BF-F26BF716E0F6}"/>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377888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4773-4157-45EC-AFFA-5298A083F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5C81F-DD54-4C7C-8D8E-1294D301AF3B}"/>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A0128C-C58F-4941-BB41-BB1CAFFB4B60}"/>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2632F-7E49-4C49-AEB4-B27DF19F9D94}"/>
              </a:ext>
            </a:extLst>
          </p:cNvPr>
          <p:cNvSpPr>
            <a:spLocks noGrp="1"/>
          </p:cNvSpPr>
          <p:nvPr>
            <p:ph type="dt" sz="half" idx="10"/>
          </p:nvPr>
        </p:nvSpPr>
        <p:spPr/>
        <p:txBody>
          <a:bodyPr/>
          <a:lstStyle>
            <a:lvl1pPr>
              <a:defRPr/>
            </a:lvl1pPr>
          </a:lstStyle>
          <a:p>
            <a:fld id="{D638F2A5-DF91-41A3-A43D-4D55DF7E5C37}" type="datetime1">
              <a:rPr lang="en-US" smtClean="0"/>
              <a:t>2/15/2024</a:t>
            </a:fld>
            <a:endParaRPr lang="en-US"/>
          </a:p>
        </p:txBody>
      </p:sp>
      <p:sp>
        <p:nvSpPr>
          <p:cNvPr id="6" name="Footer Placeholder 5">
            <a:extLst>
              <a:ext uri="{FF2B5EF4-FFF2-40B4-BE49-F238E27FC236}">
                <a16:creationId xmlns:a16="http://schemas.microsoft.com/office/drawing/2014/main" id="{0A81F679-D856-48ED-96D5-4059A0AD7F4E}"/>
              </a:ext>
            </a:extLst>
          </p:cNvPr>
          <p:cNvSpPr>
            <a:spLocks noGrp="1"/>
          </p:cNvSpPr>
          <p:nvPr>
            <p:ph type="ftr" sz="quarter" idx="11"/>
          </p:nvPr>
        </p:nvSpPr>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AC0AA674-5CC0-4EDB-A3F0-8D568551564C}"/>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368313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7C04-1435-4B2A-897A-529E292303FD}"/>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A9A5FD-6495-42F3-A606-55D9F9E46FE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D7BBFD-E808-4089-9EF9-17D3306FA6EE}"/>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0D90D8-A17B-400D-BB9E-52E3EE48C3F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9040D9-E91B-4CA5-90A9-18F8E20A035F}"/>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147DCF-EB91-4870-AA48-8CC45D456E1A}"/>
              </a:ext>
            </a:extLst>
          </p:cNvPr>
          <p:cNvSpPr>
            <a:spLocks noGrp="1"/>
          </p:cNvSpPr>
          <p:nvPr>
            <p:ph type="dt" sz="half" idx="10"/>
          </p:nvPr>
        </p:nvSpPr>
        <p:spPr/>
        <p:txBody>
          <a:bodyPr/>
          <a:lstStyle>
            <a:lvl1pPr>
              <a:defRPr/>
            </a:lvl1pPr>
          </a:lstStyle>
          <a:p>
            <a:fld id="{71AA27AD-81BD-4AB4-82D0-E3034E739977}" type="datetime1">
              <a:rPr lang="en-US" smtClean="0"/>
              <a:t>2/15/2024</a:t>
            </a:fld>
            <a:endParaRPr lang="en-US"/>
          </a:p>
        </p:txBody>
      </p:sp>
      <p:sp>
        <p:nvSpPr>
          <p:cNvPr id="8" name="Footer Placeholder 7">
            <a:extLst>
              <a:ext uri="{FF2B5EF4-FFF2-40B4-BE49-F238E27FC236}">
                <a16:creationId xmlns:a16="http://schemas.microsoft.com/office/drawing/2014/main" id="{65B63720-7CC0-4D7B-8F5D-41DA31989D67}"/>
              </a:ext>
            </a:extLst>
          </p:cNvPr>
          <p:cNvSpPr>
            <a:spLocks noGrp="1"/>
          </p:cNvSpPr>
          <p:nvPr>
            <p:ph type="ftr" sz="quarter" idx="11"/>
          </p:nvPr>
        </p:nvSpPr>
        <p:spPr/>
        <p:txBody>
          <a:bodyPr/>
          <a:lstStyle>
            <a:lvl1pPr>
              <a:defRPr/>
            </a:lvl1pPr>
          </a:lstStyle>
          <a:p>
            <a:endParaRPr lang="en-US"/>
          </a:p>
        </p:txBody>
      </p:sp>
      <p:sp>
        <p:nvSpPr>
          <p:cNvPr id="9" name="Slide Number Placeholder 8">
            <a:extLst>
              <a:ext uri="{FF2B5EF4-FFF2-40B4-BE49-F238E27FC236}">
                <a16:creationId xmlns:a16="http://schemas.microsoft.com/office/drawing/2014/main" id="{AF429E73-F79E-4FAE-998C-FC3DC83A8E79}"/>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79284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F2C6-9A25-49BC-8F52-F363154871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02F072-997D-4D03-8A18-66B8C8451C25}"/>
              </a:ext>
            </a:extLst>
          </p:cNvPr>
          <p:cNvSpPr>
            <a:spLocks noGrp="1"/>
          </p:cNvSpPr>
          <p:nvPr>
            <p:ph type="dt" sz="half" idx="10"/>
          </p:nvPr>
        </p:nvSpPr>
        <p:spPr/>
        <p:txBody>
          <a:bodyPr/>
          <a:lstStyle>
            <a:lvl1pPr>
              <a:defRPr/>
            </a:lvl1pPr>
          </a:lstStyle>
          <a:p>
            <a:fld id="{47B5D814-01C2-4C85-A81B-1E435CBECC2D}" type="datetime1">
              <a:rPr lang="en-US" smtClean="0"/>
              <a:t>2/15/2024</a:t>
            </a:fld>
            <a:endParaRPr lang="en-US"/>
          </a:p>
        </p:txBody>
      </p:sp>
      <p:sp>
        <p:nvSpPr>
          <p:cNvPr id="4" name="Footer Placeholder 3">
            <a:extLst>
              <a:ext uri="{FF2B5EF4-FFF2-40B4-BE49-F238E27FC236}">
                <a16:creationId xmlns:a16="http://schemas.microsoft.com/office/drawing/2014/main" id="{8D4A3D20-5350-4AED-9A8A-C13DDF8E044D}"/>
              </a:ext>
            </a:extLst>
          </p:cNvPr>
          <p:cNvSpPr>
            <a:spLocks noGrp="1"/>
          </p:cNvSpPr>
          <p:nvPr>
            <p:ph type="ftr" sz="quarter" idx="11"/>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AB84BE76-4612-4D04-916F-4A171077DBBC}"/>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266777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4CEA89-6C5C-430D-B6B6-48505B8D6281}"/>
              </a:ext>
            </a:extLst>
          </p:cNvPr>
          <p:cNvSpPr>
            <a:spLocks noGrp="1"/>
          </p:cNvSpPr>
          <p:nvPr>
            <p:ph type="dt" sz="half" idx="10"/>
          </p:nvPr>
        </p:nvSpPr>
        <p:spPr/>
        <p:txBody>
          <a:bodyPr/>
          <a:lstStyle>
            <a:lvl1pPr>
              <a:defRPr/>
            </a:lvl1pPr>
          </a:lstStyle>
          <a:p>
            <a:fld id="{E308151A-131E-4F33-807B-81997F22D0C8}" type="datetime1">
              <a:rPr lang="en-US" smtClean="0"/>
              <a:t>2/15/2024</a:t>
            </a:fld>
            <a:endParaRPr lang="en-US"/>
          </a:p>
        </p:txBody>
      </p:sp>
      <p:sp>
        <p:nvSpPr>
          <p:cNvPr id="3" name="Footer Placeholder 2">
            <a:extLst>
              <a:ext uri="{FF2B5EF4-FFF2-40B4-BE49-F238E27FC236}">
                <a16:creationId xmlns:a16="http://schemas.microsoft.com/office/drawing/2014/main" id="{08A45FCF-9CEE-47AF-8E5B-EF98E4A8A997}"/>
              </a:ext>
            </a:extLst>
          </p:cNvPr>
          <p:cNvSpPr>
            <a:spLocks noGrp="1"/>
          </p:cNvSpPr>
          <p:nvPr>
            <p:ph type="ftr" sz="quarter" idx="11"/>
          </p:nvPr>
        </p:nvSpPr>
        <p:spPr/>
        <p:txBody>
          <a:bodyPr/>
          <a:lstStyle>
            <a:lvl1pPr>
              <a:defRPr/>
            </a:lvl1pPr>
          </a:lstStyle>
          <a:p>
            <a:endParaRPr lang="en-US"/>
          </a:p>
        </p:txBody>
      </p:sp>
      <p:sp>
        <p:nvSpPr>
          <p:cNvPr id="4" name="Slide Number Placeholder 3">
            <a:extLst>
              <a:ext uri="{FF2B5EF4-FFF2-40B4-BE49-F238E27FC236}">
                <a16:creationId xmlns:a16="http://schemas.microsoft.com/office/drawing/2014/main" id="{2BB87889-FF25-40AC-BE62-9E72839C5097}"/>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137931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EC2A3-76AF-45BC-B198-C0B08316682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1C7112-ABFC-40F5-95B3-6BFE8CAF3A5A}"/>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46473B-675F-49D4-B3CB-64FF22D3527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457730-93DB-442C-AD19-9BE2280083C9}"/>
              </a:ext>
            </a:extLst>
          </p:cNvPr>
          <p:cNvSpPr>
            <a:spLocks noGrp="1"/>
          </p:cNvSpPr>
          <p:nvPr>
            <p:ph type="dt" sz="half" idx="10"/>
          </p:nvPr>
        </p:nvSpPr>
        <p:spPr/>
        <p:txBody>
          <a:bodyPr/>
          <a:lstStyle>
            <a:lvl1pPr>
              <a:defRPr/>
            </a:lvl1pPr>
          </a:lstStyle>
          <a:p>
            <a:fld id="{92114377-F94B-4779-9E8D-4BF3AF894670}" type="datetime1">
              <a:rPr lang="en-US" smtClean="0"/>
              <a:t>2/15/2024</a:t>
            </a:fld>
            <a:endParaRPr lang="en-US"/>
          </a:p>
        </p:txBody>
      </p:sp>
      <p:sp>
        <p:nvSpPr>
          <p:cNvPr id="6" name="Footer Placeholder 5">
            <a:extLst>
              <a:ext uri="{FF2B5EF4-FFF2-40B4-BE49-F238E27FC236}">
                <a16:creationId xmlns:a16="http://schemas.microsoft.com/office/drawing/2014/main" id="{D7929389-08DF-4966-A160-7970925775FD}"/>
              </a:ext>
            </a:extLst>
          </p:cNvPr>
          <p:cNvSpPr>
            <a:spLocks noGrp="1"/>
          </p:cNvSpPr>
          <p:nvPr>
            <p:ph type="ftr" sz="quarter" idx="11"/>
          </p:nvPr>
        </p:nvSpPr>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9AB3F104-6BA5-4D33-B144-19DACD8AC66C}"/>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295044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F1F1-935E-4169-9922-7912255608C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F1C706-39A6-4D3D-9B0A-1AEE9CEB4A96}"/>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AC5F94F-1C80-446E-B2B3-B53EDE595D1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D90585-C32C-4073-B302-DFA3DE53E966}"/>
              </a:ext>
            </a:extLst>
          </p:cNvPr>
          <p:cNvSpPr>
            <a:spLocks noGrp="1"/>
          </p:cNvSpPr>
          <p:nvPr>
            <p:ph type="dt" sz="half" idx="10"/>
          </p:nvPr>
        </p:nvSpPr>
        <p:spPr/>
        <p:txBody>
          <a:bodyPr/>
          <a:lstStyle>
            <a:lvl1pPr>
              <a:defRPr/>
            </a:lvl1pPr>
          </a:lstStyle>
          <a:p>
            <a:fld id="{64AF6474-679F-4551-B932-C0AD09580A06}" type="datetime1">
              <a:rPr lang="en-US" smtClean="0"/>
              <a:t>2/15/2024</a:t>
            </a:fld>
            <a:endParaRPr lang="en-US"/>
          </a:p>
        </p:txBody>
      </p:sp>
      <p:sp>
        <p:nvSpPr>
          <p:cNvPr id="6" name="Footer Placeholder 5">
            <a:extLst>
              <a:ext uri="{FF2B5EF4-FFF2-40B4-BE49-F238E27FC236}">
                <a16:creationId xmlns:a16="http://schemas.microsoft.com/office/drawing/2014/main" id="{D81E3C3B-61DB-4477-9FC0-10285997DC46}"/>
              </a:ext>
            </a:extLst>
          </p:cNvPr>
          <p:cNvSpPr>
            <a:spLocks noGrp="1"/>
          </p:cNvSpPr>
          <p:nvPr>
            <p:ph type="ftr" sz="quarter" idx="11"/>
          </p:nvPr>
        </p:nvSpPr>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5C83E21F-E338-4AE3-B064-31D3944E6E44}"/>
              </a:ext>
            </a:extLst>
          </p:cNvPr>
          <p:cNvSpPr>
            <a:spLocks noGrp="1"/>
          </p:cNvSpPr>
          <p:nvPr>
            <p:ph type="sldNum" sz="quarter" idx="12"/>
          </p:nvPr>
        </p:nvSpPr>
        <p:spPr/>
        <p:txBody>
          <a:bodyPr/>
          <a:lstStyle>
            <a:lvl1pPr>
              <a:defRPr/>
            </a:lvl1pPr>
          </a:lstStyle>
          <a:p>
            <a:fld id="{607FE42F-FF5E-4060-8577-4B3A4D93A5C8}" type="slidenum">
              <a:rPr lang="en-US" smtClean="0"/>
              <a:t>‹#›</a:t>
            </a:fld>
            <a:endParaRPr lang="en-US"/>
          </a:p>
        </p:txBody>
      </p:sp>
    </p:spTree>
    <p:extLst>
      <p:ext uri="{BB962C8B-B14F-4D97-AF65-F5344CB8AC3E}">
        <p14:creationId xmlns:p14="http://schemas.microsoft.com/office/powerpoint/2010/main" val="186789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E97DEF4-DD42-4B10-A057-D8AC9D7D980D}"/>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dirty="0"/>
              <a:t>Haga clic para cambiar el estilo de título	</a:t>
            </a:r>
          </a:p>
        </p:txBody>
      </p:sp>
      <p:sp>
        <p:nvSpPr>
          <p:cNvPr id="1027" name="Rectangle 3">
            <a:extLst>
              <a:ext uri="{FF2B5EF4-FFF2-40B4-BE49-F238E27FC236}">
                <a16:creationId xmlns:a16="http://schemas.microsoft.com/office/drawing/2014/main" id="{BAE654C2-9B53-49D5-9947-AF68A598AD3A}"/>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dirty="0"/>
              <a:t>Haga clic para modificar el estilo de texto del patrón</a:t>
            </a:r>
          </a:p>
          <a:p>
            <a:pPr lvl="1"/>
            <a:r>
              <a:rPr lang="es-ES" altLang="en-US" dirty="0"/>
              <a:t>Segundo nivel</a:t>
            </a:r>
          </a:p>
          <a:p>
            <a:pPr lvl="2"/>
            <a:r>
              <a:rPr lang="es-ES" altLang="en-US" dirty="0"/>
              <a:t>Tercer nivel</a:t>
            </a:r>
          </a:p>
          <a:p>
            <a:pPr lvl="3"/>
            <a:r>
              <a:rPr lang="es-ES" altLang="en-US" dirty="0"/>
              <a:t>Cuarto nivel</a:t>
            </a:r>
          </a:p>
          <a:p>
            <a:pPr lvl="4"/>
            <a:r>
              <a:rPr lang="es-ES" altLang="en-US" dirty="0"/>
              <a:t>Quinto nivel</a:t>
            </a:r>
          </a:p>
        </p:txBody>
      </p:sp>
      <p:sp>
        <p:nvSpPr>
          <p:cNvPr id="1028" name="Rectangle 4">
            <a:extLst>
              <a:ext uri="{FF2B5EF4-FFF2-40B4-BE49-F238E27FC236}">
                <a16:creationId xmlns:a16="http://schemas.microsoft.com/office/drawing/2014/main" id="{4B70F2E8-7CDB-4F44-9D13-9856E451462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79D9C7A-0A5D-488A-BDF2-9D9DBBAF1C6A}" type="datetime1">
              <a:rPr lang="en-US" smtClean="0"/>
              <a:t>2/15/2024</a:t>
            </a:fld>
            <a:endParaRPr lang="en-US"/>
          </a:p>
        </p:txBody>
      </p:sp>
      <p:sp>
        <p:nvSpPr>
          <p:cNvPr id="1029" name="Rectangle 5">
            <a:extLst>
              <a:ext uri="{FF2B5EF4-FFF2-40B4-BE49-F238E27FC236}">
                <a16:creationId xmlns:a16="http://schemas.microsoft.com/office/drawing/2014/main" id="{B5CCA07C-1C4A-4B1A-8C72-DEE00A647A5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a:extLst>
              <a:ext uri="{FF2B5EF4-FFF2-40B4-BE49-F238E27FC236}">
                <a16:creationId xmlns:a16="http://schemas.microsoft.com/office/drawing/2014/main" id="{D375814D-398D-4039-B722-B71433D8A64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07FE42F-FF5E-4060-8577-4B3A4D93A5C8}" type="slidenum">
              <a:rPr lang="en-US" smtClean="0"/>
              <a:t>‹#›</a:t>
            </a:fld>
            <a:endParaRPr lang="en-US"/>
          </a:p>
        </p:txBody>
      </p:sp>
    </p:spTree>
    <p:extLst>
      <p:ext uri="{BB962C8B-B14F-4D97-AF65-F5344CB8AC3E}">
        <p14:creationId xmlns:p14="http://schemas.microsoft.com/office/powerpoint/2010/main" val="1068608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3600" b="1" kern="1200">
          <a:solidFill>
            <a:schemeClr val="bg1"/>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Verdana" panose="020B0604030504040204" pitchFamily="34" charset="0"/>
          <a:ea typeface="Verdana" panose="020B0604030504040204" pitchFamily="34" charset="0"/>
          <a:cs typeface="+mn-cs"/>
        </a:defRPr>
      </a:lvl1pPr>
      <a:lvl2pPr marL="742950" indent="-285750" algn="l" rtl="0" eaLnBrk="1" fontAlgn="base" hangingPunct="1">
        <a:spcBef>
          <a:spcPct val="20000"/>
        </a:spcBef>
        <a:spcAft>
          <a:spcPct val="0"/>
        </a:spcAft>
        <a:buChar char="–"/>
        <a:defRPr sz="2800" kern="1200">
          <a:solidFill>
            <a:schemeClr val="tx1"/>
          </a:solidFill>
          <a:latin typeface="Verdana" panose="020B0604030504040204" pitchFamily="34" charset="0"/>
          <a:ea typeface="Verdana" panose="020B0604030504040204" pitchFamily="34" charset="0"/>
          <a:cs typeface="+mn-cs"/>
        </a:defRPr>
      </a:lvl2pPr>
      <a:lvl3pPr marL="1143000" indent="-228600" algn="l" rtl="0" eaLnBrk="1" fontAlgn="base" hangingPunct="1">
        <a:spcBef>
          <a:spcPct val="20000"/>
        </a:spcBef>
        <a:spcAft>
          <a:spcPct val="0"/>
        </a:spcAft>
        <a:buChar char="•"/>
        <a:defRPr sz="2400" kern="1200">
          <a:solidFill>
            <a:schemeClr val="tx1"/>
          </a:solidFill>
          <a:latin typeface="Verdana" panose="020B0604030504040204" pitchFamily="34" charset="0"/>
          <a:ea typeface="Verdana" panose="020B0604030504040204" pitchFamily="34" charset="0"/>
          <a:cs typeface="+mn-cs"/>
        </a:defRPr>
      </a:lvl3pPr>
      <a:lvl4pPr marL="1600200" indent="-228600" algn="l" rtl="0" eaLnBrk="1" fontAlgn="base" hangingPunct="1">
        <a:spcBef>
          <a:spcPct val="20000"/>
        </a:spcBef>
        <a:spcAft>
          <a:spcPct val="0"/>
        </a:spcAft>
        <a:buChar char="–"/>
        <a:defRPr sz="2000" kern="1200">
          <a:solidFill>
            <a:schemeClr val="tx1"/>
          </a:solidFill>
          <a:latin typeface="Verdana" panose="020B0604030504040204" pitchFamily="34" charset="0"/>
          <a:ea typeface="Verdana" panose="020B0604030504040204" pitchFamily="34" charset="0"/>
          <a:cs typeface="+mn-cs"/>
        </a:defRPr>
      </a:lvl4pPr>
      <a:lvl5pPr marL="2057400" indent="-228600" algn="l" rtl="0" eaLnBrk="1" fontAlgn="base" hangingPunct="1">
        <a:spcBef>
          <a:spcPct val="20000"/>
        </a:spcBef>
        <a:spcAft>
          <a:spcPct val="0"/>
        </a:spcAft>
        <a:buChar char="»"/>
        <a:defRPr sz="20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gif"/><Relationship Id="rId4" Type="http://schemas.openxmlformats.org/officeDocument/2006/relationships/hyperlink" Target="https://fleet.wv.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fleet.wv.gov/AFC_Resources/Pages/default.aspx" TargetMode="External"/><Relationship Id="rId2" Type="http://schemas.openxmlformats.org/officeDocument/2006/relationships/slideLayout" Target="../slideLayouts/slideLayout8.xml"/><Relationship Id="rId1" Type="http://schemas.openxmlformats.org/officeDocument/2006/relationships/themeOverride" Target="../theme/themeOverride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hemeOverride" Target="../theme/themeOverride1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1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hyperlink" Target="https://fleet.wv.gov/AFC_Resources/Pages/default.aspx"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31.xml.rels><?xml version="1.0" encoding="UTF-8" standalone="yes"?>
<Relationships xmlns="http://schemas.openxmlformats.org/package/2006/relationships"><Relationship Id="rId3" Type="http://schemas.openxmlformats.org/officeDocument/2006/relationships/hyperlink" Target="https://fleet.wv.gov/new-driver-orientation/Pages/default.aspx" TargetMode="External"/><Relationship Id="rId7" Type="http://schemas.openxmlformats.org/officeDocument/2006/relationships/hyperlink" Target="https://fleet.wv.gov/FAQ/Pages/default.aspx" TargetMode="External"/><Relationship Id="rId2" Type="http://schemas.openxmlformats.org/officeDocument/2006/relationships/hyperlink" Target="https://fleet.wv.gov/AFC_Resources/Pages/default.aspx" TargetMode="External"/><Relationship Id="rId1" Type="http://schemas.openxmlformats.org/officeDocument/2006/relationships/slideLayout" Target="../slideLayouts/slideLayout1.xml"/><Relationship Id="rId6" Type="http://schemas.openxmlformats.org/officeDocument/2006/relationships/hyperlink" Target="https://fleet.wv.gov/reports/Pages/default.aspx" TargetMode="External"/><Relationship Id="rId5" Type="http://schemas.openxmlformats.org/officeDocument/2006/relationships/hyperlink" Target="https://fleet.wv.gov/Maintenance/Pages/default.aspx" TargetMode="External"/><Relationship Id="rId4" Type="http://schemas.openxmlformats.org/officeDocument/2006/relationships/hyperlink" Target="https://fleet.wv.gov/fueling/Pages/default.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33.xml.rels><?xml version="1.0" encoding="UTF-8" standalone="yes"?>
<Relationships xmlns="http://schemas.openxmlformats.org/package/2006/relationships"><Relationship Id="rId3" Type="http://schemas.openxmlformats.org/officeDocument/2006/relationships/hyperlink" Target="https://insights.holman.com/" TargetMode="External"/><Relationship Id="rId2" Type="http://schemas.openxmlformats.org/officeDocument/2006/relationships/slideLayout" Target="../slideLayouts/slideLayout1.xml"/><Relationship Id="rId1" Type="http://schemas.openxmlformats.org/officeDocument/2006/relationships/themeOverride" Target="../theme/themeOverride23.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hemeOverride" Target="../theme/themeOverride2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hemeOverride" Target="../theme/themeOverride2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hemeOverride" Target="../theme/themeOverride28.xml"/></Relationships>
</file>

<file path=ppt/slides/_rels/slide39.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slideLayout" Target="../slideLayouts/slideLayout1.xml"/><Relationship Id="rId1" Type="http://schemas.openxmlformats.org/officeDocument/2006/relationships/themeOverride" Target="../theme/themeOverr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hemeOverride" Target="../theme/themeOverride30.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hemeOverride" Target="../theme/themeOverride31.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hemeOverride" Target="../theme/themeOverride3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hemeOverride" Target="../theme/themeOverride33.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hemeOverride" Target="../theme/themeOverride34.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hemeOverride" Target="../theme/themeOverride3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6.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hemeOverride" Target="../theme/themeOverride3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hemeOverride" Target="../theme/themeOverride38.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hemeOverride" Target="../theme/themeOverride39.xml"/></Relationships>
</file>

<file path=ppt/slides/_rels/slide5.xml.rels><?xml version="1.0" encoding="UTF-8" standalone="yes"?>
<Relationships xmlns="http://schemas.openxmlformats.org/package/2006/relationships"><Relationship Id="rId3" Type="http://schemas.openxmlformats.org/officeDocument/2006/relationships/hyperlink" Target="mailto:James.A.Parsons@wv.gov" TargetMode="External"/><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hyperlink" Target="https://fleet.wv.gov/" TargetMode="External"/><Relationship Id="rId5" Type="http://schemas.openxmlformats.org/officeDocument/2006/relationships/hyperlink" Target="mailto:Stephanie.E.Lane@wv.gov" TargetMode="External"/><Relationship Id="rId4" Type="http://schemas.openxmlformats.org/officeDocument/2006/relationships/hyperlink" Target="mailto:Teresa.D.Taylor@wv.go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hemeOverride" Target="../theme/themeOverride40.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hemeOverride" Target="../theme/themeOverride41.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hemeOverride" Target="../theme/themeOverride42.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hemeOverride" Target="../theme/themeOverride43.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hemeOverride" Target="../theme/themeOverride44.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themeOverride" Target="../theme/themeOverride45.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hemeOverride" Target="../theme/themeOverride46.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hemeOverride" Target="../theme/themeOverride47.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hemeOverride" Target="../theme/themeOverride48.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hemeOverride" Target="../theme/themeOverride49.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themeOverride" Target="../theme/themeOverride50.xml"/><Relationship Id="rId4" Type="http://schemas.openxmlformats.org/officeDocument/2006/relationships/image" Target="../media/image47.emf"/></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themeOverride" Target="../theme/themeOverride51.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1.xml"/><Relationship Id="rId1" Type="http://schemas.openxmlformats.org/officeDocument/2006/relationships/themeOverride" Target="../theme/themeOverride5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hemeOverride" Target="../theme/themeOverride53.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themeOverride" Target="../theme/themeOverride54.xml"/></Relationships>
</file>

<file path=ppt/slides/_rels/slide65.xml.rels><?xml version="1.0" encoding="UTF-8" standalone="yes"?>
<Relationships xmlns="http://schemas.openxmlformats.org/package/2006/relationships"><Relationship Id="rId3" Type="http://schemas.microsoft.com/office/2018/10/relationships/comments" Target="../comments/modernComment_169_ECCE3109.xml"/><Relationship Id="rId2" Type="http://schemas.openxmlformats.org/officeDocument/2006/relationships/slideLayout" Target="../slideLayouts/slideLayout1.xml"/><Relationship Id="rId1" Type="http://schemas.openxmlformats.org/officeDocument/2006/relationships/themeOverride" Target="../theme/themeOverride55.xml"/><Relationship Id="rId4" Type="http://schemas.openxmlformats.org/officeDocument/2006/relationships/image" Target="../media/image4.jfif"/></Relationships>
</file>

<file path=ppt/slides/_rels/slide6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themeOverride" Target="../theme/themeOverride56.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themeOverride" Target="../theme/themeOverride57.xm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3" Type="http://schemas.microsoft.com/office/2018/10/relationships/comments" Target="../comments/modernComment_183_1B782901.xml"/><Relationship Id="rId2" Type="http://schemas.openxmlformats.org/officeDocument/2006/relationships/slideLayout" Target="../slideLayouts/slideLayout1.xml"/><Relationship Id="rId1" Type="http://schemas.openxmlformats.org/officeDocument/2006/relationships/themeOverride" Target="../theme/themeOverride58.xml"/><Relationship Id="rId5" Type="http://schemas.openxmlformats.org/officeDocument/2006/relationships/image" Target="../media/image54.png"/><Relationship Id="rId4" Type="http://schemas.openxmlformats.org/officeDocument/2006/relationships/hyperlink" Target="https://fleet.wv.gov/AFC_Resources/Documents/Information%20regarding%20Holman%20Driver%20Safety%20Program%205-22.pdf"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vmotorpool.agilefleet.com/fleetcommander/login.asp?action=denied&amp;HTTP_REFERRER=%2Ffleetcommander%2F%5FWelcome%2Easp" TargetMode="External"/><Relationship Id="rId2" Type="http://schemas.openxmlformats.org/officeDocument/2006/relationships/slideLayout" Target="../slideLayouts/slideLayout1.xml"/><Relationship Id="rId1" Type="http://schemas.openxmlformats.org/officeDocument/2006/relationships/themeOverride" Target="../theme/themeOverride59.xml"/><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hyperlink" Target="https://fleet.wv.gov/AFC_Resources/Pages/default.aspx"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0.xml.rels><?xml version="1.0" encoding="UTF-8" standalone="yes"?>
<Relationships xmlns="http://schemas.openxmlformats.org/package/2006/relationships"><Relationship Id="rId3" Type="http://schemas.openxmlformats.org/officeDocument/2006/relationships/hyperlink" Target="https://myapps.wvsao.gov/apps/Portal/Default.aspx" TargetMode="External"/><Relationship Id="rId2" Type="http://schemas.openxmlformats.org/officeDocument/2006/relationships/slideLayout" Target="../slideLayouts/slideLayout1.xml"/><Relationship Id="rId1" Type="http://schemas.openxmlformats.org/officeDocument/2006/relationships/themeOverride" Target="../theme/themeOverride60.xml"/><Relationship Id="rId4" Type="http://schemas.openxmlformats.org/officeDocument/2006/relationships/image" Target="../media/image1.gif"/></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2.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xml"/><Relationship Id="rId1" Type="http://schemas.openxmlformats.org/officeDocument/2006/relationships/themeOverride" Target="../theme/themeOverride6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5.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themeOverride" Target="../theme/themeOverride6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67.xml"/><Relationship Id="rId4" Type="http://schemas.openxmlformats.org/officeDocument/2006/relationships/image" Target="../media/image59.PNG"/></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xml"/><Relationship Id="rId1" Type="http://schemas.openxmlformats.org/officeDocument/2006/relationships/themeOverride" Target="../theme/themeOverride68.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xml"/><Relationship Id="rId1" Type="http://schemas.openxmlformats.org/officeDocument/2006/relationships/themeOverride" Target="../theme/themeOverride6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hyperlink" Target="https://drive.google.com/file/d/15W_-TcxwW6i3oTDiOE0I3R4jQo875p4s/view"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xml"/><Relationship Id="rId1" Type="http://schemas.openxmlformats.org/officeDocument/2006/relationships/themeOverride" Target="../theme/themeOverride70.xml"/></Relationships>
</file>

<file path=ppt/slides/_rels/slide8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1.xml"/><Relationship Id="rId1" Type="http://schemas.openxmlformats.org/officeDocument/2006/relationships/themeOverride" Target="../theme/themeOverride71.xml"/></Relationships>
</file>

<file path=ppt/slides/_rels/slide8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1.xml"/><Relationship Id="rId1" Type="http://schemas.openxmlformats.org/officeDocument/2006/relationships/themeOverride" Target="../theme/themeOverride72.xml"/></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1.xml"/><Relationship Id="rId1" Type="http://schemas.openxmlformats.org/officeDocument/2006/relationships/themeOverride" Target="../theme/themeOverride73.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4.xml"/></Relationships>
</file>

<file path=ppt/slides/_rels/slide85.xml.rels><?xml version="1.0" encoding="UTF-8" standalone="yes"?>
<Relationships xmlns="http://schemas.openxmlformats.org/package/2006/relationships"><Relationship Id="rId3" Type="http://schemas.microsoft.com/office/2018/10/relationships/comments" Target="../comments/modernComment_14D_80942AF.xml"/><Relationship Id="rId2" Type="http://schemas.openxmlformats.org/officeDocument/2006/relationships/slideLayout" Target="../slideLayouts/slideLayout2.xml"/><Relationship Id="rId1" Type="http://schemas.openxmlformats.org/officeDocument/2006/relationships/themeOverride" Target="../theme/themeOverride75.xml"/></Relationships>
</file>

<file path=ppt/slides/_rels/slide86.xml.rels><?xml version="1.0" encoding="UTF-8" standalone="yes"?>
<Relationships xmlns="http://schemas.openxmlformats.org/package/2006/relationships"><Relationship Id="rId8" Type="http://schemas.openxmlformats.org/officeDocument/2006/relationships/hyperlink" Target="mailto:Chena.G.Hill@wv.gov" TargetMode="External"/><Relationship Id="rId3" Type="http://schemas.openxmlformats.org/officeDocument/2006/relationships/image" Target="../media/image66.jpg"/><Relationship Id="rId7" Type="http://schemas.openxmlformats.org/officeDocument/2006/relationships/hyperlink" Target="mailto:James.A.Parsons@wv.gov" TargetMode="External"/><Relationship Id="rId12" Type="http://schemas.openxmlformats.org/officeDocument/2006/relationships/hyperlink" Target="mailto:Lori.M.Harper@wv.gov" TargetMode="External"/><Relationship Id="rId2" Type="http://schemas.openxmlformats.org/officeDocument/2006/relationships/slideLayout" Target="../slideLayouts/slideLayout2.xml"/><Relationship Id="rId1" Type="http://schemas.openxmlformats.org/officeDocument/2006/relationships/themeOverride" Target="../theme/themeOverride76.xml"/><Relationship Id="rId6" Type="http://schemas.openxmlformats.org/officeDocument/2006/relationships/hyperlink" Target="mailto:Michele.D.Cunningham@wv.gov" TargetMode="External"/><Relationship Id="rId11" Type="http://schemas.openxmlformats.org/officeDocument/2006/relationships/hyperlink" Target="mailto:Leigh.A.Jackson@wv.gov" TargetMode="External"/><Relationship Id="rId5" Type="http://schemas.openxmlformats.org/officeDocument/2006/relationships/hyperlink" Target="mailto:Kenny.H.Yoakum@wv.gov" TargetMode="External"/><Relationship Id="rId10" Type="http://schemas.openxmlformats.org/officeDocument/2006/relationships/hyperlink" Target="mailto:Teresa.D.Taylor@wv.gov" TargetMode="External"/><Relationship Id="rId4" Type="http://schemas.openxmlformats.org/officeDocument/2006/relationships/hyperlink" Target="mailto:Fleet@wv.gov" TargetMode="External"/><Relationship Id="rId9" Type="http://schemas.openxmlformats.org/officeDocument/2006/relationships/hyperlink" Target="mailto:Stephanie.E.Lane@wv.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9546" y="234892"/>
            <a:ext cx="5038054" cy="771787"/>
          </a:xfrm>
          <a:solidFill>
            <a:srgbClr val="002060"/>
          </a:solidFill>
          <a:ln>
            <a:solidFill>
              <a:schemeClr val="accent1"/>
            </a:solidFill>
          </a:ln>
          <a:effectLst>
            <a:glow rad="139700">
              <a:schemeClr val="accent1">
                <a:satMod val="175000"/>
                <a:alpha val="40000"/>
              </a:schemeClr>
            </a:glow>
          </a:effectLst>
        </p:spPr>
        <p:txBody>
          <a:bodyPr vert="horz" lIns="91440" tIns="45720" rIns="91440" bIns="45720" rtlCol="0" anchor="ctr">
            <a:normAutofit fontScale="90000"/>
          </a:bodyPr>
          <a:lstStyle/>
          <a:p>
            <a:pPr algn="l">
              <a:lnSpc>
                <a:spcPct val="90000"/>
              </a:lnSpc>
            </a:pPr>
            <a:r>
              <a:rPr lang="en-US" sz="4400" kern="1200" dirty="0">
                <a:solidFill>
                  <a:schemeClr val="tx1"/>
                </a:solidFill>
              </a:rPr>
              <a:t>Fleet Management</a:t>
            </a:r>
          </a:p>
        </p:txBody>
      </p:sp>
      <p:sp>
        <p:nvSpPr>
          <p:cNvPr id="3" name="Content Placeholder 2"/>
          <p:cNvSpPr>
            <a:spLocks noGrp="1"/>
          </p:cNvSpPr>
          <p:nvPr>
            <p:ph type="subTitle" idx="1"/>
          </p:nvPr>
        </p:nvSpPr>
        <p:spPr>
          <a:xfrm>
            <a:off x="-151001" y="2069696"/>
            <a:ext cx="7653586" cy="3870331"/>
          </a:xfrm>
        </p:spPr>
        <p:txBody>
          <a:bodyPr vert="horz" lIns="91440" tIns="45720" rIns="91440" bIns="45720" rtlCol="0" anchor="t">
            <a:noAutofit/>
          </a:bodyPr>
          <a:lstStyle/>
          <a:p>
            <a:pPr algn="l">
              <a:lnSpc>
                <a:spcPct val="90000"/>
              </a:lnSpc>
            </a:pPr>
            <a:r>
              <a:rPr lang="en-US" sz="1800" dirty="0"/>
              <a:t>      </a:t>
            </a:r>
            <a:endParaRPr lang="en-US" dirty="0"/>
          </a:p>
          <a:p>
            <a:pPr lvl="2" indent="-228600" algn="l">
              <a:lnSpc>
                <a:spcPct val="90000"/>
              </a:lnSpc>
              <a:buFont typeface="Arial" panose="020B0604020202020204" pitchFamily="34" charset="0"/>
              <a:buChar char="•"/>
            </a:pPr>
            <a:r>
              <a:rPr lang="en-US" sz="2400" dirty="0"/>
              <a:t>Part 1 – Introduction, Code, Rule, </a:t>
            </a:r>
          </a:p>
          <a:p>
            <a:pPr marL="685800" lvl="2" algn="l">
              <a:lnSpc>
                <a:spcPct val="90000"/>
              </a:lnSpc>
            </a:pPr>
            <a:r>
              <a:rPr lang="en-US" sz="2400" dirty="0"/>
              <a:t>              Policies, and Responsibilities                 </a:t>
            </a:r>
          </a:p>
          <a:p>
            <a:pPr lvl="2" indent="-228600" algn="l">
              <a:lnSpc>
                <a:spcPct val="90000"/>
              </a:lnSpc>
              <a:buFont typeface="Arial" panose="020B0604020202020204" pitchFamily="34" charset="0"/>
              <a:buChar char="•"/>
            </a:pPr>
            <a:r>
              <a:rPr lang="en-US" sz="2400" dirty="0"/>
              <a:t>Part 2 – Holman/Current Fleet</a:t>
            </a:r>
          </a:p>
          <a:p>
            <a:pPr marL="685800" lvl="2" algn="l">
              <a:lnSpc>
                <a:spcPct val="90000"/>
              </a:lnSpc>
            </a:pPr>
            <a:r>
              <a:rPr lang="en-US" sz="2400" dirty="0"/>
              <a:t>              Management</a:t>
            </a:r>
          </a:p>
          <a:p>
            <a:pPr lvl="2" indent="-228600" algn="l">
              <a:lnSpc>
                <a:spcPct val="90000"/>
              </a:lnSpc>
              <a:buFont typeface="Arial" panose="020B0604020202020204" pitchFamily="34" charset="0"/>
              <a:buChar char="•"/>
            </a:pPr>
            <a:r>
              <a:rPr lang="en-US" sz="2400" dirty="0"/>
              <a:t>Part 3 – Additional Services</a:t>
            </a:r>
          </a:p>
          <a:p>
            <a:pPr lvl="2" indent="-228600" algn="l">
              <a:lnSpc>
                <a:spcPct val="90000"/>
              </a:lnSpc>
              <a:buFont typeface="Arial" panose="020B0604020202020204" pitchFamily="34" charset="0"/>
              <a:buChar char="•"/>
            </a:pPr>
            <a:r>
              <a:rPr lang="en-US" sz="2400" dirty="0"/>
              <a:t>Part 4 - </a:t>
            </a:r>
            <a:r>
              <a:rPr lang="en-US" sz="2400" dirty="0" err="1"/>
              <a:t>wvOASIS</a:t>
            </a:r>
            <a:endParaRPr lang="en-US" sz="2400" dirty="0"/>
          </a:p>
          <a:p>
            <a:pPr marL="685800" lvl="2" algn="l">
              <a:lnSpc>
                <a:spcPct val="90000"/>
              </a:lnSpc>
            </a:pPr>
            <a:endParaRPr lang="en-US" dirty="0">
              <a:solidFill>
                <a:srgbClr val="009999"/>
              </a:solidFill>
              <a:hlinkClick r:id="rId4">
                <a:extLst>
                  <a:ext uri="{A12FA001-AC4F-418D-AE19-62706E023703}">
                    <ahyp:hlinkClr xmlns:ahyp="http://schemas.microsoft.com/office/drawing/2018/hyperlinkcolor" val="tx"/>
                  </a:ext>
                </a:extLst>
              </a:hlinkClick>
            </a:endParaRPr>
          </a:p>
          <a:p>
            <a:pPr marL="685800" lvl="2">
              <a:lnSpc>
                <a:spcPct val="90000"/>
              </a:lnSpc>
            </a:pPr>
            <a:endParaRPr lang="en-US" dirty="0">
              <a:solidFill>
                <a:schemeClr val="bg1"/>
              </a:solidFill>
              <a:hlinkClick r:id="rId4">
                <a:extLst>
                  <a:ext uri="{A12FA001-AC4F-418D-AE19-62706E023703}">
                    <ahyp:hlinkClr xmlns:ahyp="http://schemas.microsoft.com/office/drawing/2018/hyperlinkcolor" val="tx"/>
                  </a:ext>
                </a:extLst>
              </a:hlinkClick>
            </a:endParaRPr>
          </a:p>
          <a:p>
            <a:pPr marL="685800" lvl="2">
              <a:lnSpc>
                <a:spcPct val="90000"/>
              </a:lnSpc>
            </a:pPr>
            <a:endParaRPr lang="en-US" dirty="0">
              <a:solidFill>
                <a:schemeClr val="bg1"/>
              </a:solidFill>
              <a:hlinkClick r:id="rId4">
                <a:extLst>
                  <a:ext uri="{A12FA001-AC4F-418D-AE19-62706E023703}">
                    <ahyp:hlinkClr xmlns:ahyp="http://schemas.microsoft.com/office/drawing/2018/hyperlinkcolor" val="tx"/>
                  </a:ext>
                </a:extLst>
              </a:hlinkClick>
            </a:endParaRPr>
          </a:p>
          <a:p>
            <a:pPr marL="685800" lvl="2">
              <a:lnSpc>
                <a:spcPct val="90000"/>
              </a:lnSpc>
            </a:pPr>
            <a:r>
              <a:rPr lang="en-US" sz="2400" b="1" dirty="0">
                <a:solidFill>
                  <a:srgbClr val="002060"/>
                </a:solidFill>
                <a:hlinkClick r:id="rId4">
                  <a:extLst>
                    <a:ext uri="{A12FA001-AC4F-418D-AE19-62706E023703}">
                      <ahyp:hlinkClr xmlns:ahyp="http://schemas.microsoft.com/office/drawing/2018/hyperlinkcolor" val="tx"/>
                    </a:ext>
                  </a:extLst>
                </a:hlinkClick>
              </a:rPr>
              <a:t>https://fleet.wv.gov</a:t>
            </a:r>
            <a:r>
              <a:rPr lang="en-US" sz="2400" b="1" dirty="0">
                <a:solidFill>
                  <a:srgbClr val="002060"/>
                </a:solidFill>
              </a:rPr>
              <a:t> </a:t>
            </a:r>
          </a:p>
        </p:txBody>
      </p:sp>
      <p:pic>
        <p:nvPicPr>
          <p:cNvPr id="9" name="Picture 8">
            <a:extLst>
              <a:ext uri="{FF2B5EF4-FFF2-40B4-BE49-F238E27FC236}">
                <a16:creationId xmlns:a16="http://schemas.microsoft.com/office/drawing/2014/main" id="{D594EE30-2348-4324-AA32-0C96EF30109C}"/>
              </a:ext>
            </a:extLst>
          </p:cNvPr>
          <p:cNvPicPr>
            <a:picLocks noChangeAspect="1"/>
          </p:cNvPicPr>
          <p:nvPr/>
        </p:nvPicPr>
        <p:blipFill rotWithShape="1">
          <a:blip r:embed="rId5">
            <a:extLst>
              <a:ext uri="{28A0092B-C50C-407E-A947-70E740481C1C}">
                <a14:useLocalDpi xmlns:a14="http://schemas.microsoft.com/office/drawing/2010/main" val="0"/>
              </a:ext>
            </a:extLst>
          </a:blip>
          <a:srcRect r="-3" b="-3"/>
          <a:stretch/>
        </p:blipFill>
        <p:spPr>
          <a:xfrm>
            <a:off x="7432935" y="1808086"/>
            <a:ext cx="4437139" cy="4437139"/>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ln>
            <a:solidFill>
              <a:schemeClr val="bg1">
                <a:lumMod val="95000"/>
                <a:lumOff val="5000"/>
              </a:schemeClr>
            </a:solidFill>
          </a:ln>
        </p:spPr>
      </p:pic>
      <p:sp>
        <p:nvSpPr>
          <p:cNvPr id="5" name="Slide Number Placeholder 4">
            <a:extLst>
              <a:ext uri="{FF2B5EF4-FFF2-40B4-BE49-F238E27FC236}">
                <a16:creationId xmlns:a16="http://schemas.microsoft.com/office/drawing/2014/main" id="{79D6AA47-F388-D95F-F328-A5F5BC07E7CB}"/>
              </a:ext>
            </a:extLst>
          </p:cNvPr>
          <p:cNvSpPr>
            <a:spLocks noGrp="1"/>
          </p:cNvSpPr>
          <p:nvPr>
            <p:ph type="sldNum" sz="quarter" idx="12"/>
          </p:nvPr>
        </p:nvSpPr>
        <p:spPr/>
        <p:txBody>
          <a:bodyPr/>
          <a:lstStyle/>
          <a:p>
            <a:fld id="{607FE42F-FF5E-4060-8577-4B3A4D93A5C8}" type="slidenum">
              <a:rPr lang="en-US" smtClean="0"/>
              <a:t>1</a:t>
            </a:fld>
            <a:endParaRPr lang="en-US"/>
          </a:p>
        </p:txBody>
      </p:sp>
      <p:sp>
        <p:nvSpPr>
          <p:cNvPr id="4" name="TextBox 3">
            <a:extLst>
              <a:ext uri="{FF2B5EF4-FFF2-40B4-BE49-F238E27FC236}">
                <a16:creationId xmlns:a16="http://schemas.microsoft.com/office/drawing/2014/main" id="{37BDCE33-F1B9-6ED5-F3FF-2238F8137F83}"/>
              </a:ext>
            </a:extLst>
          </p:cNvPr>
          <p:cNvSpPr txBox="1"/>
          <p:nvPr/>
        </p:nvSpPr>
        <p:spPr>
          <a:xfrm>
            <a:off x="726418" y="1404959"/>
            <a:ext cx="7385736" cy="523220"/>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Agency Fleet Coordinator Training</a:t>
            </a:r>
            <a:endParaRPr lang="en-US" sz="2800" b="1" kern="12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857869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6B17-67BB-4A38-9858-DFDF8E6CAA8F}"/>
              </a:ext>
            </a:extLst>
          </p:cNvPr>
          <p:cNvSpPr>
            <a:spLocks noGrp="1"/>
          </p:cNvSpPr>
          <p:nvPr>
            <p:ph type="title"/>
          </p:nvPr>
        </p:nvSpPr>
        <p:spPr>
          <a:xfrm>
            <a:off x="836083" y="330927"/>
            <a:ext cx="4347633" cy="2020388"/>
          </a:xfrm>
          <a:ln w="28575">
            <a:solidFill>
              <a:srgbClr val="002060"/>
            </a:solidFill>
          </a:ln>
        </p:spPr>
        <p:txBody>
          <a:bodyPr>
            <a:normAutofit fontScale="90000"/>
          </a:bodyPr>
          <a:lstStyle/>
          <a:p>
            <a:r>
              <a:rPr lang="en-US" sz="3600" dirty="0">
                <a:solidFill>
                  <a:schemeClr val="tx1"/>
                </a:solidFill>
              </a:rPr>
              <a:t>Spending Units Shall Name a Fleet Coordinator and Submit to FMD</a:t>
            </a:r>
          </a:p>
        </p:txBody>
      </p:sp>
      <p:sp>
        <p:nvSpPr>
          <p:cNvPr id="3" name="Content Placeholder 2">
            <a:extLst>
              <a:ext uri="{FF2B5EF4-FFF2-40B4-BE49-F238E27FC236}">
                <a16:creationId xmlns:a16="http://schemas.microsoft.com/office/drawing/2014/main" id="{95DEEA6B-38DE-45A9-B630-609008188224}"/>
              </a:ext>
            </a:extLst>
          </p:cNvPr>
          <p:cNvSpPr>
            <a:spLocks noGrp="1"/>
          </p:cNvSpPr>
          <p:nvPr>
            <p:ph idx="1"/>
          </p:nvPr>
        </p:nvSpPr>
        <p:spPr/>
        <p:txBody>
          <a:bodyPr/>
          <a:lstStyle/>
          <a:p>
            <a:endParaRPr lang="en-US" dirty="0"/>
          </a:p>
          <a:p>
            <a:endParaRPr lang="en-US" dirty="0"/>
          </a:p>
        </p:txBody>
      </p:sp>
      <p:sp>
        <p:nvSpPr>
          <p:cNvPr id="4" name="Text Placeholder 3">
            <a:extLst>
              <a:ext uri="{FF2B5EF4-FFF2-40B4-BE49-F238E27FC236}">
                <a16:creationId xmlns:a16="http://schemas.microsoft.com/office/drawing/2014/main" id="{9614E583-9A51-8437-BC37-13E52A6FF277}"/>
              </a:ext>
            </a:extLst>
          </p:cNvPr>
          <p:cNvSpPr>
            <a:spLocks noGrp="1"/>
          </p:cNvSpPr>
          <p:nvPr>
            <p:ph type="body" sz="half" idx="2"/>
          </p:nvPr>
        </p:nvSpPr>
        <p:spPr>
          <a:xfrm>
            <a:off x="1090570" y="5355828"/>
            <a:ext cx="4689446" cy="889398"/>
          </a:xfrm>
          <a:noFill/>
        </p:spPr>
        <p:txBody>
          <a:bodyPr/>
          <a:lstStyle/>
          <a:p>
            <a:endParaRPr lang="en-US" dirty="0">
              <a:solidFill>
                <a:schemeClr val="bg1"/>
              </a:solidFill>
              <a:hlinkClick r:id="rId3">
                <a:extLst>
                  <a:ext uri="{A12FA001-AC4F-418D-AE19-62706E023703}">
                    <ahyp:hlinkClr xmlns:ahyp="http://schemas.microsoft.com/office/drawing/2018/hyperlinkcolor" val="tx"/>
                  </a:ext>
                </a:extLst>
              </a:hlinkClick>
            </a:endParaRPr>
          </a:p>
          <a:p>
            <a:r>
              <a:rPr lang="en-US" sz="2000" b="1" dirty="0">
                <a:hlinkClick r:id="rId3">
                  <a:extLst>
                    <a:ext uri="{A12FA001-AC4F-418D-AE19-62706E023703}">
                      <ahyp:hlinkClr xmlns:ahyp="http://schemas.microsoft.com/office/drawing/2018/hyperlinkcolor" val="tx"/>
                    </a:ext>
                  </a:extLst>
                </a:hlinkClick>
              </a:rPr>
              <a:t>https://fleet.wv.gov</a:t>
            </a:r>
            <a:r>
              <a:rPr lang="en-US" sz="2000" b="1" dirty="0"/>
              <a:t> </a:t>
            </a:r>
          </a:p>
        </p:txBody>
      </p:sp>
      <p:pic>
        <p:nvPicPr>
          <p:cNvPr id="6" name="Picture 5">
            <a:extLst>
              <a:ext uri="{FF2B5EF4-FFF2-40B4-BE49-F238E27FC236}">
                <a16:creationId xmlns:a16="http://schemas.microsoft.com/office/drawing/2014/main" id="{A0EFA529-1B6B-4CB8-A97D-FED20961CAA9}"/>
              </a:ext>
            </a:extLst>
          </p:cNvPr>
          <p:cNvPicPr>
            <a:picLocks noChangeAspect="1"/>
          </p:cNvPicPr>
          <p:nvPr/>
        </p:nvPicPr>
        <p:blipFill>
          <a:blip r:embed="rId4"/>
          <a:stretch>
            <a:fillRect/>
          </a:stretch>
        </p:blipFill>
        <p:spPr>
          <a:xfrm>
            <a:off x="5485484" y="2506212"/>
            <a:ext cx="5305425" cy="3086100"/>
          </a:xfrm>
          <a:prstGeom prst="rect">
            <a:avLst/>
          </a:prstGeom>
          <a:ln w="28575">
            <a:solidFill>
              <a:srgbClr val="002060"/>
            </a:solidFill>
          </a:ln>
        </p:spPr>
      </p:pic>
      <p:sp>
        <p:nvSpPr>
          <p:cNvPr id="7" name="Arrow: Right 6">
            <a:extLst>
              <a:ext uri="{FF2B5EF4-FFF2-40B4-BE49-F238E27FC236}">
                <a16:creationId xmlns:a16="http://schemas.microsoft.com/office/drawing/2014/main" id="{1D622A45-290F-4A35-AD96-55D0A76DF9F4}"/>
              </a:ext>
            </a:extLst>
          </p:cNvPr>
          <p:cNvSpPr/>
          <p:nvPr/>
        </p:nvSpPr>
        <p:spPr>
          <a:xfrm>
            <a:off x="4580709" y="3777016"/>
            <a:ext cx="904775" cy="3080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FDDBEFCA-656C-88F5-B8FF-B1FCE48916C8}"/>
              </a:ext>
            </a:extLst>
          </p:cNvPr>
          <p:cNvSpPr>
            <a:spLocks noGrp="1"/>
          </p:cNvSpPr>
          <p:nvPr>
            <p:ph type="sldNum" sz="quarter" idx="12"/>
          </p:nvPr>
        </p:nvSpPr>
        <p:spPr/>
        <p:txBody>
          <a:bodyPr/>
          <a:lstStyle/>
          <a:p>
            <a:fld id="{607FE42F-FF5E-4060-8577-4B3A4D93A5C8}" type="slidenum">
              <a:rPr lang="en-US" smtClean="0"/>
              <a:t>10</a:t>
            </a:fld>
            <a:endParaRPr lang="en-US"/>
          </a:p>
        </p:txBody>
      </p:sp>
    </p:spTree>
    <p:extLst>
      <p:ext uri="{BB962C8B-B14F-4D97-AF65-F5344CB8AC3E}">
        <p14:creationId xmlns:p14="http://schemas.microsoft.com/office/powerpoint/2010/main" val="378656174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BFB1-AB86-536B-5673-C55D7AE6E616}"/>
              </a:ext>
            </a:extLst>
          </p:cNvPr>
          <p:cNvSpPr>
            <a:spLocks noGrp="1"/>
          </p:cNvSpPr>
          <p:nvPr>
            <p:ph type="title"/>
          </p:nvPr>
        </p:nvSpPr>
        <p:spPr>
          <a:xfrm>
            <a:off x="4194495" y="260059"/>
            <a:ext cx="4060272" cy="511728"/>
          </a:xfrm>
          <a:solidFill>
            <a:srgbClr val="002060"/>
          </a:solidFill>
          <a:effectLst>
            <a:glow rad="63500">
              <a:schemeClr val="accent1">
                <a:satMod val="175000"/>
                <a:alpha val="40000"/>
              </a:schemeClr>
            </a:glow>
          </a:effectLst>
        </p:spPr>
        <p:txBody>
          <a:bodyPr/>
          <a:lstStyle/>
          <a:p>
            <a:r>
              <a:rPr lang="en-US" sz="2800" dirty="0"/>
              <a:t>AFC Responsibilities</a:t>
            </a:r>
          </a:p>
        </p:txBody>
      </p:sp>
      <p:sp>
        <p:nvSpPr>
          <p:cNvPr id="3" name="Content Placeholder 2">
            <a:extLst>
              <a:ext uri="{FF2B5EF4-FFF2-40B4-BE49-F238E27FC236}">
                <a16:creationId xmlns:a16="http://schemas.microsoft.com/office/drawing/2014/main" id="{14C79739-6AE0-4913-EA75-E4F53AF6FE15}"/>
              </a:ext>
            </a:extLst>
          </p:cNvPr>
          <p:cNvSpPr>
            <a:spLocks noGrp="1"/>
          </p:cNvSpPr>
          <p:nvPr>
            <p:ph idx="1"/>
          </p:nvPr>
        </p:nvSpPr>
        <p:spPr>
          <a:xfrm>
            <a:off x="609600" y="1048624"/>
            <a:ext cx="10972800" cy="5672851"/>
          </a:xfrm>
        </p:spPr>
        <p:txBody>
          <a:bodyPr/>
          <a:lstStyle/>
          <a:p>
            <a:pPr marL="0" indent="0">
              <a:buNone/>
            </a:pPr>
            <a:r>
              <a:rPr lang="en-US" sz="1800" b="1" dirty="0">
                <a:solidFill>
                  <a:schemeClr val="bg1"/>
                </a:solidFill>
              </a:rPr>
              <a:t>AFCs are responsible for:</a:t>
            </a:r>
          </a:p>
          <a:p>
            <a:r>
              <a:rPr lang="en-US" sz="1800" dirty="0">
                <a:solidFill>
                  <a:schemeClr val="bg1"/>
                </a:solidFill>
              </a:rPr>
              <a:t>Making sure that all driver and overnight parking address information for each vehicle is entered into Holman</a:t>
            </a:r>
          </a:p>
          <a:p>
            <a:r>
              <a:rPr lang="en-US" sz="1800" dirty="0">
                <a:solidFill>
                  <a:schemeClr val="bg1"/>
                </a:solidFill>
              </a:rPr>
              <a:t>AFCs are responsible for making sure that a maintenance approval hierarchy is in place for all vehicles</a:t>
            </a:r>
          </a:p>
          <a:p>
            <a:r>
              <a:rPr lang="en-US" sz="1800" dirty="0">
                <a:solidFill>
                  <a:schemeClr val="bg1"/>
                </a:solidFill>
              </a:rPr>
              <a:t>Making sure invoices from Holman maintenance, fuel, lease payments, and others are routed to appropriate accounts payable representative in your agency</a:t>
            </a:r>
          </a:p>
          <a:p>
            <a:r>
              <a:rPr lang="en-US" sz="1800" dirty="0">
                <a:solidFill>
                  <a:schemeClr val="bg1"/>
                </a:solidFill>
              </a:rPr>
              <a:t>Collecting and filing vehicle logs</a:t>
            </a:r>
          </a:p>
          <a:p>
            <a:pPr marL="0" indent="0">
              <a:buNone/>
            </a:pPr>
            <a:r>
              <a:rPr lang="en-US" sz="1800" dirty="0">
                <a:solidFill>
                  <a:schemeClr val="bg1"/>
                </a:solidFill>
              </a:rPr>
              <a:t>     Providing monthly odometer reading for those vehicles that do not use FMDs fueling </a:t>
            </a:r>
          </a:p>
          <a:p>
            <a:pPr marL="0" indent="0">
              <a:buNone/>
            </a:pPr>
            <a:r>
              <a:rPr lang="en-US" sz="1800" dirty="0">
                <a:solidFill>
                  <a:schemeClr val="bg1"/>
                </a:solidFill>
              </a:rPr>
              <a:t>     services or have not utilized the service in the past 60 days</a:t>
            </a:r>
          </a:p>
          <a:p>
            <a:pPr marL="0" indent="0">
              <a:buNone/>
            </a:pPr>
            <a:r>
              <a:rPr lang="en-US" sz="1800" dirty="0">
                <a:solidFill>
                  <a:schemeClr val="bg1"/>
                </a:solidFill>
              </a:rPr>
              <a:t>     All commuting miles MUST be reported monthly to FMD</a:t>
            </a:r>
          </a:p>
          <a:p>
            <a:r>
              <a:rPr lang="en-US" sz="1800" dirty="0">
                <a:solidFill>
                  <a:schemeClr val="bg1"/>
                </a:solidFill>
              </a:rPr>
              <a:t>Assigning fueling PIN numbers</a:t>
            </a:r>
          </a:p>
          <a:p>
            <a:pPr marL="0" indent="0">
              <a:buNone/>
            </a:pPr>
            <a:r>
              <a:rPr lang="en-US" sz="1800" dirty="0">
                <a:solidFill>
                  <a:schemeClr val="bg1"/>
                </a:solidFill>
              </a:rPr>
              <a:t>     Drivers Acknowledgement Form</a:t>
            </a:r>
          </a:p>
          <a:p>
            <a:r>
              <a:rPr lang="en-US" sz="1800" dirty="0">
                <a:solidFill>
                  <a:schemeClr val="bg1"/>
                </a:solidFill>
              </a:rPr>
              <a:t>Completing, approving, and routing of vehicle requests for new, decommission, and/or reassigning a state vehicle</a:t>
            </a:r>
          </a:p>
          <a:p>
            <a:r>
              <a:rPr lang="en-US" sz="1800" dirty="0">
                <a:solidFill>
                  <a:schemeClr val="bg1"/>
                </a:solidFill>
              </a:rPr>
              <a:t>Training drivers on all policies, procedures, rules, and code related to operating a state vehicle</a:t>
            </a:r>
          </a:p>
          <a:p>
            <a:pPr marL="0" indent="0">
              <a:buNone/>
            </a:pPr>
            <a:r>
              <a:rPr lang="en-US" sz="1800" dirty="0">
                <a:solidFill>
                  <a:schemeClr val="bg1"/>
                </a:solidFill>
              </a:rPr>
              <a:t>          </a:t>
            </a:r>
          </a:p>
        </p:txBody>
      </p:sp>
      <p:sp>
        <p:nvSpPr>
          <p:cNvPr id="4" name="Slide Number Placeholder 3">
            <a:extLst>
              <a:ext uri="{FF2B5EF4-FFF2-40B4-BE49-F238E27FC236}">
                <a16:creationId xmlns:a16="http://schemas.microsoft.com/office/drawing/2014/main" id="{DBB735A1-7C58-36FB-7887-8C596197BEDF}"/>
              </a:ext>
            </a:extLst>
          </p:cNvPr>
          <p:cNvSpPr>
            <a:spLocks noGrp="1"/>
          </p:cNvSpPr>
          <p:nvPr>
            <p:ph type="sldNum" sz="quarter" idx="12"/>
          </p:nvPr>
        </p:nvSpPr>
        <p:spPr/>
        <p:txBody>
          <a:bodyPr/>
          <a:lstStyle/>
          <a:p>
            <a:fld id="{607FE42F-FF5E-4060-8577-4B3A4D93A5C8}"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94534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BFB1-AB86-536B-5673-C55D7AE6E616}"/>
              </a:ext>
            </a:extLst>
          </p:cNvPr>
          <p:cNvSpPr>
            <a:spLocks noGrp="1"/>
          </p:cNvSpPr>
          <p:nvPr>
            <p:ph type="title"/>
          </p:nvPr>
        </p:nvSpPr>
        <p:spPr>
          <a:xfrm>
            <a:off x="4258492" y="343949"/>
            <a:ext cx="4029832" cy="465333"/>
          </a:xfrm>
          <a:solidFill>
            <a:srgbClr val="002060"/>
          </a:solidFill>
          <a:effectLst>
            <a:glow rad="63500">
              <a:schemeClr val="accent1">
                <a:satMod val="175000"/>
                <a:alpha val="40000"/>
              </a:schemeClr>
            </a:glow>
          </a:effectLst>
        </p:spPr>
        <p:txBody>
          <a:bodyPr/>
          <a:lstStyle/>
          <a:p>
            <a:r>
              <a:rPr lang="en-US" sz="2800" dirty="0"/>
              <a:t>AFC Responsibilities</a:t>
            </a:r>
          </a:p>
        </p:txBody>
      </p:sp>
      <p:sp>
        <p:nvSpPr>
          <p:cNvPr id="3" name="Content Placeholder 2">
            <a:extLst>
              <a:ext uri="{FF2B5EF4-FFF2-40B4-BE49-F238E27FC236}">
                <a16:creationId xmlns:a16="http://schemas.microsoft.com/office/drawing/2014/main" id="{14C79739-6AE0-4913-EA75-E4F53AF6FE15}"/>
              </a:ext>
            </a:extLst>
          </p:cNvPr>
          <p:cNvSpPr>
            <a:spLocks noGrp="1"/>
          </p:cNvSpPr>
          <p:nvPr>
            <p:ph idx="1"/>
          </p:nvPr>
        </p:nvSpPr>
        <p:spPr>
          <a:xfrm>
            <a:off x="609600" y="1199626"/>
            <a:ext cx="10972800" cy="5131505"/>
          </a:xfrm>
        </p:spPr>
        <p:txBody>
          <a:bodyPr/>
          <a:lstStyle/>
          <a:p>
            <a:pPr marL="0" indent="0">
              <a:buNone/>
            </a:pPr>
            <a:r>
              <a:rPr lang="en-US" sz="1800" b="1" dirty="0">
                <a:solidFill>
                  <a:schemeClr val="bg1"/>
                </a:solidFill>
              </a:rPr>
              <a:t>AFCs are responsible for:</a:t>
            </a:r>
          </a:p>
          <a:p>
            <a:r>
              <a:rPr lang="en-US" sz="1800" dirty="0">
                <a:solidFill>
                  <a:schemeClr val="bg1"/>
                </a:solidFill>
              </a:rPr>
              <a:t>Communication with fixed asset person regarding entry of agency-owned vehicle into OASIS-remember this must be done prior to receiving state plates</a:t>
            </a:r>
          </a:p>
          <a:p>
            <a:r>
              <a:rPr lang="en-US" sz="1800" dirty="0">
                <a:solidFill>
                  <a:schemeClr val="bg1"/>
                </a:solidFill>
              </a:rPr>
              <a:t>Updating vehicle information with BRIM and Holman</a:t>
            </a:r>
          </a:p>
          <a:p>
            <a:r>
              <a:rPr lang="en-US" sz="1800" dirty="0">
                <a:solidFill>
                  <a:schemeClr val="bg1"/>
                </a:solidFill>
              </a:rPr>
              <a:t>Forwarding all communication from FMD to the appropriate person within your spending unit</a:t>
            </a:r>
          </a:p>
          <a:p>
            <a:r>
              <a:rPr lang="en-US" sz="1800" dirty="0">
                <a:solidFill>
                  <a:schemeClr val="bg1"/>
                </a:solidFill>
              </a:rPr>
              <a:t>Ordering vehicles for replacement</a:t>
            </a:r>
          </a:p>
          <a:p>
            <a:r>
              <a:rPr lang="en-US" sz="1800" dirty="0">
                <a:solidFill>
                  <a:schemeClr val="bg1"/>
                </a:solidFill>
              </a:rPr>
              <a:t>Driver training</a:t>
            </a:r>
          </a:p>
          <a:p>
            <a:pPr marL="0" indent="0">
              <a:buNone/>
            </a:pPr>
            <a:r>
              <a:rPr lang="en-US" sz="1800" dirty="0">
                <a:solidFill>
                  <a:schemeClr val="bg1"/>
                </a:solidFill>
              </a:rPr>
              <a:t>     Valid Drivers License</a:t>
            </a:r>
          </a:p>
          <a:p>
            <a:r>
              <a:rPr lang="en-US" sz="1800" dirty="0">
                <a:solidFill>
                  <a:schemeClr val="bg1"/>
                </a:solidFill>
              </a:rPr>
              <a:t>Accident procedures</a:t>
            </a:r>
          </a:p>
          <a:p>
            <a:r>
              <a:rPr lang="en-US" sz="1800" dirty="0">
                <a:solidFill>
                  <a:schemeClr val="bg1"/>
                </a:solidFill>
              </a:rPr>
              <a:t>Reporting requirements</a:t>
            </a:r>
          </a:p>
        </p:txBody>
      </p:sp>
      <p:sp>
        <p:nvSpPr>
          <p:cNvPr id="4" name="Slide Number Placeholder 3">
            <a:extLst>
              <a:ext uri="{FF2B5EF4-FFF2-40B4-BE49-F238E27FC236}">
                <a16:creationId xmlns:a16="http://schemas.microsoft.com/office/drawing/2014/main" id="{DBB735A1-7C58-36FB-7887-8C596197BEDF}"/>
              </a:ext>
            </a:extLst>
          </p:cNvPr>
          <p:cNvSpPr>
            <a:spLocks noGrp="1"/>
          </p:cNvSpPr>
          <p:nvPr>
            <p:ph type="sldNum" sz="quarter" idx="12"/>
          </p:nvPr>
        </p:nvSpPr>
        <p:spPr/>
        <p:txBody>
          <a:bodyPr/>
          <a:lstStyle/>
          <a:p>
            <a:fld id="{607FE42F-FF5E-4060-8577-4B3A4D93A5C8}" type="slidenum">
              <a:rPr lang="en-US" smtClean="0">
                <a:solidFill>
                  <a:schemeClr val="bg1"/>
                </a:solidFill>
              </a:rPr>
              <a:t>12</a:t>
            </a:fld>
            <a:endParaRPr lang="en-US">
              <a:solidFill>
                <a:schemeClr val="bg1"/>
              </a:solidFill>
            </a:endParaRPr>
          </a:p>
        </p:txBody>
      </p:sp>
      <p:pic>
        <p:nvPicPr>
          <p:cNvPr id="6" name="Picture 5" descr="A picture containing sketch, car, text, vehicle&#10;&#10;Description automatically generated">
            <a:extLst>
              <a:ext uri="{FF2B5EF4-FFF2-40B4-BE49-F238E27FC236}">
                <a16:creationId xmlns:a16="http://schemas.microsoft.com/office/drawing/2014/main" id="{AC5E06BD-CD7A-FEE7-6674-25DEDFCDC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821" y="3383427"/>
            <a:ext cx="3228974" cy="2643684"/>
          </a:xfrm>
          <a:prstGeom prst="rect">
            <a:avLst/>
          </a:prstGeom>
          <a:ln w="57150">
            <a:solidFill>
              <a:srgbClr val="002060"/>
            </a:solidFill>
          </a:ln>
        </p:spPr>
      </p:pic>
    </p:spTree>
    <p:extLst>
      <p:ext uri="{BB962C8B-B14F-4D97-AF65-F5344CB8AC3E}">
        <p14:creationId xmlns:p14="http://schemas.microsoft.com/office/powerpoint/2010/main" val="327613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471D1A-4625-49D5-9E5B-EFEAE4E05F24}"/>
              </a:ext>
            </a:extLst>
          </p:cNvPr>
          <p:cNvSpPr txBox="1"/>
          <p:nvPr/>
        </p:nvSpPr>
        <p:spPr>
          <a:xfrm>
            <a:off x="1088571" y="1358537"/>
            <a:ext cx="10206446" cy="5632311"/>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rPr>
              <a:t>             </a:t>
            </a:r>
            <a:r>
              <a:rPr lang="en-US" sz="1600" dirty="0">
                <a:latin typeface="Verdana" panose="020B0604030504040204" pitchFamily="34" charset="0"/>
                <a:ea typeface="Verdana" panose="020B0604030504040204" pitchFamily="34" charset="0"/>
              </a:rPr>
              <a:t>11.1.  Each spending unit with state-owned vehicles shall conduct an annual survey of its fleet and reconcile its vehicle records with those of the Fleet Management Division and with the centralized inventory database maintained by the Enterprise Resource Planning Board.</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  Agency fleet coordinators shall provide by October 31st each year, or upon request, to the Fleet Management Division data on each state-owned vehicle, including: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11.2.a.  vehicle identification number;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11.2.b.  manufacturer, make, model and year of the vehicle;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11.2.c.  class or type of each vehicle;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11.2.d.  license plate number of each vehicle;</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11.2.e.  date of acquisition of each vehicle;</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11.2.f.  vehicle inspection records of each vehicle; </a:t>
            </a:r>
          </a:p>
          <a:p>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		11.2.g.  annual costs associated with vehicle rental expenses; </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		</a:t>
            </a:r>
          </a:p>
        </p:txBody>
      </p:sp>
      <p:sp>
        <p:nvSpPr>
          <p:cNvPr id="4" name="Slide Number Placeholder 3">
            <a:extLst>
              <a:ext uri="{FF2B5EF4-FFF2-40B4-BE49-F238E27FC236}">
                <a16:creationId xmlns:a16="http://schemas.microsoft.com/office/drawing/2014/main" id="{16CA6F2E-BEB5-255B-8937-0985638B5CA9}"/>
              </a:ext>
            </a:extLst>
          </p:cNvPr>
          <p:cNvSpPr>
            <a:spLocks noGrp="1"/>
          </p:cNvSpPr>
          <p:nvPr>
            <p:ph type="sldNum" sz="quarter" idx="12"/>
          </p:nvPr>
        </p:nvSpPr>
        <p:spPr/>
        <p:txBody>
          <a:bodyPr/>
          <a:lstStyle/>
          <a:p>
            <a:fld id="{607FE42F-FF5E-4060-8577-4B3A4D93A5C8}" type="slidenum">
              <a:rPr lang="en-US" smtClean="0"/>
              <a:t>13</a:t>
            </a:fld>
            <a:endParaRPr lang="en-US"/>
          </a:p>
        </p:txBody>
      </p:sp>
      <p:sp>
        <p:nvSpPr>
          <p:cNvPr id="7" name="TextBox 6">
            <a:extLst>
              <a:ext uri="{FF2B5EF4-FFF2-40B4-BE49-F238E27FC236}">
                <a16:creationId xmlns:a16="http://schemas.microsoft.com/office/drawing/2014/main" id="{D84233A9-5E53-EF68-A7E4-0F9D4AC07B38}"/>
              </a:ext>
            </a:extLst>
          </p:cNvPr>
          <p:cNvSpPr txBox="1"/>
          <p:nvPr/>
        </p:nvSpPr>
        <p:spPr>
          <a:xfrm>
            <a:off x="1647825" y="258167"/>
            <a:ext cx="9182100" cy="830997"/>
          </a:xfrm>
          <a:prstGeom prst="rect">
            <a:avLst/>
          </a:prstGeom>
          <a:solidFill>
            <a:srgbClr val="002060"/>
          </a:solidFill>
          <a:effectLst>
            <a:glow rad="63500">
              <a:schemeClr val="accent1">
                <a:satMod val="175000"/>
                <a:alpha val="40000"/>
              </a:schemeClr>
            </a:glow>
          </a:effectLst>
        </p:spPr>
        <p:txBody>
          <a:bodyPr wrap="square" rtlCol="0">
            <a:spAutoFit/>
          </a:bodyPr>
          <a:lstStyle/>
          <a:p>
            <a:r>
              <a:rPr lang="en-US" sz="2400" b="1" dirty="0">
                <a:latin typeface="Georgia" panose="02040502050405020303" pitchFamily="18" charset="0"/>
              </a:rPr>
              <a:t>State-Owned vehicle data required to be reported to FMD</a:t>
            </a:r>
          </a:p>
          <a:p>
            <a:r>
              <a:rPr lang="en-US" sz="2400" b="1" dirty="0">
                <a:latin typeface="Georgia" panose="02040502050405020303" pitchFamily="18" charset="0"/>
              </a:rPr>
              <a:t>                                             Rule 148-3-11</a:t>
            </a:r>
          </a:p>
        </p:txBody>
      </p:sp>
    </p:spTree>
    <p:extLst>
      <p:ext uri="{BB962C8B-B14F-4D97-AF65-F5344CB8AC3E}">
        <p14:creationId xmlns:p14="http://schemas.microsoft.com/office/powerpoint/2010/main" val="325496964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471D1A-4625-49D5-9E5B-EFEAE4E05F24}"/>
              </a:ext>
            </a:extLst>
          </p:cNvPr>
          <p:cNvSpPr txBox="1"/>
          <p:nvPr/>
        </p:nvSpPr>
        <p:spPr>
          <a:xfrm>
            <a:off x="918754" y="1280160"/>
            <a:ext cx="10354492" cy="5355312"/>
          </a:xfrm>
          <a:prstGeom prst="rect">
            <a:avLst/>
          </a:prstGeom>
          <a:noFill/>
        </p:spPr>
        <p:txBody>
          <a:bodyPr wrap="square" rtlCol="0">
            <a:spAutoFit/>
          </a:bodyPr>
          <a:lstStyle/>
          <a:p>
            <a:r>
              <a:rPr lang="en-US" sz="2000" b="1" dirty="0">
                <a:latin typeface="Georgia" panose="02040502050405020303" pitchFamily="18" charset="0"/>
              </a:rPr>
              <a:t>  </a:t>
            </a:r>
            <a:r>
              <a:rPr lang="en-US" sz="2000" dirty="0"/>
              <a:t>	</a:t>
            </a:r>
            <a:r>
              <a:rPr lang="en-US" sz="1600" dirty="0">
                <a:solidFill>
                  <a:schemeClr val="bg1"/>
                </a:solidFill>
                <a:latin typeface="Verdana" panose="020B0604030504040204" pitchFamily="34" charset="0"/>
                <a:ea typeface="Verdana" panose="020B0604030504040204" pitchFamily="34" charset="0"/>
              </a:rPr>
              <a:t>11.2.h.  annual reimbursement by the agency for employees’ personal vehicle use which   </a:t>
            </a:r>
          </a:p>
          <a:p>
            <a:r>
              <a:rPr lang="en-US" sz="1600" dirty="0">
                <a:solidFill>
                  <a:schemeClr val="bg1"/>
                </a:solidFill>
                <a:latin typeface="Verdana" panose="020B0604030504040204" pitchFamily="34" charset="0"/>
                <a:ea typeface="Verdana" panose="020B0604030504040204" pitchFamily="34" charset="0"/>
              </a:rPr>
              <a:t>                         shall include total miles and reimbursement rate;</a:t>
            </a:r>
          </a:p>
          <a:p>
            <a:endParaRPr lang="en-US" dirty="0">
              <a:solidFill>
                <a:schemeClr val="bg1"/>
              </a:solidFill>
              <a:latin typeface="Verdana" panose="020B0604030504040204" pitchFamily="34" charset="0"/>
              <a:ea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rPr>
              <a:t>	11.2.i.  funding source for each vehicle (department number, unit number and</a:t>
            </a:r>
          </a:p>
          <a:p>
            <a:r>
              <a:rPr lang="en-US" sz="1600" dirty="0">
                <a:solidFill>
                  <a:schemeClr val="bg1"/>
                </a:solidFill>
                <a:latin typeface="Verdana" panose="020B0604030504040204" pitchFamily="34" charset="0"/>
                <a:ea typeface="Verdana" panose="020B0604030504040204" pitchFamily="34" charset="0"/>
              </a:rPr>
              <a:t>                        fund number);</a:t>
            </a:r>
          </a:p>
          <a:p>
            <a:endParaRPr lang="en-US" sz="1600" dirty="0">
              <a:solidFill>
                <a:schemeClr val="bg1"/>
              </a:solidFill>
              <a:latin typeface="Verdana" panose="020B0604030504040204" pitchFamily="34" charset="0"/>
              <a:ea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rPr>
              <a:t>	11.2.j.  odometer readings for each vehicle;</a:t>
            </a:r>
          </a:p>
          <a:p>
            <a:endParaRPr lang="en-US" sz="1600" dirty="0">
              <a:solidFill>
                <a:schemeClr val="bg1"/>
              </a:solidFill>
              <a:latin typeface="Verdana" panose="020B0604030504040204" pitchFamily="34" charset="0"/>
              <a:ea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rPr>
              <a:t>	11.2.k.  fuel usage of each vehicle;</a:t>
            </a:r>
          </a:p>
          <a:p>
            <a:endParaRPr lang="en-US" sz="1600" dirty="0">
              <a:solidFill>
                <a:schemeClr val="bg1"/>
              </a:solidFill>
              <a:latin typeface="Verdana" panose="020B0604030504040204" pitchFamily="34" charset="0"/>
              <a:ea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rPr>
              <a:t>	11.2.l.  all maintenance events associated with each vehicle; and</a:t>
            </a:r>
          </a:p>
          <a:p>
            <a:endParaRPr lang="en-US" sz="1600" dirty="0">
              <a:solidFill>
                <a:schemeClr val="bg1"/>
              </a:solidFill>
              <a:latin typeface="Verdana" panose="020B0604030504040204" pitchFamily="34" charset="0"/>
              <a:ea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rPr>
              <a:t>	11.2.m. annual total indirect costs of operating state-owned vehicles for the agency.</a:t>
            </a:r>
          </a:p>
          <a:p>
            <a:endParaRPr lang="en-US" sz="1600" dirty="0">
              <a:solidFill>
                <a:schemeClr val="bg1"/>
              </a:solidFill>
              <a:latin typeface="Verdana" panose="020B0604030504040204" pitchFamily="34" charset="0"/>
              <a:ea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rPr>
              <a:t>	11.3.  The Fleet Management Division will provide to the Governor and Joint Committee  </a:t>
            </a:r>
          </a:p>
          <a:p>
            <a:r>
              <a:rPr lang="en-US" sz="1600" dirty="0">
                <a:solidFill>
                  <a:schemeClr val="bg1"/>
                </a:solidFill>
                <a:latin typeface="Verdana" panose="020B0604030504040204" pitchFamily="34" charset="0"/>
                <a:ea typeface="Verdana" panose="020B0604030504040204" pitchFamily="34" charset="0"/>
              </a:rPr>
              <a:t>                      on Government and Finance an annual report of state vehicle usage, including </a:t>
            </a:r>
          </a:p>
          <a:p>
            <a:r>
              <a:rPr lang="en-US" sz="1600" dirty="0">
                <a:solidFill>
                  <a:schemeClr val="bg1"/>
                </a:solidFill>
                <a:latin typeface="Verdana" panose="020B0604030504040204" pitchFamily="34" charset="0"/>
                <a:ea typeface="Verdana" panose="020B0604030504040204" pitchFamily="34" charset="0"/>
              </a:rPr>
              <a:t>                      operating costs and the number of vehicles.</a:t>
            </a:r>
          </a:p>
          <a:p>
            <a:r>
              <a:rPr lang="en-US" sz="1600" b="1" dirty="0">
                <a:solidFill>
                  <a:schemeClr val="bg1"/>
                </a:solidFill>
                <a:latin typeface="Verdana" panose="020B0604030504040204" pitchFamily="34" charset="0"/>
                <a:ea typeface="Verdana" panose="020B0604030504040204" pitchFamily="34" charset="0"/>
              </a:rPr>
              <a:t>           </a:t>
            </a:r>
            <a:endParaRPr lang="en-US" sz="1600" dirty="0">
              <a:solidFill>
                <a:schemeClr val="bg1"/>
              </a:solidFill>
              <a:latin typeface="Verdana" panose="020B0604030504040204" pitchFamily="34" charset="0"/>
              <a:ea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rPr>
              <a:t>		</a:t>
            </a:r>
          </a:p>
          <a:p>
            <a:r>
              <a:rPr lang="en-US" sz="1600" b="1" dirty="0">
                <a:solidFill>
                  <a:schemeClr val="bg1"/>
                </a:solidFill>
                <a:latin typeface="Verdana" panose="020B0604030504040204" pitchFamily="34" charset="0"/>
                <a:ea typeface="Verdana" panose="020B0604030504040204" pitchFamily="34" charset="0"/>
              </a:rPr>
              <a:t>              </a:t>
            </a:r>
            <a:r>
              <a:rPr lang="en-US" sz="1600" b="1" dirty="0">
                <a:solidFill>
                  <a:srgbClr val="002060"/>
                </a:solidFill>
                <a:latin typeface="Verdana" panose="020B0604030504040204" pitchFamily="34" charset="0"/>
                <a:ea typeface="Verdana" panose="020B0604030504040204" pitchFamily="34" charset="0"/>
              </a:rPr>
              <a:t>By using FMD’s fueling and maintenance services, reports can be run out of    </a:t>
            </a:r>
          </a:p>
          <a:p>
            <a:r>
              <a:rPr lang="en-US" sz="1600" b="1" dirty="0">
                <a:solidFill>
                  <a:srgbClr val="002060"/>
                </a:solidFill>
                <a:latin typeface="Verdana" panose="020B0604030504040204" pitchFamily="34" charset="0"/>
                <a:ea typeface="Verdana" panose="020B0604030504040204" pitchFamily="34" charset="0"/>
              </a:rPr>
              <a:t>                                 Holman to meet mandatory reporting requirements</a:t>
            </a:r>
            <a:endParaRPr lang="en-US" sz="1600" b="1" dirty="0">
              <a:solidFill>
                <a:schemeClr val="bg1"/>
              </a:solidFill>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16CA6F2E-BEB5-255B-8937-0985638B5CA9}"/>
              </a:ext>
            </a:extLst>
          </p:cNvPr>
          <p:cNvSpPr>
            <a:spLocks noGrp="1"/>
          </p:cNvSpPr>
          <p:nvPr>
            <p:ph type="sldNum" sz="quarter" idx="12"/>
          </p:nvPr>
        </p:nvSpPr>
        <p:spPr>
          <a:xfrm>
            <a:off x="9704438" y="6292645"/>
            <a:ext cx="1877961" cy="428830"/>
          </a:xfrm>
        </p:spPr>
        <p:txBody>
          <a:bodyPr/>
          <a:lstStyle/>
          <a:p>
            <a:fld id="{607FE42F-FF5E-4060-8577-4B3A4D93A5C8}" type="slidenum">
              <a:rPr lang="en-US" smtClean="0">
                <a:solidFill>
                  <a:schemeClr val="bg1"/>
                </a:solidFill>
              </a:rPr>
              <a:t>14</a:t>
            </a:fld>
            <a:endParaRPr lang="en-US" dirty="0">
              <a:solidFill>
                <a:schemeClr val="bg1"/>
              </a:solidFill>
            </a:endParaRPr>
          </a:p>
        </p:txBody>
      </p:sp>
      <p:sp>
        <p:nvSpPr>
          <p:cNvPr id="7" name="TextBox 6">
            <a:extLst>
              <a:ext uri="{FF2B5EF4-FFF2-40B4-BE49-F238E27FC236}">
                <a16:creationId xmlns:a16="http://schemas.microsoft.com/office/drawing/2014/main" id="{D84233A9-5E53-EF68-A7E4-0F9D4AC07B38}"/>
              </a:ext>
            </a:extLst>
          </p:cNvPr>
          <p:cNvSpPr txBox="1"/>
          <p:nvPr/>
        </p:nvSpPr>
        <p:spPr>
          <a:xfrm>
            <a:off x="1647825" y="222528"/>
            <a:ext cx="9305925" cy="854075"/>
          </a:xfrm>
          <a:prstGeom prst="rect">
            <a:avLst/>
          </a:prstGeom>
          <a:solidFill>
            <a:srgbClr val="002060"/>
          </a:solidFill>
          <a:effectLst>
            <a:glow rad="63500">
              <a:schemeClr val="accent1">
                <a:satMod val="175000"/>
                <a:alpha val="40000"/>
              </a:schemeClr>
            </a:glow>
          </a:effectLst>
        </p:spPr>
        <p:txBody>
          <a:bodyPr wrap="square" rtlCol="0">
            <a:spAutoFit/>
          </a:bodyPr>
          <a:lstStyle/>
          <a:p>
            <a:r>
              <a:rPr lang="en-US" sz="2400" b="1" dirty="0">
                <a:solidFill>
                  <a:schemeClr val="bg1"/>
                </a:solidFill>
                <a:latin typeface="Georgia" panose="02040502050405020303" pitchFamily="18" charset="0"/>
              </a:rPr>
              <a:t>State-Owned vehicle data required to be reported to FMD</a:t>
            </a:r>
          </a:p>
          <a:p>
            <a:r>
              <a:rPr lang="en-US" sz="2400" b="1" dirty="0">
                <a:solidFill>
                  <a:schemeClr val="bg1"/>
                </a:solidFill>
                <a:latin typeface="Georgia" panose="02040502050405020303" pitchFamily="18" charset="0"/>
              </a:rPr>
              <a:t>                                             Rule 148-3-11</a:t>
            </a:r>
          </a:p>
        </p:txBody>
      </p:sp>
    </p:spTree>
    <p:extLst>
      <p:ext uri="{BB962C8B-B14F-4D97-AF65-F5344CB8AC3E}">
        <p14:creationId xmlns:p14="http://schemas.microsoft.com/office/powerpoint/2010/main" val="172730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471D1A-4625-49D5-9E5B-EFEAE4E05F24}"/>
              </a:ext>
            </a:extLst>
          </p:cNvPr>
          <p:cNvSpPr txBox="1"/>
          <p:nvPr/>
        </p:nvSpPr>
        <p:spPr>
          <a:xfrm>
            <a:off x="918754" y="1280160"/>
            <a:ext cx="10354492" cy="400110"/>
          </a:xfrm>
          <a:prstGeom prst="rect">
            <a:avLst/>
          </a:prstGeom>
          <a:noFill/>
        </p:spPr>
        <p:txBody>
          <a:bodyPr wrap="square" rtlCol="0">
            <a:spAutoFit/>
          </a:bodyPr>
          <a:lstStyle/>
          <a:p>
            <a:r>
              <a:rPr lang="en-US" sz="2000" b="1" dirty="0">
                <a:latin typeface="Georgia" panose="02040502050405020303" pitchFamily="18" charset="0"/>
              </a:rPr>
              <a:t>  </a:t>
            </a:r>
            <a:r>
              <a:rPr lang="en-US" sz="2000" dirty="0"/>
              <a:t>	</a:t>
            </a:r>
            <a:endParaRPr lang="en-US" sz="1600" dirty="0">
              <a:solidFill>
                <a:schemeClr val="bg1"/>
              </a:solidFill>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16CA6F2E-BEB5-255B-8937-0985638B5CA9}"/>
              </a:ext>
            </a:extLst>
          </p:cNvPr>
          <p:cNvSpPr>
            <a:spLocks noGrp="1"/>
          </p:cNvSpPr>
          <p:nvPr>
            <p:ph type="sldNum" sz="quarter" idx="12"/>
          </p:nvPr>
        </p:nvSpPr>
        <p:spPr/>
        <p:txBody>
          <a:bodyPr/>
          <a:lstStyle/>
          <a:p>
            <a:fld id="{607FE42F-FF5E-4060-8577-4B3A4D93A5C8}" type="slidenum">
              <a:rPr lang="en-US" smtClean="0">
                <a:solidFill>
                  <a:schemeClr val="bg1"/>
                </a:solidFill>
              </a:rPr>
              <a:t>15</a:t>
            </a:fld>
            <a:endParaRPr lang="en-US" dirty="0">
              <a:solidFill>
                <a:schemeClr val="bg1"/>
              </a:solidFill>
            </a:endParaRPr>
          </a:p>
        </p:txBody>
      </p:sp>
      <p:sp>
        <p:nvSpPr>
          <p:cNvPr id="7" name="TextBox 6">
            <a:extLst>
              <a:ext uri="{FF2B5EF4-FFF2-40B4-BE49-F238E27FC236}">
                <a16:creationId xmlns:a16="http://schemas.microsoft.com/office/drawing/2014/main" id="{D84233A9-5E53-EF68-A7E4-0F9D4AC07B38}"/>
              </a:ext>
            </a:extLst>
          </p:cNvPr>
          <p:cNvSpPr txBox="1"/>
          <p:nvPr/>
        </p:nvSpPr>
        <p:spPr>
          <a:xfrm>
            <a:off x="1526796" y="218114"/>
            <a:ext cx="9546672" cy="461665"/>
          </a:xfrm>
          <a:prstGeom prst="rect">
            <a:avLst/>
          </a:prstGeom>
          <a:solidFill>
            <a:srgbClr val="002060"/>
          </a:solidFill>
          <a:effectLst>
            <a:glow rad="63500">
              <a:schemeClr val="accent1">
                <a:satMod val="175000"/>
                <a:alpha val="40000"/>
              </a:schemeClr>
            </a:glow>
          </a:effectLst>
        </p:spPr>
        <p:txBody>
          <a:bodyPr wrap="square" rtlCol="0">
            <a:spAutoFit/>
          </a:bodyPr>
          <a:lstStyle/>
          <a:p>
            <a:r>
              <a:rPr lang="en-US" sz="2400" b="1" dirty="0">
                <a:solidFill>
                  <a:schemeClr val="bg1"/>
                </a:solidFill>
                <a:latin typeface="Georgia" panose="02040502050405020303" pitchFamily="18" charset="0"/>
              </a:rPr>
              <a:t>Agency Fleet Coordinator Schedule of Reporting Checklist</a:t>
            </a:r>
          </a:p>
        </p:txBody>
      </p:sp>
      <p:graphicFrame>
        <p:nvGraphicFramePr>
          <p:cNvPr id="3" name="Object 2">
            <a:extLst>
              <a:ext uri="{FF2B5EF4-FFF2-40B4-BE49-F238E27FC236}">
                <a16:creationId xmlns:a16="http://schemas.microsoft.com/office/drawing/2014/main" id="{9EADA65F-B1E8-4BEA-0634-361601BDBC4A}"/>
              </a:ext>
            </a:extLst>
          </p:cNvPr>
          <p:cNvGraphicFramePr>
            <a:graphicFrameLocks noChangeAspect="1"/>
          </p:cNvGraphicFramePr>
          <p:nvPr>
            <p:extLst>
              <p:ext uri="{D42A27DB-BD31-4B8C-83A1-F6EECF244321}">
                <p14:modId xmlns:p14="http://schemas.microsoft.com/office/powerpoint/2010/main" val="4285999926"/>
              </p:ext>
            </p:extLst>
          </p:nvPr>
        </p:nvGraphicFramePr>
        <p:xfrm>
          <a:off x="4040777" y="923925"/>
          <a:ext cx="4632960" cy="5795632"/>
        </p:xfrm>
        <a:graphic>
          <a:graphicData uri="http://schemas.openxmlformats.org/presentationml/2006/ole">
            <mc:AlternateContent xmlns:mc="http://schemas.openxmlformats.org/markup-compatibility/2006">
              <mc:Choice xmlns:v="urn:schemas-microsoft-com:vml" Requires="v">
                <p:oleObj name="Worksheet" r:id="rId2" imgW="9048742" imgH="12744498" progId="Excel.Sheet.12">
                  <p:embed/>
                </p:oleObj>
              </mc:Choice>
              <mc:Fallback>
                <p:oleObj name="Worksheet" r:id="rId2" imgW="9048742" imgH="12744498" progId="Excel.Sheet.12">
                  <p:embed/>
                  <p:pic>
                    <p:nvPicPr>
                      <p:cNvPr id="2" name="Object 1">
                        <a:extLst>
                          <a:ext uri="{FF2B5EF4-FFF2-40B4-BE49-F238E27FC236}">
                            <a16:creationId xmlns:a16="http://schemas.microsoft.com/office/drawing/2014/main" id="{1A24ADC3-CA2D-E393-131E-6A0FCF59791B}"/>
                          </a:ext>
                        </a:extLst>
                      </p:cNvPr>
                      <p:cNvPicPr/>
                      <p:nvPr/>
                    </p:nvPicPr>
                    <p:blipFill>
                      <a:blip r:embed="rId3"/>
                      <a:stretch>
                        <a:fillRect/>
                      </a:stretch>
                    </p:blipFill>
                    <p:spPr>
                      <a:xfrm>
                        <a:off x="4040777" y="923925"/>
                        <a:ext cx="4632960" cy="5795632"/>
                      </a:xfrm>
                      <a:prstGeom prst="rect">
                        <a:avLst/>
                      </a:prstGeom>
                    </p:spPr>
                  </p:pic>
                </p:oleObj>
              </mc:Fallback>
            </mc:AlternateContent>
          </a:graphicData>
        </a:graphic>
      </p:graphicFrame>
    </p:spTree>
    <p:extLst>
      <p:ext uri="{BB962C8B-B14F-4D97-AF65-F5344CB8AC3E}">
        <p14:creationId xmlns:p14="http://schemas.microsoft.com/office/powerpoint/2010/main" val="490254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CA6F2E-BEB5-255B-8937-0985638B5CA9}"/>
              </a:ext>
            </a:extLst>
          </p:cNvPr>
          <p:cNvSpPr>
            <a:spLocks noGrp="1"/>
          </p:cNvSpPr>
          <p:nvPr>
            <p:ph type="sldNum" sz="quarter" idx="12"/>
          </p:nvPr>
        </p:nvSpPr>
        <p:spPr/>
        <p:txBody>
          <a:bodyPr/>
          <a:lstStyle/>
          <a:p>
            <a:fld id="{607FE42F-FF5E-4060-8577-4B3A4D93A5C8}" type="slidenum">
              <a:rPr lang="en-US" smtClean="0">
                <a:solidFill>
                  <a:schemeClr val="bg1"/>
                </a:solidFill>
              </a:rPr>
              <a:t>16</a:t>
            </a:fld>
            <a:endParaRPr lang="en-US" dirty="0">
              <a:solidFill>
                <a:schemeClr val="bg1"/>
              </a:solidFill>
            </a:endParaRPr>
          </a:p>
        </p:txBody>
      </p:sp>
      <p:sp>
        <p:nvSpPr>
          <p:cNvPr id="7" name="TextBox 6">
            <a:extLst>
              <a:ext uri="{FF2B5EF4-FFF2-40B4-BE49-F238E27FC236}">
                <a16:creationId xmlns:a16="http://schemas.microsoft.com/office/drawing/2014/main" id="{D84233A9-5E53-EF68-A7E4-0F9D4AC07B38}"/>
              </a:ext>
            </a:extLst>
          </p:cNvPr>
          <p:cNvSpPr txBox="1"/>
          <p:nvPr/>
        </p:nvSpPr>
        <p:spPr>
          <a:xfrm>
            <a:off x="2122415" y="136525"/>
            <a:ext cx="8447713" cy="830997"/>
          </a:xfrm>
          <a:prstGeom prst="rect">
            <a:avLst/>
          </a:prstGeom>
          <a:solidFill>
            <a:srgbClr val="002060"/>
          </a:solidFill>
          <a:effectLst>
            <a:glow rad="63500">
              <a:schemeClr val="accent1">
                <a:satMod val="175000"/>
                <a:alpha val="40000"/>
              </a:schemeClr>
            </a:glow>
          </a:effectLst>
        </p:spPr>
        <p:txBody>
          <a:bodyPr wrap="square" rtlCol="0">
            <a:spAutoFit/>
          </a:bodyPr>
          <a:lstStyle/>
          <a:p>
            <a:r>
              <a:rPr lang="en-US" b="1" dirty="0">
                <a:solidFill>
                  <a:schemeClr val="bg1"/>
                </a:solidFill>
                <a:latin typeface="Georgia" panose="02040502050405020303" pitchFamily="18" charset="0"/>
              </a:rPr>
              <a:t>               </a:t>
            </a:r>
            <a:r>
              <a:rPr lang="en-US" sz="2400" b="1" dirty="0">
                <a:solidFill>
                  <a:schemeClr val="bg1"/>
                </a:solidFill>
                <a:latin typeface="Georgia" panose="02040502050405020303" pitchFamily="18" charset="0"/>
              </a:rPr>
              <a:t>Governor’s Office Administrative Policy</a:t>
            </a:r>
          </a:p>
          <a:p>
            <a:r>
              <a:rPr lang="en-US" sz="2400" b="1" dirty="0">
                <a:solidFill>
                  <a:schemeClr val="bg1"/>
                </a:solidFill>
                <a:latin typeface="Georgia" panose="02040502050405020303" pitchFamily="18" charset="0"/>
              </a:rPr>
              <a:t>Employee Use of Employer Provided Motor Vehicles</a:t>
            </a:r>
          </a:p>
        </p:txBody>
      </p:sp>
      <p:sp>
        <p:nvSpPr>
          <p:cNvPr id="5" name="TextBox 4">
            <a:extLst>
              <a:ext uri="{FF2B5EF4-FFF2-40B4-BE49-F238E27FC236}">
                <a16:creationId xmlns:a16="http://schemas.microsoft.com/office/drawing/2014/main" id="{9F1993E1-A58E-BB47-744D-6FC3C245C695}"/>
              </a:ext>
            </a:extLst>
          </p:cNvPr>
          <p:cNvSpPr txBox="1"/>
          <p:nvPr/>
        </p:nvSpPr>
        <p:spPr>
          <a:xfrm flipH="1">
            <a:off x="771787" y="1635853"/>
            <a:ext cx="10576028" cy="4124206"/>
          </a:xfrm>
          <a:prstGeom prst="rect">
            <a:avLst/>
          </a:prstGeom>
          <a:noFill/>
          <a:ln w="28575">
            <a:solidFill>
              <a:srgbClr val="002060"/>
            </a:solidFill>
          </a:ln>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This policy is to be reviewed by each driver of a state-owned vehicle by January 15 of each year</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A copy of this policy must be kept in each employer provided vehicle.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The Governor’s Policy and DOA-FM-011 Form can be found here: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000" b="1" dirty="0">
                <a:solidFill>
                  <a:srgbClr val="002060"/>
                </a:solidFill>
                <a:latin typeface="Verdana" panose="020B0604030504040204" pitchFamily="34" charset="0"/>
                <a:ea typeface="Verdana" panose="020B0604030504040204" pitchFamily="34" charset="0"/>
              </a:rPr>
              <a:t>    </a:t>
            </a:r>
            <a:r>
              <a:rPr kumimoji="0" lang="en-US" sz="2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https://fleet.wv.gov/new-driver-orientation/Pages/default.aspx</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b="1" dirty="0">
                <a:solidFill>
                  <a:srgbClr val="FFFFFF"/>
                </a:solidFill>
                <a:latin typeface="Verdana" panose="020B0604030504040204" pitchFamily="34" charset="0"/>
                <a:ea typeface="Verdana" panose="020B0604030504040204" pitchFamily="34" charset="0"/>
              </a:rPr>
              <a:t>Signed DOA-FM-011 forms should be retained internally by the agency</a:t>
            </a:r>
          </a:p>
          <a:p>
            <a:pPr marR="0" lvl="1" algn="l" defTabSz="914400" rtl="0" eaLnBrk="1" fontAlgn="base" latinLnBrk="0" hangingPunct="1">
              <a:lnSpc>
                <a:spcPct val="100000"/>
              </a:lnSpc>
              <a:spcBef>
                <a:spcPct val="0"/>
              </a:spcBef>
              <a:spcAft>
                <a:spcPct val="0"/>
              </a:spcAft>
              <a:buClrTx/>
              <a:buSzTx/>
              <a:tabLst/>
              <a:defRPr/>
            </a:pPr>
            <a:endParaRPr kumimoji="0" lang="en-US" sz="2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13817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CA6F2E-BEB5-255B-8937-0985638B5CA9}"/>
              </a:ext>
            </a:extLst>
          </p:cNvPr>
          <p:cNvSpPr>
            <a:spLocks noGrp="1"/>
          </p:cNvSpPr>
          <p:nvPr>
            <p:ph type="sldNum" sz="quarter" idx="12"/>
          </p:nvPr>
        </p:nvSpPr>
        <p:spPr/>
        <p:txBody>
          <a:bodyPr/>
          <a:lstStyle/>
          <a:p>
            <a:fld id="{607FE42F-FF5E-4060-8577-4B3A4D93A5C8}" type="slidenum">
              <a:rPr lang="en-US" smtClean="0">
                <a:solidFill>
                  <a:schemeClr val="bg1"/>
                </a:solidFill>
              </a:rPr>
              <a:t>17</a:t>
            </a:fld>
            <a:endParaRPr lang="en-US" dirty="0">
              <a:solidFill>
                <a:schemeClr val="bg1"/>
              </a:solidFill>
            </a:endParaRPr>
          </a:p>
        </p:txBody>
      </p:sp>
      <p:sp>
        <p:nvSpPr>
          <p:cNvPr id="7" name="TextBox 6">
            <a:extLst>
              <a:ext uri="{FF2B5EF4-FFF2-40B4-BE49-F238E27FC236}">
                <a16:creationId xmlns:a16="http://schemas.microsoft.com/office/drawing/2014/main" id="{D84233A9-5E53-EF68-A7E4-0F9D4AC07B38}"/>
              </a:ext>
            </a:extLst>
          </p:cNvPr>
          <p:cNvSpPr txBox="1"/>
          <p:nvPr/>
        </p:nvSpPr>
        <p:spPr>
          <a:xfrm>
            <a:off x="2286000" y="136525"/>
            <a:ext cx="8343900" cy="830997"/>
          </a:xfrm>
          <a:prstGeom prst="rect">
            <a:avLst/>
          </a:prstGeom>
          <a:solidFill>
            <a:srgbClr val="002060"/>
          </a:solidFill>
          <a:effectLst>
            <a:glow rad="63500">
              <a:schemeClr val="accent1">
                <a:satMod val="175000"/>
                <a:alpha val="40000"/>
              </a:schemeClr>
            </a:glow>
          </a:effectLst>
        </p:spPr>
        <p:txBody>
          <a:bodyPr wrap="square" rtlCol="0">
            <a:spAutoFit/>
          </a:bodyPr>
          <a:lstStyle/>
          <a:p>
            <a:r>
              <a:rPr lang="en-US" b="1" dirty="0">
                <a:solidFill>
                  <a:schemeClr val="bg1"/>
                </a:solidFill>
                <a:latin typeface="Georgia" panose="02040502050405020303" pitchFamily="18" charset="0"/>
              </a:rPr>
              <a:t>       </a:t>
            </a:r>
            <a:r>
              <a:rPr lang="en-US" sz="2400" b="1" dirty="0">
                <a:solidFill>
                  <a:schemeClr val="bg1"/>
                </a:solidFill>
                <a:latin typeface="Georgia" panose="02040502050405020303" pitchFamily="18" charset="0"/>
              </a:rPr>
              <a:t>Bona Fide </a:t>
            </a:r>
            <a:r>
              <a:rPr lang="en-US" sz="2400" b="1" dirty="0" err="1">
                <a:solidFill>
                  <a:schemeClr val="bg1"/>
                </a:solidFill>
                <a:latin typeface="Georgia" panose="02040502050405020303" pitchFamily="18" charset="0"/>
              </a:rPr>
              <a:t>Noncompensatory</a:t>
            </a:r>
            <a:r>
              <a:rPr lang="en-US" sz="2400" b="1" dirty="0">
                <a:solidFill>
                  <a:schemeClr val="bg1"/>
                </a:solidFill>
                <a:latin typeface="Georgia" panose="02040502050405020303" pitchFamily="18" charset="0"/>
              </a:rPr>
              <a:t> Employees Who </a:t>
            </a:r>
          </a:p>
          <a:p>
            <a:r>
              <a:rPr lang="en-US" sz="2400" b="1" dirty="0">
                <a:solidFill>
                  <a:schemeClr val="bg1"/>
                </a:solidFill>
                <a:latin typeface="Georgia" panose="02040502050405020303" pitchFamily="18" charset="0"/>
              </a:rPr>
              <a:t>   Are Provided a State Vehicle Source Rule 148-03</a:t>
            </a:r>
          </a:p>
        </p:txBody>
      </p:sp>
      <p:sp>
        <p:nvSpPr>
          <p:cNvPr id="5" name="TextBox 4">
            <a:extLst>
              <a:ext uri="{FF2B5EF4-FFF2-40B4-BE49-F238E27FC236}">
                <a16:creationId xmlns:a16="http://schemas.microsoft.com/office/drawing/2014/main" id="{9F1993E1-A58E-BB47-744D-6FC3C245C695}"/>
              </a:ext>
            </a:extLst>
          </p:cNvPr>
          <p:cNvSpPr txBox="1"/>
          <p:nvPr/>
        </p:nvSpPr>
        <p:spPr>
          <a:xfrm flipH="1">
            <a:off x="1384662" y="1385786"/>
            <a:ext cx="9980022" cy="5663089"/>
          </a:xfrm>
          <a:prstGeom prst="rect">
            <a:avLst/>
          </a:prstGeom>
          <a:noFill/>
        </p:spPr>
        <p:txBody>
          <a:bodyPr wrap="square" rtlCol="0">
            <a:spAutoFit/>
          </a:bodyPr>
          <a:lstStyle/>
          <a:p>
            <a:r>
              <a:rPr lang="en-US" sz="2000" dirty="0">
                <a:solidFill>
                  <a:schemeClr val="bg1"/>
                </a:solidFill>
                <a:latin typeface="Verdana" panose="020B0604030504040204" pitchFamily="34" charset="0"/>
                <a:ea typeface="Verdana" panose="020B0604030504040204" pitchFamily="34" charset="0"/>
              </a:rPr>
              <a:t>DOA-FM-HB-103 FORM TO BE PROVIDED TO FMD ON OR BEFORE JULY 1</a:t>
            </a:r>
            <a:r>
              <a:rPr lang="en-US" sz="2000" baseline="30000" dirty="0">
                <a:solidFill>
                  <a:schemeClr val="bg1"/>
                </a:solidFill>
                <a:latin typeface="Verdana" panose="020B0604030504040204" pitchFamily="34" charset="0"/>
                <a:ea typeface="Verdana" panose="020B0604030504040204" pitchFamily="34" charset="0"/>
              </a:rPr>
              <a:t>ST</a:t>
            </a:r>
            <a:r>
              <a:rPr lang="en-US" sz="2000" dirty="0">
                <a:solidFill>
                  <a:schemeClr val="bg1"/>
                </a:solidFill>
                <a:latin typeface="Verdana" panose="020B0604030504040204" pitchFamily="34" charset="0"/>
                <a:ea typeface="Verdana" panose="020B0604030504040204" pitchFamily="34" charset="0"/>
              </a:rPr>
              <a:t> </a:t>
            </a:r>
          </a:p>
          <a:p>
            <a:r>
              <a:rPr lang="en-US" sz="2000" dirty="0">
                <a:solidFill>
                  <a:schemeClr val="bg1"/>
                </a:solidFill>
                <a:latin typeface="Verdana" panose="020B0604030504040204" pitchFamily="34" charset="0"/>
                <a:ea typeface="Verdana" panose="020B0604030504040204" pitchFamily="34" charset="0"/>
              </a:rPr>
              <a:t>                                       OF EACH YEAR</a:t>
            </a:r>
          </a:p>
          <a:p>
            <a:r>
              <a:rPr lang="en-US" sz="2000" dirty="0">
                <a:solidFill>
                  <a:schemeClr val="bg1"/>
                </a:solidFill>
                <a:latin typeface="Verdana" panose="020B0604030504040204" pitchFamily="34" charset="0"/>
                <a:ea typeface="Verdana" panose="020B0604030504040204" pitchFamily="34" charset="0"/>
              </a:rPr>
              <a:t>             </a:t>
            </a:r>
          </a:p>
          <a:p>
            <a:r>
              <a:rPr lang="en-US" sz="2000" dirty="0">
                <a:solidFill>
                  <a:schemeClr val="bg1"/>
                </a:solidFill>
                <a:latin typeface="Verdana" panose="020B0604030504040204" pitchFamily="34" charset="0"/>
                <a:ea typeface="Verdana" panose="020B0604030504040204" pitchFamily="34" charset="0"/>
              </a:rPr>
              <a:t>	2.3.  “Commuting” means the use of a state vehicle by an employee who has been assigned a state vehicle, whether permanent or temporary, to drive to and from the employee’s home and regular place of employment</a:t>
            </a:r>
            <a:r>
              <a:rPr lang="en-US" sz="2000" u="sng" dirty="0">
                <a:solidFill>
                  <a:schemeClr val="bg1"/>
                </a:solidFill>
                <a:latin typeface="Verdana" panose="020B0604030504040204" pitchFamily="34" charset="0"/>
                <a:ea typeface="Verdana" panose="020B0604030504040204" pitchFamily="34" charset="0"/>
              </a:rPr>
              <a:t>, in accordance with the Internal Revenue Service Publication 15-B, </a:t>
            </a:r>
            <a:r>
              <a:rPr lang="en-US" sz="2000" i="1" u="sng" dirty="0">
                <a:solidFill>
                  <a:schemeClr val="bg1"/>
                </a:solidFill>
                <a:latin typeface="Verdana" panose="020B0604030504040204" pitchFamily="34" charset="0"/>
                <a:ea typeface="Verdana" panose="020B0604030504040204" pitchFamily="34" charset="0"/>
              </a:rPr>
              <a:t>Employer’s Tax Guide to Fringe Benefits</a:t>
            </a:r>
            <a:r>
              <a:rPr lang="en-US" sz="2000" dirty="0">
                <a:solidFill>
                  <a:schemeClr val="bg1"/>
                </a:solidFill>
                <a:latin typeface="Verdana" panose="020B0604030504040204" pitchFamily="34" charset="0"/>
                <a:ea typeface="Verdana" panose="020B0604030504040204" pitchFamily="34" charset="0"/>
              </a:rPr>
              <a:t>.</a:t>
            </a:r>
          </a:p>
          <a:p>
            <a:pPr marL="0" indent="0">
              <a:buNone/>
            </a:pPr>
            <a:endParaRPr lang="en-US" sz="2000" dirty="0">
              <a:solidFill>
                <a:schemeClr val="bg1"/>
              </a:solidFill>
              <a:latin typeface="Verdana" panose="020B0604030504040204" pitchFamily="34" charset="0"/>
              <a:ea typeface="Verdana" panose="020B0604030504040204" pitchFamily="34" charset="0"/>
            </a:endParaRPr>
          </a:p>
          <a:p>
            <a:r>
              <a:rPr lang="en-US" sz="2000" dirty="0">
                <a:solidFill>
                  <a:schemeClr val="bg1"/>
                </a:solidFill>
                <a:latin typeface="Verdana" panose="020B0604030504040204" pitchFamily="34" charset="0"/>
                <a:ea typeface="Verdana" panose="020B0604030504040204" pitchFamily="34" charset="0"/>
              </a:rPr>
              <a:t>	2.4.  “</a:t>
            </a:r>
            <a:r>
              <a:rPr lang="en-US" sz="2000" i="1" dirty="0">
                <a:solidFill>
                  <a:schemeClr val="bg1"/>
                </a:solidFill>
                <a:latin typeface="Verdana" panose="020B0604030504040204" pitchFamily="34" charset="0"/>
                <a:ea typeface="Verdana" panose="020B0604030504040204" pitchFamily="34" charset="0"/>
              </a:rPr>
              <a:t>De Minimis</a:t>
            </a:r>
            <a:r>
              <a:rPr lang="en-US" sz="2000" dirty="0">
                <a:solidFill>
                  <a:schemeClr val="bg1"/>
                </a:solidFill>
                <a:latin typeface="Verdana" panose="020B0604030504040204" pitchFamily="34" charset="0"/>
                <a:ea typeface="Verdana" panose="020B0604030504040204" pitchFamily="34" charset="0"/>
              </a:rPr>
              <a:t> personal use” means the use of a state-owned vehicle for personal purposes, of which the value of that personal use is so small that accounting for it would be unreasonable and administratively impractical, including while commuting when permitted</a:t>
            </a:r>
            <a:r>
              <a:rPr lang="en-US" sz="2000" u="sng" dirty="0">
                <a:solidFill>
                  <a:schemeClr val="bg1"/>
                </a:solidFill>
                <a:latin typeface="Verdana" panose="020B0604030504040204" pitchFamily="34" charset="0"/>
                <a:ea typeface="Verdana" panose="020B0604030504040204" pitchFamily="34" charset="0"/>
              </a:rPr>
              <a:t>, in accordance with the Internal Revenue Service Publication 15-B, </a:t>
            </a:r>
            <a:r>
              <a:rPr lang="en-US" sz="2000" i="1" u="sng" dirty="0">
                <a:solidFill>
                  <a:schemeClr val="bg1"/>
                </a:solidFill>
                <a:latin typeface="Verdana" panose="020B0604030504040204" pitchFamily="34" charset="0"/>
                <a:ea typeface="Verdana" panose="020B0604030504040204" pitchFamily="34" charset="0"/>
              </a:rPr>
              <a:t>Employer’s Tax Guide to Fringe Benefits</a:t>
            </a:r>
            <a:r>
              <a:rPr lang="en-US" sz="2000" dirty="0">
                <a:solidFill>
                  <a:schemeClr val="bg1"/>
                </a:solidFill>
                <a:latin typeface="Verdana" panose="020B0604030504040204" pitchFamily="34" charset="0"/>
                <a:ea typeface="Verdana" panose="020B0604030504040204" pitchFamily="34" charset="0"/>
              </a:rPr>
              <a:t>.</a:t>
            </a:r>
          </a:p>
          <a:p>
            <a:endParaRPr lang="en-US" sz="2000" dirty="0"/>
          </a:p>
          <a:p>
            <a:pPr marR="0" lvl="1" algn="l" defTabSz="914400" rtl="0" eaLnBrk="1" fontAlgn="base" latinLnBrk="0" hangingPunct="1">
              <a:lnSpc>
                <a:spcPct val="100000"/>
              </a:lnSpc>
              <a:spcBef>
                <a:spcPct val="0"/>
              </a:spcBef>
              <a:spcAft>
                <a:spcPct val="0"/>
              </a:spcAft>
              <a:buClrTx/>
              <a:buSzTx/>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2677055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F231-9D94-47ED-A8B5-86B4539925CF}"/>
              </a:ext>
            </a:extLst>
          </p:cNvPr>
          <p:cNvSpPr>
            <a:spLocks noGrp="1"/>
          </p:cNvSpPr>
          <p:nvPr>
            <p:ph type="title"/>
          </p:nvPr>
        </p:nvSpPr>
        <p:spPr>
          <a:xfrm flipH="1">
            <a:off x="4337104" y="2179811"/>
            <a:ext cx="3179429" cy="523514"/>
          </a:xfrm>
          <a:solidFill>
            <a:srgbClr val="002060"/>
          </a:solidFill>
          <a:ln w="28575">
            <a:solidFill>
              <a:srgbClr val="002060"/>
            </a:solidFill>
          </a:ln>
          <a:effectLst>
            <a:glow rad="63500">
              <a:schemeClr val="accent1">
                <a:satMod val="175000"/>
                <a:alpha val="40000"/>
              </a:schemeClr>
            </a:glow>
          </a:effectLst>
        </p:spPr>
        <p:txBody>
          <a:bodyPr>
            <a:normAutofit/>
          </a:bodyPr>
          <a:lstStyle/>
          <a:p>
            <a:r>
              <a:rPr lang="en-US" sz="2800" dirty="0">
                <a:solidFill>
                  <a:schemeClr val="tx1"/>
                </a:solidFill>
              </a:rPr>
              <a:t>VEHICLE LOG</a:t>
            </a:r>
          </a:p>
        </p:txBody>
      </p:sp>
      <p:pic>
        <p:nvPicPr>
          <p:cNvPr id="5" name="Content Placeholder 4">
            <a:extLst>
              <a:ext uri="{FF2B5EF4-FFF2-40B4-BE49-F238E27FC236}">
                <a16:creationId xmlns:a16="http://schemas.microsoft.com/office/drawing/2014/main" id="{79542B5C-9038-4813-99D4-A4FA0435F9C6}"/>
              </a:ext>
            </a:extLst>
          </p:cNvPr>
          <p:cNvPicPr>
            <a:picLocks noGrp="1" noChangeAspect="1"/>
          </p:cNvPicPr>
          <p:nvPr>
            <p:ph idx="1"/>
          </p:nvPr>
        </p:nvPicPr>
        <p:blipFill>
          <a:blip r:embed="rId3"/>
          <a:stretch>
            <a:fillRect/>
          </a:stretch>
        </p:blipFill>
        <p:spPr>
          <a:xfrm>
            <a:off x="2250487" y="820298"/>
            <a:ext cx="7402365" cy="1197232"/>
          </a:xfrm>
          <a:prstGeom prst="rect">
            <a:avLst/>
          </a:prstGeom>
          <a:ln w="19050">
            <a:solidFill>
              <a:srgbClr val="002060"/>
            </a:solidFill>
          </a:ln>
        </p:spPr>
      </p:pic>
      <p:sp>
        <p:nvSpPr>
          <p:cNvPr id="3" name="TextBox 2">
            <a:extLst>
              <a:ext uri="{FF2B5EF4-FFF2-40B4-BE49-F238E27FC236}">
                <a16:creationId xmlns:a16="http://schemas.microsoft.com/office/drawing/2014/main" id="{E1899518-E2FE-4D91-8A70-3B4893511325}"/>
              </a:ext>
            </a:extLst>
          </p:cNvPr>
          <p:cNvSpPr txBox="1"/>
          <p:nvPr/>
        </p:nvSpPr>
        <p:spPr>
          <a:xfrm>
            <a:off x="3598876" y="92279"/>
            <a:ext cx="4815282" cy="539998"/>
          </a:xfrm>
          <a:prstGeom prst="rect">
            <a:avLst/>
          </a:prstGeom>
          <a:solidFill>
            <a:srgbClr val="002060"/>
          </a:solidFill>
          <a:effectLst>
            <a:glow rad="63500">
              <a:schemeClr val="accent1">
                <a:satMod val="175000"/>
                <a:alpha val="40000"/>
              </a:schemeClr>
            </a:glow>
          </a:effectLst>
        </p:spPr>
        <p:txBody>
          <a:bodyPr wrap="square" rtlCol="0">
            <a:spAutoFit/>
          </a:bodyPr>
          <a:lstStyle/>
          <a:p>
            <a:pPr algn="ctr"/>
            <a:r>
              <a:rPr lang="en-US" sz="2800" b="1" dirty="0">
                <a:latin typeface="Georgia" panose="02040502050405020303" pitchFamily="18" charset="0"/>
              </a:rPr>
              <a:t>Legislative Rule §148-3-7</a:t>
            </a:r>
          </a:p>
        </p:txBody>
      </p:sp>
      <p:pic>
        <p:nvPicPr>
          <p:cNvPr id="4" name="Picture 3">
            <a:extLst>
              <a:ext uri="{FF2B5EF4-FFF2-40B4-BE49-F238E27FC236}">
                <a16:creationId xmlns:a16="http://schemas.microsoft.com/office/drawing/2014/main" id="{2F34FEF4-D117-406C-913C-88C6F904C41E}"/>
              </a:ext>
            </a:extLst>
          </p:cNvPr>
          <p:cNvPicPr>
            <a:picLocks noChangeAspect="1"/>
          </p:cNvPicPr>
          <p:nvPr/>
        </p:nvPicPr>
        <p:blipFill>
          <a:blip r:embed="rId4"/>
          <a:stretch>
            <a:fillRect/>
          </a:stretch>
        </p:blipFill>
        <p:spPr>
          <a:xfrm>
            <a:off x="2243190" y="2949167"/>
            <a:ext cx="7378981" cy="2487825"/>
          </a:xfrm>
          <a:prstGeom prst="rect">
            <a:avLst/>
          </a:prstGeom>
          <a:ln w="19050">
            <a:solidFill>
              <a:srgbClr val="002060"/>
            </a:solidFill>
          </a:ln>
        </p:spPr>
      </p:pic>
      <p:sp>
        <p:nvSpPr>
          <p:cNvPr id="7" name="TextBox 6">
            <a:extLst>
              <a:ext uri="{FF2B5EF4-FFF2-40B4-BE49-F238E27FC236}">
                <a16:creationId xmlns:a16="http://schemas.microsoft.com/office/drawing/2014/main" id="{FA1CB02C-0299-439A-963E-A5D041EB1DD5}"/>
              </a:ext>
            </a:extLst>
          </p:cNvPr>
          <p:cNvSpPr txBox="1"/>
          <p:nvPr/>
        </p:nvSpPr>
        <p:spPr>
          <a:xfrm>
            <a:off x="3223162" y="6187403"/>
            <a:ext cx="6273175" cy="369332"/>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Rule §148-3-7 is an expansion of §5A-12-10b</a:t>
            </a:r>
          </a:p>
        </p:txBody>
      </p:sp>
      <p:sp>
        <p:nvSpPr>
          <p:cNvPr id="9" name="TextBox 8">
            <a:extLst>
              <a:ext uri="{FF2B5EF4-FFF2-40B4-BE49-F238E27FC236}">
                <a16:creationId xmlns:a16="http://schemas.microsoft.com/office/drawing/2014/main" id="{EA004409-993B-1913-F93F-F0C26B4C2BA6}"/>
              </a:ext>
            </a:extLst>
          </p:cNvPr>
          <p:cNvSpPr txBox="1"/>
          <p:nvPr/>
        </p:nvSpPr>
        <p:spPr>
          <a:xfrm>
            <a:off x="872455" y="5599272"/>
            <a:ext cx="10449667" cy="400110"/>
          </a:xfrm>
          <a:prstGeom prst="rect">
            <a:avLst/>
          </a:prstGeom>
          <a:solidFill>
            <a:srgbClr val="002060"/>
          </a:solidFill>
          <a:effectLst>
            <a:glow rad="63500">
              <a:schemeClr val="accent1">
                <a:satMod val="175000"/>
                <a:alpha val="40000"/>
              </a:schemeClr>
            </a:glow>
          </a:effectLst>
        </p:spPr>
        <p:txBody>
          <a:bodyPr wrap="square" rtlCol="0">
            <a:spAutoFit/>
          </a:bodyPr>
          <a:lstStyle/>
          <a:p>
            <a:pPr algn="ctr"/>
            <a:r>
              <a:rPr lang="en-US" sz="2000" b="1" dirty="0">
                <a:latin typeface="Verdana" panose="020B0604030504040204" pitchFamily="34" charset="0"/>
                <a:ea typeface="Verdana" panose="020B0604030504040204" pitchFamily="34" charset="0"/>
              </a:rPr>
              <a:t>Utilizing telematics eliminates the need for a paper vehicle log</a:t>
            </a:r>
          </a:p>
        </p:txBody>
      </p:sp>
      <p:sp>
        <p:nvSpPr>
          <p:cNvPr id="8" name="Slide Number Placeholder 7">
            <a:extLst>
              <a:ext uri="{FF2B5EF4-FFF2-40B4-BE49-F238E27FC236}">
                <a16:creationId xmlns:a16="http://schemas.microsoft.com/office/drawing/2014/main" id="{79208F50-7CA2-2217-5863-77046B37E31D}"/>
              </a:ext>
            </a:extLst>
          </p:cNvPr>
          <p:cNvSpPr>
            <a:spLocks noGrp="1"/>
          </p:cNvSpPr>
          <p:nvPr>
            <p:ph type="sldNum" sz="quarter" idx="12"/>
          </p:nvPr>
        </p:nvSpPr>
        <p:spPr/>
        <p:txBody>
          <a:bodyPr/>
          <a:lstStyle/>
          <a:p>
            <a:fld id="{607FE42F-FF5E-4060-8577-4B3A4D93A5C8}" type="slidenum">
              <a:rPr lang="en-US" smtClean="0"/>
              <a:t>18</a:t>
            </a:fld>
            <a:endParaRPr lang="en-US" dirty="0"/>
          </a:p>
        </p:txBody>
      </p:sp>
    </p:spTree>
    <p:extLst>
      <p:ext uri="{BB962C8B-B14F-4D97-AF65-F5344CB8AC3E}">
        <p14:creationId xmlns:p14="http://schemas.microsoft.com/office/powerpoint/2010/main" val="256949858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C916-CCE3-4CA3-86D4-1DB7F27CD84F}"/>
              </a:ext>
            </a:extLst>
          </p:cNvPr>
          <p:cNvSpPr>
            <a:spLocks noGrp="1"/>
          </p:cNvSpPr>
          <p:nvPr>
            <p:ph type="title"/>
          </p:nvPr>
        </p:nvSpPr>
        <p:spPr>
          <a:xfrm>
            <a:off x="1776638" y="136526"/>
            <a:ext cx="9226983" cy="644310"/>
          </a:xfrm>
          <a:solidFill>
            <a:srgbClr val="002060"/>
          </a:solidFill>
          <a:effectLst>
            <a:glow rad="63500">
              <a:schemeClr val="accent1">
                <a:satMod val="175000"/>
                <a:alpha val="40000"/>
              </a:schemeClr>
            </a:glow>
          </a:effectLst>
        </p:spPr>
        <p:txBody>
          <a:bodyPr anchor="t"/>
          <a:lstStyle/>
          <a:p>
            <a:r>
              <a:rPr lang="en-US" sz="2800" dirty="0">
                <a:solidFill>
                  <a:schemeClr val="tx1"/>
                </a:solidFill>
              </a:rPr>
              <a:t>§148-3-10.  Commuting in state-owned vehicles</a:t>
            </a:r>
          </a:p>
        </p:txBody>
      </p:sp>
      <p:pic>
        <p:nvPicPr>
          <p:cNvPr id="3" name="Picture 2">
            <a:extLst>
              <a:ext uri="{FF2B5EF4-FFF2-40B4-BE49-F238E27FC236}">
                <a16:creationId xmlns:a16="http://schemas.microsoft.com/office/drawing/2014/main" id="{5B6648B2-44B3-479C-95CB-992156D3AF68}"/>
              </a:ext>
            </a:extLst>
          </p:cNvPr>
          <p:cNvPicPr>
            <a:picLocks noChangeAspect="1"/>
          </p:cNvPicPr>
          <p:nvPr/>
        </p:nvPicPr>
        <p:blipFill>
          <a:blip r:embed="rId3"/>
          <a:stretch>
            <a:fillRect/>
          </a:stretch>
        </p:blipFill>
        <p:spPr>
          <a:xfrm>
            <a:off x="2355276" y="1206470"/>
            <a:ext cx="8268203" cy="4206240"/>
          </a:xfrm>
          <a:prstGeom prst="rect">
            <a:avLst/>
          </a:prstGeom>
          <a:ln w="38100">
            <a:solidFill>
              <a:srgbClr val="002060"/>
            </a:solidFill>
          </a:ln>
        </p:spPr>
      </p:pic>
      <p:sp>
        <p:nvSpPr>
          <p:cNvPr id="5" name="TextBox 4">
            <a:extLst>
              <a:ext uri="{FF2B5EF4-FFF2-40B4-BE49-F238E27FC236}">
                <a16:creationId xmlns:a16="http://schemas.microsoft.com/office/drawing/2014/main" id="{00EC63ED-99E5-4F54-B934-D0CF322D620B}"/>
              </a:ext>
            </a:extLst>
          </p:cNvPr>
          <p:cNvSpPr txBox="1"/>
          <p:nvPr/>
        </p:nvSpPr>
        <p:spPr>
          <a:xfrm>
            <a:off x="931179" y="5560020"/>
            <a:ext cx="10651222" cy="923330"/>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   The Governor's Office Administration Policy concerning the Employee use of Employer Provided Motor Vehicle provides examples and clarification concerning   </a:t>
            </a:r>
          </a:p>
          <a:p>
            <a:r>
              <a:rPr lang="en-US" b="1" dirty="0">
                <a:latin typeface="Verdana" panose="020B0604030504040204" pitchFamily="34" charset="0"/>
                <a:ea typeface="Verdana" panose="020B0604030504040204" pitchFamily="34" charset="0"/>
              </a:rPr>
              <a:t>                                        the proper use of a state vehicle</a:t>
            </a:r>
          </a:p>
        </p:txBody>
      </p:sp>
      <p:sp>
        <p:nvSpPr>
          <p:cNvPr id="6" name="Slide Number Placeholder 5">
            <a:extLst>
              <a:ext uri="{FF2B5EF4-FFF2-40B4-BE49-F238E27FC236}">
                <a16:creationId xmlns:a16="http://schemas.microsoft.com/office/drawing/2014/main" id="{1EE0E9DC-CBBB-32F2-BB01-F6C80AB9593D}"/>
              </a:ext>
            </a:extLst>
          </p:cNvPr>
          <p:cNvSpPr>
            <a:spLocks noGrp="1"/>
          </p:cNvSpPr>
          <p:nvPr>
            <p:ph type="sldNum" sz="quarter" idx="12"/>
          </p:nvPr>
        </p:nvSpPr>
        <p:spPr/>
        <p:txBody>
          <a:bodyPr/>
          <a:lstStyle/>
          <a:p>
            <a:fld id="{607FE42F-FF5E-4060-8577-4B3A4D93A5C8}" type="slidenum">
              <a:rPr lang="en-US" smtClean="0"/>
              <a:t>19</a:t>
            </a:fld>
            <a:endParaRPr lang="en-US" dirty="0"/>
          </a:p>
        </p:txBody>
      </p:sp>
    </p:spTree>
    <p:extLst>
      <p:ext uri="{BB962C8B-B14F-4D97-AF65-F5344CB8AC3E}">
        <p14:creationId xmlns:p14="http://schemas.microsoft.com/office/powerpoint/2010/main" val="289526398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0976" y="238125"/>
            <a:ext cx="5057776" cy="914400"/>
          </a:xfrm>
          <a:solidFill>
            <a:srgbClr val="002060"/>
          </a:solidFill>
          <a:effectLst>
            <a:glow rad="139700">
              <a:schemeClr val="accent1">
                <a:satMod val="175000"/>
                <a:alpha val="40000"/>
              </a:schemeClr>
            </a:glow>
            <a:outerShdw blurRad="50800" dist="38100" dir="2700000" algn="tl" rotWithShape="0">
              <a:prstClr val="black">
                <a:alpha val="40000"/>
              </a:prstClr>
            </a:outerShdw>
          </a:effectLst>
        </p:spPr>
        <p:txBody>
          <a:bodyPr vert="horz" lIns="91440" tIns="45720" rIns="91440" bIns="45720" rtlCol="0" anchor="ctr">
            <a:normAutofit/>
          </a:bodyPr>
          <a:lstStyle/>
          <a:p>
            <a:pPr algn="l">
              <a:lnSpc>
                <a:spcPct val="90000"/>
              </a:lnSpc>
            </a:pPr>
            <a:r>
              <a:rPr lang="en-US" sz="3600" kern="1200" dirty="0">
                <a:solidFill>
                  <a:schemeClr val="tx1"/>
                </a:solidFill>
              </a:rPr>
              <a:t>  Fleet Management</a:t>
            </a:r>
          </a:p>
        </p:txBody>
      </p:sp>
      <p:sp>
        <p:nvSpPr>
          <p:cNvPr id="3" name="Content Placeholder 2"/>
          <p:cNvSpPr>
            <a:spLocks noGrp="1"/>
          </p:cNvSpPr>
          <p:nvPr>
            <p:ph type="subTitle" idx="1"/>
          </p:nvPr>
        </p:nvSpPr>
        <p:spPr>
          <a:xfrm>
            <a:off x="318782" y="2018147"/>
            <a:ext cx="6845416" cy="4554758"/>
          </a:xfrm>
        </p:spPr>
        <p:txBody>
          <a:bodyPr vert="horz" lIns="91440" tIns="45720" rIns="91440" bIns="45720" rtlCol="0" anchor="t">
            <a:normAutofit fontScale="92500" lnSpcReduction="10000"/>
          </a:bodyPr>
          <a:lstStyle/>
          <a:p>
            <a:pPr algn="l">
              <a:lnSpc>
                <a:spcPct val="90000"/>
              </a:lnSpc>
            </a:pPr>
            <a:endParaRPr lang="en-US" sz="1800" dirty="0"/>
          </a:p>
          <a:p>
            <a:pPr lvl="2" indent="-228600" algn="l">
              <a:lnSpc>
                <a:spcPct val="90000"/>
              </a:lnSpc>
              <a:buFont typeface="Arial" panose="020B0604020202020204" pitchFamily="34" charset="0"/>
              <a:buChar char="•"/>
            </a:pPr>
            <a:endParaRPr lang="en-US" sz="1600" dirty="0"/>
          </a:p>
          <a:p>
            <a:pPr marL="685800" lvl="2" algn="l">
              <a:lnSpc>
                <a:spcPct val="90000"/>
              </a:lnSpc>
            </a:pPr>
            <a:r>
              <a:rPr lang="en-US" sz="2600" dirty="0"/>
              <a:t>Part 1 – Introduction, Code, Rule,  </a:t>
            </a:r>
          </a:p>
          <a:p>
            <a:pPr marL="685800" lvl="2" algn="l">
              <a:lnSpc>
                <a:spcPct val="90000"/>
              </a:lnSpc>
            </a:pPr>
            <a:r>
              <a:rPr lang="en-US" sz="2600" dirty="0"/>
              <a:t>            Policies, and  Responsibilities</a:t>
            </a:r>
          </a:p>
          <a:p>
            <a:pPr marL="1143000" lvl="3" algn="l">
              <a:lnSpc>
                <a:spcPct val="90000"/>
              </a:lnSpc>
            </a:pPr>
            <a:endParaRPr lang="en-US" sz="2600" dirty="0"/>
          </a:p>
          <a:p>
            <a:pPr lvl="3" indent="-228600" algn="l">
              <a:lnSpc>
                <a:spcPct val="90000"/>
              </a:lnSpc>
              <a:buFont typeface="Arial" panose="020B0604020202020204" pitchFamily="34" charset="0"/>
              <a:buChar char="•"/>
            </a:pPr>
            <a:r>
              <a:rPr lang="en-US" sz="2600" dirty="0"/>
              <a:t>Introduction</a:t>
            </a:r>
          </a:p>
          <a:p>
            <a:pPr lvl="3" indent="-228600" algn="l">
              <a:lnSpc>
                <a:spcPct val="90000"/>
              </a:lnSpc>
              <a:buFont typeface="Arial" panose="020B0604020202020204" pitchFamily="34" charset="0"/>
              <a:buChar char="•"/>
            </a:pPr>
            <a:r>
              <a:rPr lang="en-US" sz="2600" dirty="0"/>
              <a:t>WV Code §5A12 </a:t>
            </a:r>
          </a:p>
          <a:p>
            <a:pPr lvl="3" indent="-228600" algn="l">
              <a:lnSpc>
                <a:spcPct val="90000"/>
              </a:lnSpc>
              <a:buFont typeface="Arial" panose="020B0604020202020204" pitchFamily="34" charset="0"/>
              <a:buChar char="•"/>
            </a:pPr>
            <a:r>
              <a:rPr lang="en-US" sz="2600" dirty="0"/>
              <a:t>Rule148-3</a:t>
            </a:r>
          </a:p>
          <a:p>
            <a:pPr lvl="3" indent="-228600" algn="l">
              <a:lnSpc>
                <a:spcPct val="90000"/>
              </a:lnSpc>
              <a:buFont typeface="Arial" panose="020B0604020202020204" pitchFamily="34" charset="0"/>
              <a:buChar char="•"/>
            </a:pPr>
            <a:r>
              <a:rPr lang="en-US" sz="2600" dirty="0"/>
              <a:t>Rule 148-23</a:t>
            </a:r>
          </a:p>
          <a:p>
            <a:pPr lvl="3" indent="-228600" algn="l">
              <a:lnSpc>
                <a:spcPct val="90000"/>
              </a:lnSpc>
              <a:buFont typeface="Arial" panose="020B0604020202020204" pitchFamily="34" charset="0"/>
              <a:buChar char="•"/>
            </a:pPr>
            <a:r>
              <a:rPr lang="en-US" sz="2600" dirty="0"/>
              <a:t>Governor’s Policy</a:t>
            </a:r>
          </a:p>
          <a:p>
            <a:pPr lvl="3" indent="-228600" algn="l">
              <a:lnSpc>
                <a:spcPct val="90000"/>
              </a:lnSpc>
              <a:buFont typeface="Arial" panose="020B0604020202020204" pitchFamily="34" charset="0"/>
              <a:buChar char="•"/>
            </a:pPr>
            <a:r>
              <a:rPr lang="en-US" sz="2600" dirty="0"/>
              <a:t>AFC’s Responsibilities</a:t>
            </a:r>
          </a:p>
          <a:p>
            <a:pPr marL="685800" lvl="2">
              <a:lnSpc>
                <a:spcPct val="90000"/>
              </a:lnSpc>
            </a:pPr>
            <a:r>
              <a:rPr lang="en-US" sz="2600" dirty="0">
                <a:solidFill>
                  <a:schemeClr val="bg1"/>
                </a:solidFill>
              </a:rPr>
              <a:t> </a:t>
            </a:r>
          </a:p>
        </p:txBody>
      </p:sp>
      <p:pic>
        <p:nvPicPr>
          <p:cNvPr id="9" name="Picture 8">
            <a:extLst>
              <a:ext uri="{FF2B5EF4-FFF2-40B4-BE49-F238E27FC236}">
                <a16:creationId xmlns:a16="http://schemas.microsoft.com/office/drawing/2014/main" id="{D594EE30-2348-4324-AA32-0C96EF30109C}"/>
              </a:ext>
            </a:extLst>
          </p:cNvPr>
          <p:cNvPicPr>
            <a:picLocks noChangeAspect="1"/>
          </p:cNvPicPr>
          <p:nvPr/>
        </p:nvPicPr>
        <p:blipFill rotWithShape="1">
          <a:blip r:embed="rId4">
            <a:extLst>
              <a:ext uri="{28A0092B-C50C-407E-A947-70E740481C1C}">
                <a14:useLocalDpi xmlns:a14="http://schemas.microsoft.com/office/drawing/2010/main" val="0"/>
              </a:ext>
            </a:extLst>
          </a:blip>
          <a:srcRect r="-3" b="-3"/>
          <a:stretch/>
        </p:blipFill>
        <p:spPr>
          <a:xfrm>
            <a:off x="7236543" y="2434503"/>
            <a:ext cx="4428052" cy="4051371"/>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sp>
        <p:nvSpPr>
          <p:cNvPr id="5" name="Slide Number Placeholder 4">
            <a:extLst>
              <a:ext uri="{FF2B5EF4-FFF2-40B4-BE49-F238E27FC236}">
                <a16:creationId xmlns:a16="http://schemas.microsoft.com/office/drawing/2014/main" id="{EC475480-B4A5-42C6-F97F-BF07241C9530}"/>
              </a:ext>
            </a:extLst>
          </p:cNvPr>
          <p:cNvSpPr>
            <a:spLocks noGrp="1"/>
          </p:cNvSpPr>
          <p:nvPr>
            <p:ph type="sldNum" sz="quarter" idx="12"/>
          </p:nvPr>
        </p:nvSpPr>
        <p:spPr/>
        <p:txBody>
          <a:bodyPr/>
          <a:lstStyle/>
          <a:p>
            <a:fld id="{607FE42F-FF5E-4060-8577-4B3A4D93A5C8}" type="slidenum">
              <a:rPr lang="en-US" smtClean="0"/>
              <a:t>2</a:t>
            </a:fld>
            <a:endParaRPr lang="en-US"/>
          </a:p>
        </p:txBody>
      </p:sp>
      <p:sp>
        <p:nvSpPr>
          <p:cNvPr id="4" name="TextBox 3">
            <a:extLst>
              <a:ext uri="{FF2B5EF4-FFF2-40B4-BE49-F238E27FC236}">
                <a16:creationId xmlns:a16="http://schemas.microsoft.com/office/drawing/2014/main" id="{71B83DF9-0443-7BC1-47CB-C47D8A2B5BD8}"/>
              </a:ext>
            </a:extLst>
          </p:cNvPr>
          <p:cNvSpPr txBox="1"/>
          <p:nvPr/>
        </p:nvSpPr>
        <p:spPr>
          <a:xfrm>
            <a:off x="968232" y="1494927"/>
            <a:ext cx="7520683" cy="523220"/>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Agency Fleet Coordinator Training</a:t>
            </a:r>
            <a:endParaRPr lang="en-US" sz="2800" b="1" kern="12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9368437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6"/>
            <a:ext cx="4886325" cy="577849"/>
          </a:xfrm>
          <a:solidFill>
            <a:srgbClr val="002060"/>
          </a:solidFill>
          <a:effectLst>
            <a:glow rad="63500">
              <a:schemeClr val="accent1">
                <a:satMod val="175000"/>
                <a:alpha val="40000"/>
              </a:schemeClr>
            </a:glow>
          </a:effectLst>
        </p:spPr>
        <p:txBody>
          <a:bodyPr anchor="t"/>
          <a:lstStyle/>
          <a:p>
            <a:pPr algn="l"/>
            <a:r>
              <a:rPr lang="en-US" sz="2800" dirty="0">
                <a:solidFill>
                  <a:schemeClr val="tx1"/>
                </a:solidFill>
              </a:rPr>
              <a:t>MINIMUM UTILIZATION</a:t>
            </a:r>
          </a:p>
        </p:txBody>
      </p:sp>
      <p:pic>
        <p:nvPicPr>
          <p:cNvPr id="8" name="Picture 7">
            <a:extLst>
              <a:ext uri="{FF2B5EF4-FFF2-40B4-BE49-F238E27FC236}">
                <a16:creationId xmlns:a16="http://schemas.microsoft.com/office/drawing/2014/main" id="{9CC6AB4C-EDCC-4B9E-B6B3-15F03D1A64AA}"/>
              </a:ext>
            </a:extLst>
          </p:cNvPr>
          <p:cNvPicPr>
            <a:picLocks noChangeAspect="1"/>
          </p:cNvPicPr>
          <p:nvPr/>
        </p:nvPicPr>
        <p:blipFill>
          <a:blip r:embed="rId4"/>
          <a:stretch>
            <a:fillRect/>
          </a:stretch>
        </p:blipFill>
        <p:spPr>
          <a:xfrm>
            <a:off x="8821642" y="1037898"/>
            <a:ext cx="2345932" cy="2402274"/>
          </a:xfrm>
          <a:prstGeom prst="rect">
            <a:avLst/>
          </a:prstGeom>
          <a:ln w="19050">
            <a:solidFill>
              <a:srgbClr val="002060"/>
            </a:solidFill>
          </a:ln>
        </p:spPr>
      </p:pic>
      <p:sp>
        <p:nvSpPr>
          <p:cNvPr id="10" name="Arrow: Notched Right 9">
            <a:extLst>
              <a:ext uri="{FF2B5EF4-FFF2-40B4-BE49-F238E27FC236}">
                <a16:creationId xmlns:a16="http://schemas.microsoft.com/office/drawing/2014/main" id="{35CE7E8D-180E-4EBB-BB70-F56853347EF4}"/>
              </a:ext>
            </a:extLst>
          </p:cNvPr>
          <p:cNvSpPr/>
          <p:nvPr/>
        </p:nvSpPr>
        <p:spPr>
          <a:xfrm rot="1876302">
            <a:off x="8332438" y="1655793"/>
            <a:ext cx="978408" cy="48463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1FC0A12-2CB4-4609-A39A-D235E25E1B74}"/>
              </a:ext>
            </a:extLst>
          </p:cNvPr>
          <p:cNvSpPr txBox="1"/>
          <p:nvPr/>
        </p:nvSpPr>
        <p:spPr>
          <a:xfrm>
            <a:off x="4105014" y="3594969"/>
            <a:ext cx="4812955" cy="20313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rgbClr val="002060"/>
            </a:solidFill>
          </a:ln>
        </p:spPr>
        <p:txBody>
          <a:bodyPr wrap="square" rtlCol="0">
            <a:spAutoFit/>
          </a:bodyPr>
          <a:lstStyle/>
          <a:p>
            <a:r>
              <a:rPr lang="en-US" dirty="0">
                <a:solidFill>
                  <a:schemeClr val="bg1"/>
                </a:solidFill>
              </a:rPr>
              <a:t>JULY 1 BEGINNING OF FISCAL YEAR UTILIZATION FORMS ARE VOID AND NEW FORMS MUST BE SUBMITTED </a:t>
            </a:r>
          </a:p>
          <a:p>
            <a:r>
              <a:rPr lang="en-US" dirty="0">
                <a:solidFill>
                  <a:schemeClr val="bg1"/>
                </a:solidFill>
                <a:effectLst>
                  <a:outerShdw blurRad="50800" dist="50800" dir="5400000" algn="ctr" rotWithShape="0">
                    <a:schemeClr val="tx2">
                      <a:lumMod val="75000"/>
                    </a:schemeClr>
                  </a:outerShdw>
                </a:effectLst>
              </a:rPr>
              <a:t>REVIEW THIS SECTION OF THE LEGISLATIVE RULE </a:t>
            </a:r>
            <a:r>
              <a:rPr lang="en-US" dirty="0">
                <a:solidFill>
                  <a:schemeClr val="bg1"/>
                </a:solidFill>
              </a:rPr>
              <a:t>FOR CATEGORIES OF EXEMPTIONS TO BE USED WITH FORM </a:t>
            </a:r>
          </a:p>
          <a:p>
            <a:r>
              <a:rPr lang="en-US" dirty="0">
                <a:solidFill>
                  <a:schemeClr val="bg1"/>
                </a:solidFill>
              </a:rPr>
              <a:t>DOA-FM-013</a:t>
            </a:r>
          </a:p>
        </p:txBody>
      </p:sp>
      <p:sp>
        <p:nvSpPr>
          <p:cNvPr id="14" name="Arrow: Striped Right 13">
            <a:extLst>
              <a:ext uri="{FF2B5EF4-FFF2-40B4-BE49-F238E27FC236}">
                <a16:creationId xmlns:a16="http://schemas.microsoft.com/office/drawing/2014/main" id="{56A3F966-D307-42C0-BC27-331AE0CA8E4B}"/>
              </a:ext>
            </a:extLst>
          </p:cNvPr>
          <p:cNvSpPr/>
          <p:nvPr/>
        </p:nvSpPr>
        <p:spPr>
          <a:xfrm>
            <a:off x="3201621" y="4381981"/>
            <a:ext cx="978408" cy="484632"/>
          </a:xfrm>
          <a:prstGeom prst="strip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95F383C-DC3C-4D26-845D-74098D20735F}"/>
              </a:ext>
            </a:extLst>
          </p:cNvPr>
          <p:cNvPicPr>
            <a:picLocks noChangeAspect="1"/>
          </p:cNvPicPr>
          <p:nvPr/>
        </p:nvPicPr>
        <p:blipFill>
          <a:blip r:embed="rId5"/>
          <a:stretch>
            <a:fillRect/>
          </a:stretch>
        </p:blipFill>
        <p:spPr>
          <a:xfrm>
            <a:off x="982199" y="973123"/>
            <a:ext cx="6435743" cy="2198956"/>
          </a:xfrm>
          <a:prstGeom prst="rect">
            <a:avLst/>
          </a:prstGeom>
          <a:ln w="19050">
            <a:solidFill>
              <a:srgbClr val="002060"/>
            </a:solidFill>
          </a:ln>
        </p:spPr>
      </p:pic>
      <p:sp>
        <p:nvSpPr>
          <p:cNvPr id="3" name="TextBox 2">
            <a:extLst>
              <a:ext uri="{FF2B5EF4-FFF2-40B4-BE49-F238E27FC236}">
                <a16:creationId xmlns:a16="http://schemas.microsoft.com/office/drawing/2014/main" id="{36C3B71F-87F4-4161-B655-7278C96BCC5F}"/>
              </a:ext>
            </a:extLst>
          </p:cNvPr>
          <p:cNvSpPr txBox="1"/>
          <p:nvPr/>
        </p:nvSpPr>
        <p:spPr>
          <a:xfrm>
            <a:off x="1859623" y="5977132"/>
            <a:ext cx="7623424" cy="369332"/>
          </a:xfrm>
          <a:prstGeom prst="rect">
            <a:avLst/>
          </a:prstGeom>
          <a:solidFill>
            <a:srgbClr val="002060"/>
          </a:solidFill>
          <a:ln>
            <a:solidFill>
              <a:srgbClr val="002060"/>
            </a:solidFill>
          </a:ln>
          <a:effectLst>
            <a:glow rad="63500">
              <a:schemeClr val="accent1">
                <a:satMod val="175000"/>
                <a:alpha val="40000"/>
              </a:schemeClr>
            </a:glow>
          </a:effectLst>
        </p:spPr>
        <p:txBody>
          <a:bodyPr wrap="square" rtlCol="0">
            <a:spAutoFit/>
          </a:bodyPr>
          <a:lstStyle/>
          <a:p>
            <a:r>
              <a:rPr lang="en-US" b="1" dirty="0"/>
              <a:t>     </a:t>
            </a:r>
            <a:r>
              <a:rPr lang="en-US" b="1" dirty="0">
                <a:latin typeface="Verdana" panose="020B0604030504040204" pitchFamily="34" charset="0"/>
                <a:ea typeface="Verdana" panose="020B0604030504040204" pitchFamily="34" charset="0"/>
              </a:rPr>
              <a:t>Rule §148-3-9 is an expansion on WV Code §5A-12-8a </a:t>
            </a:r>
          </a:p>
        </p:txBody>
      </p:sp>
      <p:sp>
        <p:nvSpPr>
          <p:cNvPr id="5" name="Slide Number Placeholder 4">
            <a:extLst>
              <a:ext uri="{FF2B5EF4-FFF2-40B4-BE49-F238E27FC236}">
                <a16:creationId xmlns:a16="http://schemas.microsoft.com/office/drawing/2014/main" id="{E8CB7041-A202-93F1-C598-856FD8D4E921}"/>
              </a:ext>
            </a:extLst>
          </p:cNvPr>
          <p:cNvSpPr>
            <a:spLocks noGrp="1"/>
          </p:cNvSpPr>
          <p:nvPr>
            <p:ph type="sldNum" sz="quarter" idx="12"/>
          </p:nvPr>
        </p:nvSpPr>
        <p:spPr/>
        <p:txBody>
          <a:bodyPr/>
          <a:lstStyle/>
          <a:p>
            <a:fld id="{607FE42F-FF5E-4060-8577-4B3A4D93A5C8}" type="slidenum">
              <a:rPr lang="en-US" smtClean="0"/>
              <a:t>20</a:t>
            </a:fld>
            <a:endParaRPr lang="en-US"/>
          </a:p>
        </p:txBody>
      </p:sp>
    </p:spTree>
    <p:extLst>
      <p:ext uri="{BB962C8B-B14F-4D97-AF65-F5344CB8AC3E}">
        <p14:creationId xmlns:p14="http://schemas.microsoft.com/office/powerpoint/2010/main" val="372581945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0AA257-5A45-4CD2-92A0-C7A8FBFB2D11}"/>
              </a:ext>
            </a:extLst>
          </p:cNvPr>
          <p:cNvSpPr/>
          <p:nvPr/>
        </p:nvSpPr>
        <p:spPr>
          <a:xfrm>
            <a:off x="1929468" y="5058561"/>
            <a:ext cx="8649049" cy="1200329"/>
          </a:xfrm>
          <a:prstGeom prst="rect">
            <a:avLst/>
          </a:prstGeom>
        </p:spPr>
        <p:txBody>
          <a:bodyPr wrap="square">
            <a:spAutoFit/>
          </a:bodyPr>
          <a:lstStyle/>
          <a:p>
            <a:endParaRPr lang="en-US" b="1" dirty="0">
              <a:solidFill>
                <a:srgbClr val="002060"/>
              </a:solidFill>
              <a:latin typeface="Verdana" panose="020B0604030504040204" pitchFamily="34" charset="0"/>
              <a:ea typeface="Verdana" panose="020B0604030504040204" pitchFamily="34" charset="0"/>
            </a:endParaRPr>
          </a:p>
          <a:p>
            <a:r>
              <a:rPr lang="en-US" b="1" dirty="0">
                <a:solidFill>
                  <a:srgbClr val="002060"/>
                </a:solidFill>
                <a:latin typeface="Verdana" panose="020B0604030504040204" pitchFamily="34" charset="0"/>
                <a:ea typeface="Verdana" panose="020B0604030504040204" pitchFamily="34" charset="0"/>
              </a:rPr>
              <a:t>    This report is due July 31 of each year.  Each spending unit must report the number of occasions off-hours/after-hours that  </a:t>
            </a:r>
          </a:p>
          <a:p>
            <a:r>
              <a:rPr lang="en-US" b="1" dirty="0">
                <a:solidFill>
                  <a:srgbClr val="002060"/>
                </a:solidFill>
                <a:latin typeface="Verdana" panose="020B0604030504040204" pitchFamily="34" charset="0"/>
                <a:ea typeface="Verdana" panose="020B0604030504040204" pitchFamily="34" charset="0"/>
              </a:rPr>
              <a:t>           a vehicle was utilized for categories SEV or ERV</a:t>
            </a:r>
          </a:p>
        </p:txBody>
      </p:sp>
      <p:sp>
        <p:nvSpPr>
          <p:cNvPr id="10" name="Title 9">
            <a:extLst>
              <a:ext uri="{FF2B5EF4-FFF2-40B4-BE49-F238E27FC236}">
                <a16:creationId xmlns:a16="http://schemas.microsoft.com/office/drawing/2014/main" id="{2E79C081-88A1-99A0-5CE6-04644A84C94D}"/>
              </a:ext>
            </a:extLst>
          </p:cNvPr>
          <p:cNvSpPr>
            <a:spLocks noGrp="1"/>
          </p:cNvSpPr>
          <p:nvPr>
            <p:ph type="title"/>
          </p:nvPr>
        </p:nvSpPr>
        <p:spPr>
          <a:xfrm>
            <a:off x="3246540" y="144914"/>
            <a:ext cx="6056852" cy="593317"/>
          </a:xfrm>
          <a:solidFill>
            <a:srgbClr val="002060"/>
          </a:solidFill>
          <a:effectLst>
            <a:glow rad="63500">
              <a:schemeClr val="accent1">
                <a:satMod val="175000"/>
                <a:alpha val="40000"/>
              </a:schemeClr>
            </a:glow>
          </a:effectLst>
        </p:spPr>
        <p:txBody>
          <a:bodyPr/>
          <a:lstStyle/>
          <a:p>
            <a:r>
              <a:rPr lang="en-US" sz="2800" dirty="0">
                <a:solidFill>
                  <a:schemeClr val="tx1"/>
                </a:solidFill>
              </a:rPr>
              <a:t>Utilization Exemption Requests</a:t>
            </a:r>
          </a:p>
        </p:txBody>
      </p:sp>
      <p:sp>
        <p:nvSpPr>
          <p:cNvPr id="5" name="Slide Number Placeholder 4">
            <a:extLst>
              <a:ext uri="{FF2B5EF4-FFF2-40B4-BE49-F238E27FC236}">
                <a16:creationId xmlns:a16="http://schemas.microsoft.com/office/drawing/2014/main" id="{9ED34C42-4D40-FACA-4DD4-3D4D2686A360}"/>
              </a:ext>
            </a:extLst>
          </p:cNvPr>
          <p:cNvSpPr>
            <a:spLocks noGrp="1"/>
          </p:cNvSpPr>
          <p:nvPr>
            <p:ph type="sldNum" sz="quarter" idx="12"/>
          </p:nvPr>
        </p:nvSpPr>
        <p:spPr/>
        <p:txBody>
          <a:bodyPr/>
          <a:lstStyle/>
          <a:p>
            <a:fld id="{607FE42F-FF5E-4060-8577-4B3A4D93A5C8}" type="slidenum">
              <a:rPr lang="en-US" smtClean="0"/>
              <a:t>21</a:t>
            </a:fld>
            <a:endParaRPr lang="en-US"/>
          </a:p>
        </p:txBody>
      </p:sp>
      <p:sp>
        <p:nvSpPr>
          <p:cNvPr id="4" name="TextBox 3">
            <a:extLst>
              <a:ext uri="{FF2B5EF4-FFF2-40B4-BE49-F238E27FC236}">
                <a16:creationId xmlns:a16="http://schemas.microsoft.com/office/drawing/2014/main" id="{5C6E5340-82A2-936C-E099-E411EA6B7CFD}"/>
              </a:ext>
            </a:extLst>
          </p:cNvPr>
          <p:cNvSpPr txBox="1"/>
          <p:nvPr/>
        </p:nvSpPr>
        <p:spPr>
          <a:xfrm>
            <a:off x="3048856" y="3246902"/>
            <a:ext cx="6097712" cy="369332"/>
          </a:xfrm>
          <a:prstGeom prst="rect">
            <a:avLst/>
          </a:prstGeom>
          <a:noFill/>
        </p:spPr>
        <p:txBody>
          <a:bodyPr wrap="square">
            <a:spAutoFit/>
          </a:bodyPr>
          <a:lstStyle/>
          <a:p>
            <a:r>
              <a:rPr lang="en-US" b="1" dirty="0">
                <a:latin typeface="Georgia" panose="02040502050405020303" pitchFamily="18" charset="0"/>
              </a:rPr>
              <a:t> </a:t>
            </a:r>
            <a:endParaRPr lang="en-US" dirty="0"/>
          </a:p>
        </p:txBody>
      </p:sp>
      <p:pic>
        <p:nvPicPr>
          <p:cNvPr id="6" name="Picture 5">
            <a:extLst>
              <a:ext uri="{FF2B5EF4-FFF2-40B4-BE49-F238E27FC236}">
                <a16:creationId xmlns:a16="http://schemas.microsoft.com/office/drawing/2014/main" id="{858531B5-AE8E-B0CD-AA08-85A31E48FF75}"/>
              </a:ext>
            </a:extLst>
          </p:cNvPr>
          <p:cNvPicPr>
            <a:picLocks noChangeAspect="1"/>
          </p:cNvPicPr>
          <p:nvPr/>
        </p:nvPicPr>
        <p:blipFill>
          <a:blip r:embed="rId4"/>
          <a:stretch>
            <a:fillRect/>
          </a:stretch>
        </p:blipFill>
        <p:spPr>
          <a:xfrm>
            <a:off x="2282739" y="1132514"/>
            <a:ext cx="7877261" cy="3926047"/>
          </a:xfrm>
          <a:prstGeom prst="rect">
            <a:avLst/>
          </a:prstGeom>
          <a:ln w="28575">
            <a:solidFill>
              <a:srgbClr val="002060"/>
            </a:solidFill>
          </a:ln>
        </p:spPr>
      </p:pic>
    </p:spTree>
    <p:extLst>
      <p:ext uri="{BB962C8B-B14F-4D97-AF65-F5344CB8AC3E}">
        <p14:creationId xmlns:p14="http://schemas.microsoft.com/office/powerpoint/2010/main" val="290902984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637" y="136525"/>
            <a:ext cx="8754315" cy="593316"/>
          </a:xfrm>
          <a:solidFill>
            <a:srgbClr val="002060"/>
          </a:solidFill>
          <a:effectLst>
            <a:glow rad="63500">
              <a:schemeClr val="accent1">
                <a:satMod val="175000"/>
                <a:alpha val="40000"/>
              </a:schemeClr>
            </a:glow>
          </a:effectLst>
        </p:spPr>
        <p:txBody>
          <a:bodyPr vert="horz" lIns="91440" tIns="45720" rIns="91440" bIns="45720" rtlCol="0" anchor="t">
            <a:normAutofit/>
          </a:bodyPr>
          <a:lstStyle/>
          <a:p>
            <a:pPr algn="ctr"/>
            <a:r>
              <a:rPr lang="en-US" sz="2800" b="1" kern="1200" dirty="0">
                <a:solidFill>
                  <a:schemeClr val="tx1"/>
                </a:solidFill>
              </a:rPr>
              <a:t>Fleet Replacement and Lifecycle </a:t>
            </a:r>
            <a:r>
              <a:rPr lang="en-US" sz="2800" dirty="0">
                <a:solidFill>
                  <a:schemeClr val="tx1"/>
                </a:solidFill>
              </a:rPr>
              <a:t>M</a:t>
            </a:r>
            <a:r>
              <a:rPr lang="en-US" sz="2800" b="1" kern="1200" dirty="0">
                <a:solidFill>
                  <a:schemeClr val="tx1"/>
                </a:solidFill>
              </a:rPr>
              <a:t>anagement</a:t>
            </a:r>
          </a:p>
        </p:txBody>
      </p:sp>
      <p:pic>
        <p:nvPicPr>
          <p:cNvPr id="5" name="Picture 4">
            <a:extLst>
              <a:ext uri="{FF2B5EF4-FFF2-40B4-BE49-F238E27FC236}">
                <a16:creationId xmlns:a16="http://schemas.microsoft.com/office/drawing/2014/main" id="{C6328B33-70B1-41C9-B4D6-E2E3CE25F55E}"/>
              </a:ext>
            </a:extLst>
          </p:cNvPr>
          <p:cNvPicPr>
            <a:picLocks noChangeAspect="1"/>
          </p:cNvPicPr>
          <p:nvPr/>
        </p:nvPicPr>
        <p:blipFill>
          <a:blip r:embed="rId3"/>
          <a:stretch>
            <a:fillRect/>
          </a:stretch>
        </p:blipFill>
        <p:spPr>
          <a:xfrm>
            <a:off x="1699721" y="1140430"/>
            <a:ext cx="9182732" cy="3791165"/>
          </a:xfrm>
          <a:prstGeom prst="rect">
            <a:avLst/>
          </a:prstGeom>
        </p:spPr>
      </p:pic>
      <p:sp>
        <p:nvSpPr>
          <p:cNvPr id="6" name="Slide Number Placeholder 5">
            <a:extLst>
              <a:ext uri="{FF2B5EF4-FFF2-40B4-BE49-F238E27FC236}">
                <a16:creationId xmlns:a16="http://schemas.microsoft.com/office/drawing/2014/main" id="{4CEE0472-CA5F-8B30-1670-6A7C98AAFED9}"/>
              </a:ext>
            </a:extLst>
          </p:cNvPr>
          <p:cNvSpPr>
            <a:spLocks noGrp="1"/>
          </p:cNvSpPr>
          <p:nvPr>
            <p:ph type="sldNum" sz="quarter" idx="12"/>
          </p:nvPr>
        </p:nvSpPr>
        <p:spPr/>
        <p:txBody>
          <a:bodyPr/>
          <a:lstStyle/>
          <a:p>
            <a:fld id="{607FE42F-FF5E-4060-8577-4B3A4D93A5C8}" type="slidenum">
              <a:rPr lang="en-US" smtClean="0"/>
              <a:t>22</a:t>
            </a:fld>
            <a:endParaRPr lang="en-US"/>
          </a:p>
        </p:txBody>
      </p:sp>
      <p:sp>
        <p:nvSpPr>
          <p:cNvPr id="4" name="TextBox 3">
            <a:extLst>
              <a:ext uri="{FF2B5EF4-FFF2-40B4-BE49-F238E27FC236}">
                <a16:creationId xmlns:a16="http://schemas.microsoft.com/office/drawing/2014/main" id="{032E85D0-BD99-52ED-7EFB-0681E7C5A020}"/>
              </a:ext>
            </a:extLst>
          </p:cNvPr>
          <p:cNvSpPr txBox="1"/>
          <p:nvPr/>
        </p:nvSpPr>
        <p:spPr>
          <a:xfrm rot="10800000" flipV="1">
            <a:off x="1233181" y="4844521"/>
            <a:ext cx="10117927" cy="1600438"/>
          </a:xfrm>
          <a:prstGeom prst="rect">
            <a:avLst/>
          </a:prstGeom>
          <a:noFill/>
        </p:spPr>
        <p:txBody>
          <a:bodyPr wrap="square" rtlCol="0">
            <a:spAutoFit/>
          </a:bodyPr>
          <a:lstStyle/>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Under Agency Fleet Coordinator Resources on FMD’s website are instructions,      </a:t>
            </a:r>
          </a:p>
          <a:p>
            <a:r>
              <a:rPr lang="en-US" sz="2000" dirty="0">
                <a:latin typeface="Verdana" panose="020B0604030504040204" pitchFamily="34" charset="0"/>
                <a:ea typeface="Verdana" panose="020B0604030504040204" pitchFamily="34" charset="0"/>
              </a:rPr>
              <a:t>      updated yearly, on how to order and decommission state vehicles</a:t>
            </a:r>
          </a:p>
          <a:p>
            <a:endParaRPr lang="en-US" sz="2000" dirty="0">
              <a:latin typeface="Verdana" panose="020B0604030504040204" pitchFamily="34" charset="0"/>
              <a:ea typeface="Verdana" panose="020B0604030504040204" pitchFamily="34" charset="0"/>
            </a:endParaRPr>
          </a:p>
          <a:p>
            <a:pPr algn="ctr"/>
            <a:r>
              <a:rPr lang="en-US" b="1" dirty="0">
                <a:solidFill>
                  <a:srgbClr val="002060"/>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https://fleet.wv.gov/AFC Resources</a:t>
            </a:r>
            <a:endParaRPr lang="en-US" b="1"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7117561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513E-2937-4F65-9C6A-4AD47311F905}"/>
              </a:ext>
            </a:extLst>
          </p:cNvPr>
          <p:cNvSpPr>
            <a:spLocks noGrp="1"/>
          </p:cNvSpPr>
          <p:nvPr>
            <p:ph type="title"/>
          </p:nvPr>
        </p:nvSpPr>
        <p:spPr>
          <a:xfrm>
            <a:off x="2273417" y="218114"/>
            <a:ext cx="8305100" cy="1015067"/>
          </a:xfrm>
          <a:solidFill>
            <a:srgbClr val="002060"/>
          </a:solidFill>
          <a:effectLst>
            <a:glow rad="63500">
              <a:schemeClr val="accent1">
                <a:satMod val="175000"/>
                <a:alpha val="40000"/>
              </a:schemeClr>
            </a:glow>
          </a:effectLst>
        </p:spPr>
        <p:txBody>
          <a:bodyPr anchor="t"/>
          <a:lstStyle/>
          <a:p>
            <a:r>
              <a:rPr lang="en-US" sz="2800" b="1" dirty="0">
                <a:solidFill>
                  <a:schemeClr val="tx1"/>
                </a:solidFill>
              </a:rPr>
              <a:t>Mandatory Forms that Must be Submitted to Fleet Management Division</a:t>
            </a:r>
            <a:br>
              <a:rPr lang="en-US" dirty="0"/>
            </a:br>
            <a:endParaRPr lang="en-US" sz="3600" dirty="0"/>
          </a:p>
        </p:txBody>
      </p:sp>
      <p:sp>
        <p:nvSpPr>
          <p:cNvPr id="3" name="Content Placeholder 2">
            <a:extLst>
              <a:ext uri="{FF2B5EF4-FFF2-40B4-BE49-F238E27FC236}">
                <a16:creationId xmlns:a16="http://schemas.microsoft.com/office/drawing/2014/main" id="{5D3AE785-6C5A-4AFD-B20A-A0808EBD3119}"/>
              </a:ext>
            </a:extLst>
          </p:cNvPr>
          <p:cNvSpPr>
            <a:spLocks noGrp="1"/>
          </p:cNvSpPr>
          <p:nvPr>
            <p:ph idx="1"/>
          </p:nvPr>
        </p:nvSpPr>
        <p:spPr>
          <a:xfrm>
            <a:off x="72940" y="1560352"/>
            <a:ext cx="11820088" cy="4983061"/>
          </a:xfrm>
        </p:spPr>
        <p:txBody>
          <a:bodyPr/>
          <a:lstStyle/>
          <a:p>
            <a:pPr marL="0" indent="0">
              <a:buNone/>
            </a:pPr>
            <a:r>
              <a:rPr lang="en-US" sz="1600" b="1" dirty="0">
                <a:solidFill>
                  <a:schemeClr val="bg1"/>
                </a:solidFill>
              </a:rPr>
              <a:t>DOA-FM-006 </a:t>
            </a:r>
            <a:r>
              <a:rPr lang="en-US" sz="1600" b="1" dirty="0">
                <a:solidFill>
                  <a:srgbClr val="002060"/>
                </a:solidFill>
              </a:rPr>
              <a:t>Agency</a:t>
            </a:r>
            <a:r>
              <a:rPr lang="en-US" sz="1600" b="1" dirty="0">
                <a:solidFill>
                  <a:schemeClr val="bg1"/>
                </a:solidFill>
              </a:rPr>
              <a:t> Fleet Coordinator Contact Profile</a:t>
            </a:r>
            <a:endParaRPr lang="en-US" sz="1600" dirty="0">
              <a:solidFill>
                <a:schemeClr val="bg1"/>
              </a:solidFill>
            </a:endParaRPr>
          </a:p>
          <a:p>
            <a:pPr marL="457200" lvl="1" indent="0">
              <a:buNone/>
            </a:pPr>
            <a:r>
              <a:rPr lang="en-US" sz="1600" dirty="0"/>
              <a:t>     This form is to be used to designate the Agency Fleet Coordinator for your agency. It is also used when you want to modify the existing Agency Fleet Coordinator</a:t>
            </a:r>
            <a:endParaRPr lang="en-US" sz="1600" dirty="0">
              <a:solidFill>
                <a:schemeClr val="bg1"/>
              </a:solidFill>
            </a:endParaRPr>
          </a:p>
          <a:p>
            <a:pPr marL="0" indent="0">
              <a:lnSpc>
                <a:spcPct val="150000"/>
              </a:lnSpc>
              <a:buNone/>
            </a:pPr>
            <a:r>
              <a:rPr lang="en-US" sz="1600" b="1" dirty="0">
                <a:solidFill>
                  <a:schemeClr val="bg1"/>
                </a:solidFill>
              </a:rPr>
              <a:t>DOA-FM-007 Vehicle Lease and Administrative Agreement</a:t>
            </a:r>
          </a:p>
          <a:p>
            <a:pPr marL="0" indent="0">
              <a:buNone/>
            </a:pPr>
            <a:r>
              <a:rPr lang="en-US" sz="1600" b="1" dirty="0">
                <a:solidFill>
                  <a:schemeClr val="bg1"/>
                </a:solidFill>
              </a:rPr>
              <a:t>           </a:t>
            </a:r>
            <a:r>
              <a:rPr lang="en-US" sz="1600" dirty="0"/>
              <a:t> This form is pre-filled by the FMD Fleet Coordinator for any vehicle that has been leased through Fleet</a:t>
            </a:r>
          </a:p>
          <a:p>
            <a:pPr marL="0" indent="0">
              <a:buNone/>
            </a:pPr>
            <a:r>
              <a:rPr lang="en-US" sz="1600" b="1" dirty="0">
                <a:solidFill>
                  <a:schemeClr val="bg1"/>
                </a:solidFill>
              </a:rPr>
              <a:t>       </a:t>
            </a:r>
            <a:r>
              <a:rPr lang="en-US" sz="1600" dirty="0"/>
              <a:t>Management Division or has requested Holman services.  The form is then sent to the AFC who is</a:t>
            </a:r>
          </a:p>
          <a:p>
            <a:pPr marL="0" indent="0">
              <a:buNone/>
            </a:pPr>
            <a:r>
              <a:rPr lang="en-US" sz="1600" b="1" dirty="0">
                <a:solidFill>
                  <a:schemeClr val="bg1"/>
                </a:solidFill>
              </a:rPr>
              <a:t>       </a:t>
            </a:r>
            <a:r>
              <a:rPr lang="en-US" sz="1600" dirty="0"/>
              <a:t>responsible for ensuring completion of the driver information and signature sections</a:t>
            </a:r>
            <a:r>
              <a:rPr lang="en-US" sz="1600" b="1" dirty="0">
                <a:solidFill>
                  <a:schemeClr val="bg1"/>
                </a:solidFill>
              </a:rPr>
              <a:t>       </a:t>
            </a:r>
          </a:p>
          <a:p>
            <a:pPr marL="0" indent="0">
              <a:lnSpc>
                <a:spcPct val="150000"/>
              </a:lnSpc>
              <a:buNone/>
            </a:pPr>
            <a:r>
              <a:rPr lang="en-US" sz="1600" b="1" dirty="0">
                <a:solidFill>
                  <a:schemeClr val="bg1"/>
                </a:solidFill>
              </a:rPr>
              <a:t>DOA-FM-013 Agency Fleet Utilization Exemption</a:t>
            </a:r>
            <a:endParaRPr lang="en-US" sz="1600" dirty="0">
              <a:solidFill>
                <a:schemeClr val="bg1"/>
              </a:solidFill>
            </a:endParaRPr>
          </a:p>
          <a:p>
            <a:pPr marL="457200" lvl="1" indent="0">
              <a:buNone/>
            </a:pPr>
            <a:r>
              <a:rPr lang="en-US" sz="1600" dirty="0"/>
              <a:t>     This form is to be submitted annually (on or before July 1</a:t>
            </a:r>
            <a:r>
              <a:rPr lang="en-US" sz="1600" baseline="30000" dirty="0"/>
              <a:t>st</a:t>
            </a:r>
            <a:r>
              <a:rPr lang="en-US" sz="1600" dirty="0"/>
              <a:t> of each year) and should denote the specified reason for the vehicle’s underutilization</a:t>
            </a:r>
          </a:p>
          <a:p>
            <a:pPr marL="0" indent="0">
              <a:lnSpc>
                <a:spcPct val="150000"/>
              </a:lnSpc>
              <a:buNone/>
            </a:pPr>
            <a:r>
              <a:rPr lang="en-US" sz="1600" b="1" dirty="0">
                <a:solidFill>
                  <a:schemeClr val="bg1"/>
                </a:solidFill>
              </a:rPr>
              <a:t>DOA-FM-021 </a:t>
            </a:r>
            <a:r>
              <a:rPr lang="en-US" sz="1600" b="1" dirty="0">
                <a:solidFill>
                  <a:schemeClr val="bg1"/>
                </a:solidFill>
                <a:effectLst/>
              </a:rPr>
              <a:t>Vehicle Purpose Update</a:t>
            </a:r>
          </a:p>
          <a:p>
            <a:pPr marL="457200" lvl="1" indent="0">
              <a:buNone/>
            </a:pPr>
            <a:r>
              <a:rPr lang="en-US" sz="1600" dirty="0"/>
              <a:t>     This form should be submitted annually on or before October 1</a:t>
            </a:r>
            <a:r>
              <a:rPr lang="en-US" sz="1600" baseline="30000" dirty="0"/>
              <a:t>st</a:t>
            </a:r>
            <a:r>
              <a:rPr lang="en-US" sz="1600" dirty="0"/>
              <a:t>/as needed to provide the usage types of the vehicles in your fleet </a:t>
            </a:r>
          </a:p>
          <a:p>
            <a:pPr marL="457200" lvl="1" indent="0">
              <a:buNone/>
            </a:pPr>
            <a:endParaRPr lang="en-US" sz="1600" dirty="0"/>
          </a:p>
          <a:p>
            <a:pPr marL="457200" lvl="1" indent="0">
              <a:buNone/>
            </a:pPr>
            <a:endParaRPr lang="en-US" sz="1600" dirty="0"/>
          </a:p>
          <a:p>
            <a:endParaRPr lang="en-US" dirty="0"/>
          </a:p>
        </p:txBody>
      </p:sp>
      <p:sp>
        <p:nvSpPr>
          <p:cNvPr id="5" name="Slide Number Placeholder 4">
            <a:extLst>
              <a:ext uri="{FF2B5EF4-FFF2-40B4-BE49-F238E27FC236}">
                <a16:creationId xmlns:a16="http://schemas.microsoft.com/office/drawing/2014/main" id="{0FA19B71-BDEA-42DF-85CF-CB54C52F7180}"/>
              </a:ext>
            </a:extLst>
          </p:cNvPr>
          <p:cNvSpPr>
            <a:spLocks noGrp="1"/>
          </p:cNvSpPr>
          <p:nvPr>
            <p:ph type="sldNum" sz="quarter" idx="12"/>
          </p:nvPr>
        </p:nvSpPr>
        <p:spPr/>
        <p:txBody>
          <a:bodyPr/>
          <a:lstStyle/>
          <a:p>
            <a:fld id="{607FE42F-FF5E-4060-8577-4B3A4D93A5C8}" type="slidenum">
              <a:rPr lang="en-US" smtClean="0"/>
              <a:t>23</a:t>
            </a:fld>
            <a:endParaRPr lang="en-US"/>
          </a:p>
        </p:txBody>
      </p:sp>
    </p:spTree>
    <p:extLst>
      <p:ext uri="{BB962C8B-B14F-4D97-AF65-F5344CB8AC3E}">
        <p14:creationId xmlns:p14="http://schemas.microsoft.com/office/powerpoint/2010/main" val="75459385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513E-2937-4F65-9C6A-4AD47311F905}"/>
              </a:ext>
            </a:extLst>
          </p:cNvPr>
          <p:cNvSpPr>
            <a:spLocks noGrp="1"/>
          </p:cNvSpPr>
          <p:nvPr>
            <p:ph type="title"/>
          </p:nvPr>
        </p:nvSpPr>
        <p:spPr>
          <a:xfrm>
            <a:off x="1643864" y="246580"/>
            <a:ext cx="9441951" cy="672715"/>
          </a:xfrm>
          <a:solidFill>
            <a:srgbClr val="002060"/>
          </a:solidFill>
          <a:effectLst>
            <a:glow rad="63500">
              <a:schemeClr val="accent1">
                <a:satMod val="175000"/>
                <a:alpha val="40000"/>
              </a:schemeClr>
            </a:glow>
          </a:effectLst>
        </p:spPr>
        <p:txBody>
          <a:bodyPr anchor="t"/>
          <a:lstStyle/>
          <a:p>
            <a:r>
              <a:rPr lang="en-US" sz="2800" b="1" dirty="0">
                <a:solidFill>
                  <a:schemeClr val="tx1"/>
                </a:solidFill>
              </a:rPr>
              <a:t>Mandatory Forms </a:t>
            </a:r>
            <a:r>
              <a:rPr lang="en-US" sz="2800" dirty="0">
                <a:solidFill>
                  <a:schemeClr val="tx1"/>
                </a:solidFill>
              </a:rPr>
              <a:t>for </a:t>
            </a:r>
            <a:r>
              <a:rPr lang="en-US" sz="2800" b="1" dirty="0">
                <a:solidFill>
                  <a:schemeClr val="tx1"/>
                </a:solidFill>
              </a:rPr>
              <a:t>Fleet Management Division</a:t>
            </a:r>
            <a:br>
              <a:rPr lang="en-US" dirty="0"/>
            </a:br>
            <a:endParaRPr lang="en-US" sz="3600" dirty="0"/>
          </a:p>
        </p:txBody>
      </p:sp>
      <p:sp>
        <p:nvSpPr>
          <p:cNvPr id="3" name="Content Placeholder 2">
            <a:extLst>
              <a:ext uri="{FF2B5EF4-FFF2-40B4-BE49-F238E27FC236}">
                <a16:creationId xmlns:a16="http://schemas.microsoft.com/office/drawing/2014/main" id="{5D3AE785-6C5A-4AFD-B20A-A0808EBD3119}"/>
              </a:ext>
            </a:extLst>
          </p:cNvPr>
          <p:cNvSpPr>
            <a:spLocks noGrp="1"/>
          </p:cNvSpPr>
          <p:nvPr>
            <p:ph idx="1"/>
          </p:nvPr>
        </p:nvSpPr>
        <p:spPr>
          <a:xfrm>
            <a:off x="185956" y="1468073"/>
            <a:ext cx="11820088" cy="4697835"/>
          </a:xfrm>
        </p:spPr>
        <p:txBody>
          <a:bodyPr/>
          <a:lstStyle/>
          <a:p>
            <a:pPr marL="0" indent="0">
              <a:buNone/>
            </a:pPr>
            <a:r>
              <a:rPr lang="en-US" sz="1600" b="1" dirty="0">
                <a:solidFill>
                  <a:schemeClr val="bg1"/>
                </a:solidFill>
              </a:rPr>
              <a:t>DOA-FM-059 Vehicle Request</a:t>
            </a:r>
            <a:endParaRPr lang="en-US" sz="1600" dirty="0">
              <a:solidFill>
                <a:schemeClr val="bg1"/>
              </a:solidFill>
            </a:endParaRPr>
          </a:p>
          <a:p>
            <a:pPr marL="457200" lvl="1" indent="0">
              <a:buNone/>
            </a:pPr>
            <a:r>
              <a:rPr lang="en-US" sz="1600" dirty="0"/>
              <a:t>    This form is to be submitted to FMD anytime a vehicle is being acquired or decommissioned, prior to occurrence. All vehicle acquisitions must first receive approval from the Cabinet Secretary of the agency prior to submission to the Fleet Management Division Director. FMD will forward approved requests to the Governor’s Office for final approval of the document (unless the agency in question is exempt from the Governor’s Office approval)  </a:t>
            </a:r>
          </a:p>
          <a:p>
            <a:pPr marL="457200" lvl="1" indent="0">
              <a:buNone/>
            </a:pPr>
            <a:endParaRPr lang="en-US" sz="1600" dirty="0"/>
          </a:p>
          <a:p>
            <a:pPr marL="0" indent="0">
              <a:buNone/>
            </a:pPr>
            <a:r>
              <a:rPr lang="en-US" sz="1600" b="1" dirty="0">
                <a:solidFill>
                  <a:schemeClr val="bg1"/>
                </a:solidFill>
              </a:rPr>
              <a:t>DOA-FM-HB-103 Driver List for noncompensatory business reasons </a:t>
            </a:r>
            <a:endParaRPr lang="en-US" sz="1600" dirty="0">
              <a:solidFill>
                <a:schemeClr val="bg1"/>
              </a:solidFill>
            </a:endParaRPr>
          </a:p>
          <a:p>
            <a:pPr marL="457200" lvl="1" indent="0">
              <a:buNone/>
            </a:pPr>
            <a:r>
              <a:rPr lang="en-US" sz="1600" dirty="0"/>
              <a:t>    This form should be completed to specify the bona fide noncompensatory business reasons for which a state vehicle is provided to an employee. Should be submitted to FMD on or before July 1</a:t>
            </a:r>
            <a:r>
              <a:rPr lang="en-US" sz="1600" baseline="30000" dirty="0"/>
              <a:t>st</a:t>
            </a:r>
            <a:r>
              <a:rPr lang="en-US" sz="1600" dirty="0"/>
              <a:t> of each year</a:t>
            </a:r>
          </a:p>
          <a:p>
            <a:pPr marL="457200" lvl="1" indent="0">
              <a:buNone/>
            </a:pPr>
            <a:endParaRPr lang="en-US" sz="1600" dirty="0"/>
          </a:p>
          <a:p>
            <a:pPr marL="0" indent="0">
              <a:buNone/>
            </a:pPr>
            <a:r>
              <a:rPr lang="en-US" sz="1600" b="1" dirty="0">
                <a:solidFill>
                  <a:schemeClr val="bg1"/>
                </a:solidFill>
              </a:rPr>
              <a:t>DOA-FM-067 State of WV Vehicle Log Sheet</a:t>
            </a:r>
            <a:r>
              <a:rPr lang="en-US" sz="1600" dirty="0">
                <a:solidFill>
                  <a:schemeClr val="bg1"/>
                </a:solidFill>
              </a:rPr>
              <a:t> </a:t>
            </a:r>
          </a:p>
          <a:p>
            <a:pPr marL="0" indent="0">
              <a:buNone/>
            </a:pPr>
            <a:r>
              <a:rPr lang="en-US" sz="1600" dirty="0">
                <a:solidFill>
                  <a:schemeClr val="bg1"/>
                </a:solidFill>
              </a:rPr>
              <a:t>          </a:t>
            </a:r>
            <a:r>
              <a:rPr lang="en-US" sz="1600" dirty="0"/>
              <a:t>Submission is mandatory ONLY if commuting mileage is recorded</a:t>
            </a:r>
          </a:p>
          <a:p>
            <a:pPr marL="457200" lvl="1" indent="0">
              <a:buNone/>
            </a:pPr>
            <a:r>
              <a:rPr lang="en-US" sz="1600" dirty="0"/>
              <a:t>    All commuting miles should be reported to FMD on a monthly basis. This form provides a template for the information your vehicle log sheet should include. If no commuting miles are driven, this form should not be submitted to FMD and should be retained internally only</a:t>
            </a:r>
          </a:p>
          <a:p>
            <a:endParaRPr lang="en-US" dirty="0"/>
          </a:p>
        </p:txBody>
      </p:sp>
      <p:sp>
        <p:nvSpPr>
          <p:cNvPr id="5" name="Slide Number Placeholder 4">
            <a:extLst>
              <a:ext uri="{FF2B5EF4-FFF2-40B4-BE49-F238E27FC236}">
                <a16:creationId xmlns:a16="http://schemas.microsoft.com/office/drawing/2014/main" id="{B6E0828A-B444-5C2E-1D3B-CFFEA4CAE1DC}"/>
              </a:ext>
            </a:extLst>
          </p:cNvPr>
          <p:cNvSpPr>
            <a:spLocks noGrp="1"/>
          </p:cNvSpPr>
          <p:nvPr>
            <p:ph type="sldNum" sz="quarter" idx="12"/>
          </p:nvPr>
        </p:nvSpPr>
        <p:spPr/>
        <p:txBody>
          <a:bodyPr/>
          <a:lstStyle/>
          <a:p>
            <a:fld id="{607FE42F-FF5E-4060-8577-4B3A4D93A5C8}" type="slidenum">
              <a:rPr lang="en-US" smtClean="0"/>
              <a:t>24</a:t>
            </a:fld>
            <a:endParaRPr lang="en-US"/>
          </a:p>
        </p:txBody>
      </p:sp>
    </p:spTree>
    <p:extLst>
      <p:ext uri="{BB962C8B-B14F-4D97-AF65-F5344CB8AC3E}">
        <p14:creationId xmlns:p14="http://schemas.microsoft.com/office/powerpoint/2010/main" val="66122544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513E-2937-4F65-9C6A-4AD47311F905}"/>
              </a:ext>
            </a:extLst>
          </p:cNvPr>
          <p:cNvSpPr>
            <a:spLocks noGrp="1"/>
          </p:cNvSpPr>
          <p:nvPr>
            <p:ph type="title"/>
          </p:nvPr>
        </p:nvSpPr>
        <p:spPr>
          <a:xfrm>
            <a:off x="1900721" y="245041"/>
            <a:ext cx="8846048" cy="1008406"/>
          </a:xfrm>
          <a:solidFill>
            <a:srgbClr val="002060"/>
          </a:solidFill>
          <a:effectLst>
            <a:glow rad="63500">
              <a:schemeClr val="accent1">
                <a:satMod val="175000"/>
                <a:alpha val="40000"/>
              </a:schemeClr>
            </a:glow>
          </a:effectLst>
        </p:spPr>
        <p:txBody>
          <a:bodyPr anchor="t"/>
          <a:lstStyle/>
          <a:p>
            <a:r>
              <a:rPr lang="en-US" sz="2800" b="1" dirty="0">
                <a:solidFill>
                  <a:schemeClr val="tx1"/>
                </a:solidFill>
              </a:rPr>
              <a:t>Mandatory Forms that Must be Retained at the Agency </a:t>
            </a:r>
            <a:r>
              <a:rPr lang="en-US" sz="2800" dirty="0">
                <a:solidFill>
                  <a:schemeClr val="tx1"/>
                </a:solidFill>
              </a:rPr>
              <a:t>L</a:t>
            </a:r>
            <a:r>
              <a:rPr lang="en-US" sz="2800" b="1" dirty="0">
                <a:solidFill>
                  <a:schemeClr val="tx1"/>
                </a:solidFill>
              </a:rPr>
              <a:t>evel</a:t>
            </a:r>
            <a:br>
              <a:rPr lang="en-US" sz="2800" dirty="0"/>
            </a:br>
            <a:br>
              <a:rPr lang="en-US" sz="2800" dirty="0"/>
            </a:br>
            <a:endParaRPr lang="en-US" sz="2800" dirty="0"/>
          </a:p>
        </p:txBody>
      </p:sp>
      <p:sp>
        <p:nvSpPr>
          <p:cNvPr id="3" name="Content Placeholder 2">
            <a:extLst>
              <a:ext uri="{FF2B5EF4-FFF2-40B4-BE49-F238E27FC236}">
                <a16:creationId xmlns:a16="http://schemas.microsoft.com/office/drawing/2014/main" id="{5D3AE785-6C5A-4AFD-B20A-A0808EBD3119}"/>
              </a:ext>
            </a:extLst>
          </p:cNvPr>
          <p:cNvSpPr>
            <a:spLocks noGrp="1"/>
          </p:cNvSpPr>
          <p:nvPr>
            <p:ph idx="1"/>
          </p:nvPr>
        </p:nvSpPr>
        <p:spPr>
          <a:xfrm>
            <a:off x="185956" y="1770077"/>
            <a:ext cx="11659299" cy="4579049"/>
          </a:xfrm>
        </p:spPr>
        <p:txBody>
          <a:bodyPr/>
          <a:lstStyle/>
          <a:p>
            <a:pPr marL="0" indent="0">
              <a:buNone/>
            </a:pPr>
            <a:r>
              <a:rPr lang="en-US" sz="1600" b="1" dirty="0">
                <a:solidFill>
                  <a:schemeClr val="bg1"/>
                </a:solidFill>
              </a:rPr>
              <a:t>DOA-FM-011 Fleet Policies and Procedures Driver Acknowledgement </a:t>
            </a:r>
            <a:endParaRPr lang="en-US" sz="1600" dirty="0">
              <a:solidFill>
                <a:schemeClr val="bg1"/>
              </a:solidFill>
            </a:endParaRPr>
          </a:p>
          <a:p>
            <a:pPr marL="457200" lvl="1" indent="0">
              <a:buNone/>
            </a:pPr>
            <a:r>
              <a:rPr lang="en-US" sz="1600" dirty="0"/>
              <a:t>     This acknowledgement form refers to the review of the Governor’s administrative policy on Employee use of Employer Provided Motor Vehicles. It should be completed by your drivers annually by January 15</a:t>
            </a:r>
            <a:r>
              <a:rPr lang="en-US" sz="1600" baseline="30000" dirty="0"/>
              <a:t>th</a:t>
            </a:r>
            <a:r>
              <a:rPr lang="en-US" sz="1600" dirty="0"/>
              <a:t> of each year. It also should be completed by any new drivers your agency assigns. The form should be retained internally and should not be submitted to FMD </a:t>
            </a:r>
          </a:p>
          <a:p>
            <a:pPr marL="457200" lvl="1" indent="0">
              <a:buNone/>
            </a:pPr>
            <a:endParaRPr lang="en-US" sz="1600" dirty="0"/>
          </a:p>
          <a:p>
            <a:pPr marL="0" indent="0">
              <a:buNone/>
            </a:pPr>
            <a:r>
              <a:rPr lang="en-US" sz="1600" b="1" dirty="0">
                <a:solidFill>
                  <a:schemeClr val="bg1"/>
                </a:solidFill>
              </a:rPr>
              <a:t>DOA-FM-023 Defensive Driving Training and DMV Driver's License Record </a:t>
            </a:r>
            <a:endParaRPr lang="en-US" sz="1600" dirty="0">
              <a:solidFill>
                <a:schemeClr val="bg1"/>
              </a:solidFill>
            </a:endParaRPr>
          </a:p>
          <a:p>
            <a:pPr marL="457200" lvl="1" indent="0">
              <a:buNone/>
            </a:pPr>
            <a:r>
              <a:rPr lang="en-US" sz="1600" dirty="0"/>
              <a:t>     This form should be completed both annually, and as needed, and submitted to BRIM as well as retained internally </a:t>
            </a:r>
          </a:p>
          <a:p>
            <a:pPr marL="457200" lvl="1" indent="0">
              <a:buNone/>
            </a:pPr>
            <a:endParaRPr lang="en-US" sz="1600" dirty="0"/>
          </a:p>
          <a:p>
            <a:pPr marL="0" indent="0">
              <a:buNone/>
            </a:pPr>
            <a:r>
              <a:rPr lang="en-US" sz="1600" b="1" dirty="0">
                <a:solidFill>
                  <a:schemeClr val="bg1"/>
                </a:solidFill>
              </a:rPr>
              <a:t>DOA-FM-031 Fuel Card User Agreement </a:t>
            </a:r>
            <a:endParaRPr lang="en-US" sz="1600" dirty="0">
              <a:solidFill>
                <a:schemeClr val="bg1"/>
              </a:solidFill>
            </a:endParaRPr>
          </a:p>
          <a:p>
            <a:pPr marL="457200" lvl="1" indent="0">
              <a:buNone/>
            </a:pPr>
            <a:r>
              <a:rPr lang="en-US" sz="1600" dirty="0"/>
              <a:t>     This acknowledgement form should be used prior to your drivers utilizing a Holman fuel card. This should be retained internally and should not be submitted to FMD</a:t>
            </a:r>
            <a:r>
              <a:rPr lang="en-US" sz="1200" dirty="0"/>
              <a:t> </a:t>
            </a:r>
          </a:p>
          <a:p>
            <a:pPr lvl="1"/>
            <a:endParaRPr lang="en-US" sz="1600" dirty="0"/>
          </a:p>
        </p:txBody>
      </p:sp>
      <p:sp>
        <p:nvSpPr>
          <p:cNvPr id="5" name="Slide Number Placeholder 4">
            <a:extLst>
              <a:ext uri="{FF2B5EF4-FFF2-40B4-BE49-F238E27FC236}">
                <a16:creationId xmlns:a16="http://schemas.microsoft.com/office/drawing/2014/main" id="{D1079C84-D1F8-14A9-7D4D-EB465CC9144E}"/>
              </a:ext>
            </a:extLst>
          </p:cNvPr>
          <p:cNvSpPr>
            <a:spLocks noGrp="1"/>
          </p:cNvSpPr>
          <p:nvPr>
            <p:ph type="sldNum" sz="quarter" idx="12"/>
          </p:nvPr>
        </p:nvSpPr>
        <p:spPr/>
        <p:txBody>
          <a:bodyPr/>
          <a:lstStyle/>
          <a:p>
            <a:fld id="{607FE42F-FF5E-4060-8577-4B3A4D93A5C8}" type="slidenum">
              <a:rPr lang="en-US" smtClean="0"/>
              <a:t>25</a:t>
            </a:fld>
            <a:endParaRPr lang="en-US"/>
          </a:p>
        </p:txBody>
      </p:sp>
    </p:spTree>
    <p:extLst>
      <p:ext uri="{BB962C8B-B14F-4D97-AF65-F5344CB8AC3E}">
        <p14:creationId xmlns:p14="http://schemas.microsoft.com/office/powerpoint/2010/main" val="426258256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513E-2937-4F65-9C6A-4AD47311F905}"/>
              </a:ext>
            </a:extLst>
          </p:cNvPr>
          <p:cNvSpPr>
            <a:spLocks noGrp="1"/>
          </p:cNvSpPr>
          <p:nvPr>
            <p:ph type="title"/>
          </p:nvPr>
        </p:nvSpPr>
        <p:spPr>
          <a:xfrm>
            <a:off x="2188396" y="346396"/>
            <a:ext cx="8342616" cy="677636"/>
          </a:xfrm>
          <a:solidFill>
            <a:srgbClr val="002060"/>
          </a:solidFill>
          <a:effectLst>
            <a:glow rad="63500">
              <a:schemeClr val="accent1">
                <a:satMod val="175000"/>
                <a:alpha val="40000"/>
              </a:schemeClr>
            </a:glow>
          </a:effectLst>
        </p:spPr>
        <p:txBody>
          <a:bodyPr anchor="t"/>
          <a:lstStyle/>
          <a:p>
            <a:pPr marL="0" marR="0">
              <a:lnSpc>
                <a:spcPct val="107000"/>
              </a:lnSpc>
              <a:spcBef>
                <a:spcPts val="0"/>
              </a:spcBef>
              <a:spcAft>
                <a:spcPts val="800"/>
              </a:spcAft>
            </a:pPr>
            <a:r>
              <a:rPr lang="en-US" sz="2800" b="1" dirty="0">
                <a:solidFill>
                  <a:schemeClr val="tx1"/>
                </a:solidFill>
                <a:ea typeface="Calibri" panose="020F0502020204030204" pitchFamily="34" charset="0"/>
                <a:cs typeface="Times New Roman" panose="02020603050405020304" pitchFamily="18" charset="0"/>
              </a:rPr>
              <a:t> Mandatory / Adjustable forms for your use</a:t>
            </a:r>
            <a:br>
              <a:rPr lang="en-US" sz="2000" dirty="0">
                <a:ea typeface="Calibri" panose="020F0502020204030204" pitchFamily="34" charset="0"/>
                <a:cs typeface="Times New Roman" panose="02020603050405020304" pitchFamily="18" charset="0"/>
              </a:rPr>
            </a:br>
            <a:br>
              <a:rPr lang="en-US" sz="2800" dirty="0"/>
            </a:br>
            <a:br>
              <a:rPr lang="en-US" sz="2800" dirty="0"/>
            </a:br>
            <a:endParaRPr lang="en-US" sz="2800" dirty="0"/>
          </a:p>
        </p:txBody>
      </p:sp>
      <p:sp>
        <p:nvSpPr>
          <p:cNvPr id="3" name="Content Placeholder 2">
            <a:extLst>
              <a:ext uri="{FF2B5EF4-FFF2-40B4-BE49-F238E27FC236}">
                <a16:creationId xmlns:a16="http://schemas.microsoft.com/office/drawing/2014/main" id="{5D3AE785-6C5A-4AFD-B20A-A0808EBD3119}"/>
              </a:ext>
            </a:extLst>
          </p:cNvPr>
          <p:cNvSpPr>
            <a:spLocks noGrp="1"/>
          </p:cNvSpPr>
          <p:nvPr>
            <p:ph idx="1"/>
          </p:nvPr>
        </p:nvSpPr>
        <p:spPr>
          <a:xfrm>
            <a:off x="185956" y="1536034"/>
            <a:ext cx="11820088" cy="4525963"/>
          </a:xfrm>
        </p:spPr>
        <p:txBody>
          <a:bodyPr/>
          <a:lstStyle/>
          <a:p>
            <a:endParaRPr lang="en-US" sz="1600" b="1" dirty="0"/>
          </a:p>
          <a:p>
            <a:pPr marL="0" indent="0">
              <a:buNone/>
            </a:pPr>
            <a:r>
              <a:rPr lang="en-US" sz="1600" b="1" dirty="0">
                <a:solidFill>
                  <a:schemeClr val="bg1"/>
                </a:solidFill>
              </a:rPr>
              <a:t>DOA-FM-018 Fleet Vehicle Inspection Checklist </a:t>
            </a:r>
            <a:endParaRPr lang="en-US" sz="1600" dirty="0">
              <a:solidFill>
                <a:schemeClr val="bg1"/>
              </a:solidFill>
            </a:endParaRPr>
          </a:p>
          <a:p>
            <a:pPr marL="457200" lvl="1" indent="0">
              <a:buNone/>
            </a:pPr>
            <a:r>
              <a:rPr lang="en-US" sz="1600" dirty="0"/>
              <a:t>     This form provides a helpful template for your driver’s vehicle inspection. This form can be modified to better suit your agency’s mission for the vehicle. Should be retained internally and should not be submitted to FMD.</a:t>
            </a:r>
          </a:p>
          <a:p>
            <a:endParaRPr lang="en-US" sz="1600" b="1" dirty="0"/>
          </a:p>
          <a:p>
            <a:pPr marL="0" indent="0">
              <a:buNone/>
            </a:pPr>
            <a:r>
              <a:rPr lang="en-US" sz="1600" b="1" dirty="0">
                <a:solidFill>
                  <a:schemeClr val="bg1"/>
                </a:solidFill>
              </a:rPr>
              <a:t>DOA-FM-067 State of WV Vehicle Log Sheet </a:t>
            </a:r>
            <a:endParaRPr lang="en-US" sz="1600" dirty="0">
              <a:solidFill>
                <a:schemeClr val="bg1"/>
              </a:solidFill>
            </a:endParaRPr>
          </a:p>
          <a:p>
            <a:pPr marL="457200" lvl="1" indent="0">
              <a:buNone/>
            </a:pPr>
            <a:r>
              <a:rPr lang="en-US" sz="1600" dirty="0"/>
              <a:t>     This form provides a template for the information your vehicle log sheet should include. This form can be modified to better suit your agency’s mission for the vehicle. Should be retained internally with the exception if commuting miles are driven</a:t>
            </a:r>
            <a:r>
              <a:rPr lang="en-US" sz="1600" b="1" dirty="0"/>
              <a:t>.  </a:t>
            </a:r>
            <a:r>
              <a:rPr lang="en-US" sz="1600" b="1" u="sng" dirty="0">
                <a:solidFill>
                  <a:srgbClr val="002060"/>
                </a:solidFill>
              </a:rPr>
              <a:t>All commuting miles should be reported to FMD on a monthly basis</a:t>
            </a:r>
            <a:r>
              <a:rPr lang="en-US" sz="1600" b="1" dirty="0">
                <a:solidFill>
                  <a:srgbClr val="002060"/>
                </a:solidFill>
              </a:rPr>
              <a:t> </a:t>
            </a:r>
          </a:p>
        </p:txBody>
      </p:sp>
      <p:sp>
        <p:nvSpPr>
          <p:cNvPr id="5" name="Slide Number Placeholder 4">
            <a:extLst>
              <a:ext uri="{FF2B5EF4-FFF2-40B4-BE49-F238E27FC236}">
                <a16:creationId xmlns:a16="http://schemas.microsoft.com/office/drawing/2014/main" id="{07D63278-C9FF-88BF-00F3-765913B924D0}"/>
              </a:ext>
            </a:extLst>
          </p:cNvPr>
          <p:cNvSpPr>
            <a:spLocks noGrp="1"/>
          </p:cNvSpPr>
          <p:nvPr>
            <p:ph type="sldNum" sz="quarter" idx="12"/>
          </p:nvPr>
        </p:nvSpPr>
        <p:spPr/>
        <p:txBody>
          <a:bodyPr/>
          <a:lstStyle/>
          <a:p>
            <a:fld id="{607FE42F-FF5E-4060-8577-4B3A4D93A5C8}" type="slidenum">
              <a:rPr lang="en-US" smtClean="0"/>
              <a:t>26</a:t>
            </a:fld>
            <a:endParaRPr lang="en-US"/>
          </a:p>
        </p:txBody>
      </p:sp>
    </p:spTree>
    <p:extLst>
      <p:ext uri="{BB962C8B-B14F-4D97-AF65-F5344CB8AC3E}">
        <p14:creationId xmlns:p14="http://schemas.microsoft.com/office/powerpoint/2010/main" val="187739722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513E-2937-4F65-9C6A-4AD47311F905}"/>
              </a:ext>
            </a:extLst>
          </p:cNvPr>
          <p:cNvSpPr>
            <a:spLocks noGrp="1"/>
          </p:cNvSpPr>
          <p:nvPr>
            <p:ph type="title"/>
          </p:nvPr>
        </p:nvSpPr>
        <p:spPr>
          <a:xfrm>
            <a:off x="2827090" y="309427"/>
            <a:ext cx="6996418" cy="604973"/>
          </a:xfrm>
          <a:solidFill>
            <a:srgbClr val="002060"/>
          </a:solidFill>
          <a:effectLst>
            <a:glow rad="63500">
              <a:schemeClr val="accent1">
                <a:satMod val="175000"/>
                <a:alpha val="40000"/>
              </a:schemeClr>
            </a:glow>
          </a:effectLst>
        </p:spPr>
        <p:txBody>
          <a:bodyPr anchor="t"/>
          <a:lstStyle/>
          <a:p>
            <a:pPr marL="0" marR="0">
              <a:lnSpc>
                <a:spcPct val="107000"/>
              </a:lnSpc>
              <a:spcBef>
                <a:spcPts val="0"/>
              </a:spcBef>
              <a:spcAft>
                <a:spcPts val="800"/>
              </a:spcAft>
            </a:pPr>
            <a:r>
              <a:rPr lang="en-US" sz="2800" dirty="0"/>
              <a:t>Fuel and Maintenance Per 148CSR03</a:t>
            </a:r>
          </a:p>
        </p:txBody>
      </p:sp>
      <p:sp>
        <p:nvSpPr>
          <p:cNvPr id="5" name="Slide Number Placeholder 4">
            <a:extLst>
              <a:ext uri="{FF2B5EF4-FFF2-40B4-BE49-F238E27FC236}">
                <a16:creationId xmlns:a16="http://schemas.microsoft.com/office/drawing/2014/main" id="{07D63278-C9FF-88BF-00F3-765913B924D0}"/>
              </a:ext>
            </a:extLst>
          </p:cNvPr>
          <p:cNvSpPr>
            <a:spLocks noGrp="1"/>
          </p:cNvSpPr>
          <p:nvPr>
            <p:ph type="sldNum" sz="quarter" idx="12"/>
          </p:nvPr>
        </p:nvSpPr>
        <p:spPr/>
        <p:txBody>
          <a:bodyPr/>
          <a:lstStyle/>
          <a:p>
            <a:fld id="{607FE42F-FF5E-4060-8577-4B3A4D93A5C8}" type="slidenum">
              <a:rPr lang="en-US" smtClean="0">
                <a:solidFill>
                  <a:schemeClr val="bg1"/>
                </a:solidFill>
              </a:rPr>
              <a:t>27</a:t>
            </a:fld>
            <a:endParaRPr lang="en-US">
              <a:solidFill>
                <a:schemeClr val="bg1"/>
              </a:solidFill>
            </a:endParaRPr>
          </a:p>
        </p:txBody>
      </p:sp>
      <p:pic>
        <p:nvPicPr>
          <p:cNvPr id="6" name="Content Placeholder 5">
            <a:extLst>
              <a:ext uri="{FF2B5EF4-FFF2-40B4-BE49-F238E27FC236}">
                <a16:creationId xmlns:a16="http://schemas.microsoft.com/office/drawing/2014/main" id="{CEA9D24D-9AA3-BD36-BD13-EA69B4158FF3}"/>
              </a:ext>
            </a:extLst>
          </p:cNvPr>
          <p:cNvPicPr>
            <a:picLocks noGrp="1" noChangeAspect="1"/>
          </p:cNvPicPr>
          <p:nvPr>
            <p:ph idx="1"/>
          </p:nvPr>
        </p:nvPicPr>
        <p:blipFill>
          <a:blip r:embed="rId2"/>
          <a:stretch>
            <a:fillRect/>
          </a:stretch>
        </p:blipFill>
        <p:spPr>
          <a:xfrm>
            <a:off x="258781" y="1666135"/>
            <a:ext cx="6624904" cy="2047875"/>
          </a:xfrm>
          <a:prstGeom prst="rect">
            <a:avLst/>
          </a:prstGeom>
          <a:ln w="19050">
            <a:solidFill>
              <a:srgbClr val="002060"/>
            </a:solidFill>
          </a:ln>
        </p:spPr>
      </p:pic>
      <p:pic>
        <p:nvPicPr>
          <p:cNvPr id="7" name="Picture 6">
            <a:extLst>
              <a:ext uri="{FF2B5EF4-FFF2-40B4-BE49-F238E27FC236}">
                <a16:creationId xmlns:a16="http://schemas.microsoft.com/office/drawing/2014/main" id="{A103B98B-48FA-8069-B8BD-2594D8DBBC8A}"/>
              </a:ext>
            </a:extLst>
          </p:cNvPr>
          <p:cNvPicPr>
            <a:picLocks noChangeAspect="1"/>
          </p:cNvPicPr>
          <p:nvPr/>
        </p:nvPicPr>
        <p:blipFill>
          <a:blip r:embed="rId3"/>
          <a:stretch>
            <a:fillRect/>
          </a:stretch>
        </p:blipFill>
        <p:spPr>
          <a:xfrm>
            <a:off x="7349412" y="1261988"/>
            <a:ext cx="4232988" cy="4030676"/>
          </a:xfrm>
          <a:prstGeom prst="rect">
            <a:avLst/>
          </a:prstGeom>
        </p:spPr>
      </p:pic>
      <p:sp>
        <p:nvSpPr>
          <p:cNvPr id="10" name="TextBox 9">
            <a:extLst>
              <a:ext uri="{FF2B5EF4-FFF2-40B4-BE49-F238E27FC236}">
                <a16:creationId xmlns:a16="http://schemas.microsoft.com/office/drawing/2014/main" id="{9B6555C0-8745-4CD0-015F-365664BDD6CE}"/>
              </a:ext>
            </a:extLst>
          </p:cNvPr>
          <p:cNvSpPr txBox="1"/>
          <p:nvPr/>
        </p:nvSpPr>
        <p:spPr>
          <a:xfrm>
            <a:off x="258781" y="4222369"/>
            <a:ext cx="7109717" cy="1938992"/>
          </a:xfrm>
          <a:prstGeom prst="rect">
            <a:avLst/>
          </a:prstGeom>
          <a:noFill/>
        </p:spPr>
        <p:txBody>
          <a:bodyPr wrap="square">
            <a:spAutoFit/>
          </a:bodyPr>
          <a:lstStyle/>
          <a:p>
            <a:r>
              <a:rPr lang="en-US" sz="2000" b="1" dirty="0">
                <a:solidFill>
                  <a:srgbClr val="002060"/>
                </a:solidFill>
                <a:latin typeface="Verdana" panose="020B0604030504040204" pitchFamily="34" charset="0"/>
                <a:ea typeface="Verdana" panose="020B0604030504040204" pitchFamily="34" charset="0"/>
              </a:rPr>
              <a:t>Rule §148-3-12 is an expansion on WV Code §5A-12-9a, which states “Each spending unit that owns, uses, or maintains a state vehicle shall utilize the vehicle management services provided by the Fleet Management Division for all state vehicles”</a:t>
            </a:r>
          </a:p>
        </p:txBody>
      </p:sp>
    </p:spTree>
    <p:extLst>
      <p:ext uri="{BB962C8B-B14F-4D97-AF65-F5344CB8AC3E}">
        <p14:creationId xmlns:p14="http://schemas.microsoft.com/office/powerpoint/2010/main" val="78326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513E-2937-4F65-9C6A-4AD47311F905}"/>
              </a:ext>
            </a:extLst>
          </p:cNvPr>
          <p:cNvSpPr>
            <a:spLocks noGrp="1"/>
          </p:cNvSpPr>
          <p:nvPr>
            <p:ph type="title"/>
          </p:nvPr>
        </p:nvSpPr>
        <p:spPr>
          <a:xfrm>
            <a:off x="3569522" y="251147"/>
            <a:ext cx="5355404" cy="545808"/>
          </a:xfrm>
          <a:solidFill>
            <a:srgbClr val="002060"/>
          </a:solidFill>
          <a:effectLst>
            <a:glow rad="63500">
              <a:schemeClr val="accent1">
                <a:satMod val="175000"/>
                <a:alpha val="40000"/>
              </a:schemeClr>
            </a:glow>
          </a:effectLst>
        </p:spPr>
        <p:txBody>
          <a:bodyPr anchor="t"/>
          <a:lstStyle/>
          <a:p>
            <a:pPr marL="0" marR="0">
              <a:lnSpc>
                <a:spcPct val="107000"/>
              </a:lnSpc>
              <a:spcBef>
                <a:spcPts val="0"/>
              </a:spcBef>
              <a:spcAft>
                <a:spcPts val="800"/>
              </a:spcAft>
            </a:pPr>
            <a:r>
              <a:rPr lang="en-US" sz="2800" dirty="0">
                <a:cs typeface="Times New Roman" panose="02020603050405020304" pitchFamily="18" charset="0"/>
              </a:rPr>
              <a:t>Basic Fueling Rules</a:t>
            </a:r>
            <a:endParaRPr lang="en-US" sz="2800" dirty="0"/>
          </a:p>
        </p:txBody>
      </p:sp>
      <p:sp>
        <p:nvSpPr>
          <p:cNvPr id="5" name="Slide Number Placeholder 4">
            <a:extLst>
              <a:ext uri="{FF2B5EF4-FFF2-40B4-BE49-F238E27FC236}">
                <a16:creationId xmlns:a16="http://schemas.microsoft.com/office/drawing/2014/main" id="{07D63278-C9FF-88BF-00F3-765913B924D0}"/>
              </a:ext>
            </a:extLst>
          </p:cNvPr>
          <p:cNvSpPr>
            <a:spLocks noGrp="1"/>
          </p:cNvSpPr>
          <p:nvPr>
            <p:ph type="sldNum" sz="quarter" idx="12"/>
          </p:nvPr>
        </p:nvSpPr>
        <p:spPr/>
        <p:txBody>
          <a:bodyPr/>
          <a:lstStyle/>
          <a:p>
            <a:fld id="{607FE42F-FF5E-4060-8577-4B3A4D93A5C8}" type="slidenum">
              <a:rPr lang="en-US" smtClean="0">
                <a:solidFill>
                  <a:schemeClr val="bg1"/>
                </a:solidFill>
              </a:rPr>
              <a:t>28</a:t>
            </a:fld>
            <a:endParaRPr lang="en-US">
              <a:solidFill>
                <a:schemeClr val="bg1"/>
              </a:solidFill>
            </a:endParaRPr>
          </a:p>
        </p:txBody>
      </p:sp>
      <p:sp>
        <p:nvSpPr>
          <p:cNvPr id="4" name="Content Placeholder 3">
            <a:extLst>
              <a:ext uri="{FF2B5EF4-FFF2-40B4-BE49-F238E27FC236}">
                <a16:creationId xmlns:a16="http://schemas.microsoft.com/office/drawing/2014/main" id="{220B9E1E-9D6F-D33D-AD68-1CC090E975B4}"/>
              </a:ext>
            </a:extLst>
          </p:cNvPr>
          <p:cNvSpPr>
            <a:spLocks noGrp="1"/>
          </p:cNvSpPr>
          <p:nvPr>
            <p:ph idx="1"/>
          </p:nvPr>
        </p:nvSpPr>
        <p:spPr>
          <a:xfrm>
            <a:off x="1123950" y="1600201"/>
            <a:ext cx="9782176" cy="4086223"/>
          </a:xfrm>
          <a:ln w="38100">
            <a:solidFill>
              <a:srgbClr val="002060"/>
            </a:solidFill>
          </a:ln>
        </p:spPr>
        <p:txBody>
          <a:bodyPr/>
          <a:lstStyle/>
          <a:p>
            <a:endParaRPr lang="en-US" sz="1800" b="1" dirty="0">
              <a:solidFill>
                <a:schemeClr val="bg1"/>
              </a:solidFill>
            </a:endParaRPr>
          </a:p>
          <a:p>
            <a:r>
              <a:rPr lang="en-US" sz="1800" b="1" dirty="0">
                <a:solidFill>
                  <a:schemeClr val="bg1"/>
                </a:solidFill>
              </a:rPr>
              <a:t>Fueling cards are assigned to the vehicle</a:t>
            </a:r>
          </a:p>
          <a:p>
            <a:pPr marL="0" indent="0">
              <a:buNone/>
            </a:pPr>
            <a:r>
              <a:rPr lang="en-US" sz="1800" b="1" dirty="0">
                <a:solidFill>
                  <a:schemeClr val="bg1"/>
                </a:solidFill>
              </a:rPr>
              <a:t>    The fueling how to is on FMDs website   </a:t>
            </a:r>
            <a:r>
              <a:rPr lang="en-US" sz="1800" b="1" dirty="0">
                <a:solidFill>
                  <a:srgbClr val="002060"/>
                </a:solidFill>
              </a:rPr>
              <a:t>https://fleet.wv.gov/fueling</a:t>
            </a:r>
          </a:p>
          <a:p>
            <a:r>
              <a:rPr lang="en-US" sz="1800" b="1" dirty="0">
                <a:solidFill>
                  <a:schemeClr val="bg1"/>
                </a:solidFill>
              </a:rPr>
              <a:t>PIN numbers are assigned to a driver; drivers should never share them</a:t>
            </a:r>
          </a:p>
          <a:p>
            <a:r>
              <a:rPr lang="en-US" sz="1800" b="1" dirty="0">
                <a:solidFill>
                  <a:schemeClr val="bg1"/>
                </a:solidFill>
              </a:rPr>
              <a:t>Drivers must complete </a:t>
            </a:r>
            <a:r>
              <a:rPr lang="en-US" sz="1800" b="1" dirty="0">
                <a:solidFill>
                  <a:srgbClr val="002060"/>
                </a:solidFill>
              </a:rPr>
              <a:t>DOA-FM-031 Fuel Card User Agreement</a:t>
            </a:r>
          </a:p>
          <a:p>
            <a:pPr marL="0" indent="0">
              <a:buNone/>
            </a:pPr>
            <a:r>
              <a:rPr lang="en-US" sz="1800" b="1" dirty="0">
                <a:solidFill>
                  <a:schemeClr val="bg1"/>
                </a:solidFill>
              </a:rPr>
              <a:t>     This form is retained at the agency</a:t>
            </a:r>
          </a:p>
          <a:p>
            <a:r>
              <a:rPr lang="en-US" sz="1800" b="1" dirty="0">
                <a:solidFill>
                  <a:schemeClr val="bg1"/>
                </a:solidFill>
              </a:rPr>
              <a:t>Lost cards need to be reported to FMD asap</a:t>
            </a:r>
          </a:p>
          <a:p>
            <a:pPr marL="0" indent="0">
              <a:buNone/>
            </a:pPr>
            <a:r>
              <a:rPr lang="en-US" sz="1800" b="1" dirty="0">
                <a:solidFill>
                  <a:schemeClr val="bg1"/>
                </a:solidFill>
              </a:rPr>
              <a:t>     A replacement card will be ordered</a:t>
            </a:r>
          </a:p>
          <a:p>
            <a:r>
              <a:rPr lang="en-US" sz="1800" b="1" dirty="0">
                <a:solidFill>
                  <a:schemeClr val="bg1"/>
                </a:solidFill>
              </a:rPr>
              <a:t>FMD maintains a few loaner cards to bridge any gaps</a:t>
            </a:r>
          </a:p>
          <a:p>
            <a:pPr marL="0" indent="0">
              <a:buNone/>
            </a:pPr>
            <a:r>
              <a:rPr lang="en-US" sz="1800" b="1" dirty="0">
                <a:solidFill>
                  <a:schemeClr val="bg1"/>
                </a:solidFill>
              </a:rPr>
              <a:t>     Loaner cards must be returned when permanent cards are received</a:t>
            </a:r>
          </a:p>
          <a:p>
            <a:pPr marL="0" indent="0">
              <a:buNone/>
            </a:pPr>
            <a:r>
              <a:rPr lang="en-US" sz="1800" b="1" dirty="0">
                <a:solidFill>
                  <a:schemeClr val="bg1"/>
                </a:solidFill>
              </a:rPr>
              <a:t>     If not returned, the loaner card will be terminated by FMD</a:t>
            </a:r>
          </a:p>
          <a:p>
            <a:endParaRPr lang="en-US" sz="1800" b="1" dirty="0">
              <a:solidFill>
                <a:schemeClr val="bg1"/>
              </a:solidFill>
            </a:endParaRPr>
          </a:p>
        </p:txBody>
      </p:sp>
    </p:spTree>
    <p:extLst>
      <p:ext uri="{BB962C8B-B14F-4D97-AF65-F5344CB8AC3E}">
        <p14:creationId xmlns:p14="http://schemas.microsoft.com/office/powerpoint/2010/main" val="3627046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324225" y="136525"/>
            <a:ext cx="6257925" cy="615950"/>
          </a:xfrm>
          <a:solidFill>
            <a:srgbClr val="002060"/>
          </a:solidFill>
          <a:effectLst>
            <a:glow rad="63500">
              <a:schemeClr val="accent1">
                <a:satMod val="175000"/>
                <a:alpha val="40000"/>
              </a:schemeClr>
            </a:glow>
          </a:effectLst>
        </p:spPr>
        <p:txBody>
          <a:bodyPr anchor="t"/>
          <a:lstStyle/>
          <a:p>
            <a:r>
              <a:rPr lang="en-US" sz="2800" b="1" dirty="0">
                <a:solidFill>
                  <a:schemeClr val="tx1"/>
                </a:solidFill>
              </a:rPr>
              <a:t>Maintenance Approval Process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304799" y="891729"/>
            <a:ext cx="11077575" cy="5829746"/>
          </a:xfrm>
        </p:spPr>
        <p:txBody>
          <a:bodyPr/>
          <a:lstStyle/>
          <a:p>
            <a:pPr marL="1200150" lvl="2" indent="-285750" algn="l">
              <a:buFont typeface="Arial" panose="020B0604020202020204" pitchFamily="34" charset="0"/>
              <a:buChar char="•"/>
            </a:pPr>
            <a:r>
              <a:rPr lang="en-US" b="1" dirty="0"/>
              <a:t>Agencies must approve all maintenance events on their vehicles</a:t>
            </a:r>
          </a:p>
          <a:p>
            <a:pPr lvl="2" algn="l"/>
            <a:r>
              <a:rPr lang="en-US" sz="1800" b="1" dirty="0"/>
              <a:t>    They must establish a hierarchy of contacts for maintenance approvals</a:t>
            </a:r>
          </a:p>
          <a:p>
            <a:pPr lvl="2" algn="l"/>
            <a:r>
              <a:rPr lang="en-US" b="1" dirty="0"/>
              <a:t>    </a:t>
            </a:r>
            <a:r>
              <a:rPr lang="en-US" sz="1800" b="1" dirty="0"/>
              <a:t>There are 6 levels of maintenance approval contacts with the FMD account       </a:t>
            </a:r>
          </a:p>
          <a:p>
            <a:pPr lvl="2" algn="l"/>
            <a:r>
              <a:rPr lang="en-US" b="1" dirty="0"/>
              <a:t>    manager always being the 6</a:t>
            </a:r>
            <a:r>
              <a:rPr lang="en-US" b="1" baseline="30000" dirty="0"/>
              <a:t>th</a:t>
            </a:r>
            <a:r>
              <a:rPr lang="en-US" b="1" dirty="0"/>
              <a:t> or last level</a:t>
            </a:r>
            <a:endParaRPr lang="en-US" sz="1800" b="1" dirty="0"/>
          </a:p>
          <a:p>
            <a:pPr marL="1257300" lvl="2" indent="-342900" algn="l">
              <a:buFont typeface="Wingdings" panose="05000000000000000000" pitchFamily="2" charset="2"/>
              <a:buChar char="Ø"/>
            </a:pPr>
            <a:endParaRPr lang="en-US" b="1" dirty="0"/>
          </a:p>
          <a:p>
            <a:pPr marL="1200150" lvl="2" indent="-285750" algn="l">
              <a:buFont typeface="Arial" panose="020B0604020202020204" pitchFamily="34" charset="0"/>
              <a:buChar char="•"/>
            </a:pPr>
            <a:r>
              <a:rPr lang="en-US" b="1" dirty="0"/>
              <a:t>The 1</a:t>
            </a:r>
            <a:r>
              <a:rPr lang="en-US" b="1" baseline="30000" dirty="0"/>
              <a:t>st</a:t>
            </a:r>
            <a:r>
              <a:rPr lang="en-US" b="1" dirty="0"/>
              <a:t> contact listed will be contacted first should Holman need to contact someone about a vehicle going in for maintenance.  If Holman cannot reach the 1</a:t>
            </a:r>
            <a:r>
              <a:rPr lang="en-US" b="1" baseline="30000" dirty="0"/>
              <a:t>st</a:t>
            </a:r>
            <a:r>
              <a:rPr lang="en-US" b="1" dirty="0"/>
              <a:t> contact, they will move down the approval contacts list</a:t>
            </a:r>
            <a:endParaRPr lang="en-US" sz="1600" b="1" baseline="30000" dirty="0"/>
          </a:p>
          <a:p>
            <a:pPr lvl="2" algn="l"/>
            <a:r>
              <a:rPr lang="en-US" sz="1600" b="1" baseline="30000" dirty="0"/>
              <a:t>      </a:t>
            </a:r>
            <a:r>
              <a:rPr lang="en-US" sz="1800" b="1" dirty="0"/>
              <a:t>In most cases the maintenance approver is contacted through email</a:t>
            </a:r>
          </a:p>
          <a:p>
            <a:pPr marL="1257300" lvl="2" indent="-342900" algn="l">
              <a:buFont typeface="Wingdings" panose="05000000000000000000" pitchFamily="2" charset="2"/>
              <a:buChar char="Ø"/>
            </a:pPr>
            <a:endParaRPr lang="en-US" b="1" dirty="0"/>
          </a:p>
          <a:p>
            <a:pPr marL="1200150" lvl="2" indent="-285750" algn="l">
              <a:buFont typeface="Arial" panose="020B0604020202020204" pitchFamily="34" charset="0"/>
              <a:buChar char="•"/>
            </a:pPr>
            <a:r>
              <a:rPr lang="en-US" b="1" dirty="0"/>
              <a:t>A dollar threshold can be set for maintenance approvals </a:t>
            </a:r>
          </a:p>
          <a:p>
            <a:pPr lvl="2" algn="l"/>
            <a:r>
              <a:rPr lang="en-US" sz="1800" b="1" dirty="0"/>
              <a:t>    FMD recommends $100 threshold</a:t>
            </a:r>
          </a:p>
          <a:p>
            <a:pPr marL="1257300" lvl="2" indent="-342900" algn="l">
              <a:buFont typeface="Wingdings" panose="05000000000000000000" pitchFamily="2" charset="2"/>
              <a:buChar char="Ø"/>
            </a:pPr>
            <a:endParaRPr lang="en-US" b="1" dirty="0"/>
          </a:p>
          <a:p>
            <a:pPr marL="1200150" lvl="2" indent="-285750" algn="l">
              <a:buFont typeface="Arial" panose="020B0604020202020204" pitchFamily="34" charset="0"/>
              <a:buChar char="•"/>
            </a:pPr>
            <a:r>
              <a:rPr lang="en-US" b="1" dirty="0"/>
              <a:t>The Driver of the vehicle cannot be the maintenance approver for that vehicle</a:t>
            </a:r>
          </a:p>
        </p:txBody>
      </p:sp>
      <p:sp>
        <p:nvSpPr>
          <p:cNvPr id="5" name="Slide Number Placeholder 4">
            <a:extLst>
              <a:ext uri="{FF2B5EF4-FFF2-40B4-BE49-F238E27FC236}">
                <a16:creationId xmlns:a16="http://schemas.microsoft.com/office/drawing/2014/main" id="{E394925B-9DEB-9946-481F-6A9FE9287F7C}"/>
              </a:ext>
            </a:extLst>
          </p:cNvPr>
          <p:cNvSpPr>
            <a:spLocks noGrp="1"/>
          </p:cNvSpPr>
          <p:nvPr>
            <p:ph type="sldNum" sz="quarter" idx="12"/>
          </p:nvPr>
        </p:nvSpPr>
        <p:spPr/>
        <p:txBody>
          <a:bodyPr/>
          <a:lstStyle/>
          <a:p>
            <a:fld id="{607FE42F-FF5E-4060-8577-4B3A4D93A5C8}" type="slidenum">
              <a:rPr lang="en-US" smtClean="0"/>
              <a:t>29</a:t>
            </a:fld>
            <a:endParaRPr lang="en-US"/>
          </a:p>
        </p:txBody>
      </p:sp>
    </p:spTree>
    <p:extLst>
      <p:ext uri="{BB962C8B-B14F-4D97-AF65-F5344CB8AC3E}">
        <p14:creationId xmlns:p14="http://schemas.microsoft.com/office/powerpoint/2010/main" val="341562051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111606" y="342903"/>
            <a:ext cx="8839200" cy="600074"/>
          </a:xfrm>
          <a:solidFill>
            <a:srgbClr val="002060"/>
          </a:solidFill>
          <a:effectLst>
            <a:glow rad="63500">
              <a:schemeClr val="accent1">
                <a:satMod val="175000"/>
                <a:alpha val="40000"/>
              </a:schemeClr>
            </a:glow>
          </a:effectLst>
        </p:spPr>
        <p:txBody>
          <a:bodyPr anchor="t"/>
          <a:lstStyle/>
          <a:p>
            <a:r>
              <a:rPr lang="en-US" sz="2800" b="1" dirty="0">
                <a:solidFill>
                  <a:schemeClr val="tx1"/>
                </a:solidFill>
              </a:rPr>
              <a:t>Fleet Management Division Assigned Accounts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060217" y="1427822"/>
            <a:ext cx="9890589" cy="5188878"/>
          </a:xfrm>
        </p:spPr>
        <p:txBody>
          <a:bodyPr/>
          <a:lstStyle/>
          <a:p>
            <a:pPr marL="342900" indent="-342900" algn="l">
              <a:buFont typeface="Arial" panose="020B0604020202020204" pitchFamily="34" charset="0"/>
              <a:buChar char="•"/>
            </a:pPr>
            <a:r>
              <a:rPr lang="en-US" sz="1800" dirty="0"/>
              <a:t>Accounts are assigned by cabinet to give agencies a central point of contact for FMD. This is done to make each interaction an efficient and positive experience</a:t>
            </a:r>
          </a:p>
          <a:p>
            <a:pPr algn="l"/>
            <a:endParaRPr lang="en-US" sz="1800" dirty="0"/>
          </a:p>
          <a:p>
            <a:pPr marL="342900" indent="-342900" algn="l">
              <a:buFont typeface="Arial" panose="020B0604020202020204" pitchFamily="34" charset="0"/>
              <a:buChar char="•"/>
            </a:pPr>
            <a:r>
              <a:rPr lang="en-US" sz="1800" dirty="0"/>
              <a:t>Each account representative has over roughly 2,500 vehicles</a:t>
            </a:r>
          </a:p>
          <a:p>
            <a:pPr marL="342900" indent="-342900" algn="l">
              <a:buFont typeface="Arial" panose="020B0604020202020204" pitchFamily="34" charset="0"/>
              <a:buChar char="•"/>
            </a:pPr>
            <a:endParaRPr lang="en-US" sz="1800" dirty="0"/>
          </a:p>
          <a:p>
            <a:pPr marL="342900" indent="-342900" algn="l">
              <a:buFont typeface="Arial" panose="020B0604020202020204" pitchFamily="34" charset="0"/>
              <a:buChar char="•"/>
            </a:pPr>
            <a:r>
              <a:rPr lang="en-US" sz="1800" dirty="0"/>
              <a:t>The account representatives will be whom AFCs contact for fueling, maintenance, Holman, and any other vehicle related questions</a:t>
            </a:r>
          </a:p>
          <a:p>
            <a:pPr marL="342900" indent="-342900" algn="l">
              <a:buFont typeface="Arial" panose="020B0604020202020204" pitchFamily="34" charset="0"/>
              <a:buChar char="•"/>
            </a:pPr>
            <a:endParaRPr lang="en-US" sz="1800" dirty="0"/>
          </a:p>
          <a:p>
            <a:pPr marL="342900" indent="-342900" algn="l">
              <a:buFont typeface="Arial" panose="020B0604020202020204" pitchFamily="34" charset="0"/>
              <a:buChar char="•"/>
            </a:pPr>
            <a:r>
              <a:rPr lang="en-US" sz="1800" dirty="0"/>
              <a:t>Account representatives also oversee setting up Holman access and maintenance approval levels for their prospective agencies</a:t>
            </a:r>
          </a:p>
          <a:p>
            <a:pPr marL="342900" indent="-342900" algn="l">
              <a:buFont typeface="Arial" panose="020B0604020202020204" pitchFamily="34" charset="0"/>
              <a:buChar char="•"/>
            </a:pPr>
            <a:endParaRPr lang="en-US" sz="1800" dirty="0"/>
          </a:p>
          <a:p>
            <a:pPr marL="342900" indent="-342900" algn="l">
              <a:buFont typeface="Arial" panose="020B0604020202020204" pitchFamily="34" charset="0"/>
              <a:buChar char="•"/>
            </a:pPr>
            <a:r>
              <a:rPr lang="en-US" sz="1800" dirty="0"/>
              <a:t>To request Holman access and set up maintenance approval levels, an AFC needs to fill out a </a:t>
            </a:r>
            <a:r>
              <a:rPr lang="en-US" sz="1800" b="1" dirty="0">
                <a:solidFill>
                  <a:srgbClr val="002060"/>
                </a:solidFill>
              </a:rPr>
              <a:t>DOA-</a:t>
            </a:r>
            <a:r>
              <a:rPr lang="en-US" sz="1800" b="1" dirty="0">
                <a:solidFill>
                  <a:schemeClr val="accent6">
                    <a:lumMod val="75000"/>
                  </a:schemeClr>
                </a:solidFill>
              </a:rPr>
              <a:t>FM-033</a:t>
            </a:r>
            <a:r>
              <a:rPr lang="en-US" sz="1800" dirty="0">
                <a:solidFill>
                  <a:schemeClr val="accent6">
                    <a:lumMod val="75000"/>
                  </a:schemeClr>
                </a:solidFill>
              </a:rPr>
              <a:t> </a:t>
            </a:r>
            <a:r>
              <a:rPr lang="en-US" sz="1800" b="1" dirty="0">
                <a:solidFill>
                  <a:schemeClr val="accent6">
                    <a:lumMod val="75000"/>
                  </a:schemeClr>
                </a:solidFill>
              </a:rPr>
              <a:t>Holman User Access Request </a:t>
            </a:r>
            <a:r>
              <a:rPr lang="en-US" sz="1800" dirty="0"/>
              <a:t>form and submit it to their account representative</a:t>
            </a:r>
          </a:p>
          <a:p>
            <a:pPr marL="3543300" lvl="7" indent="-342900" algn="l">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887FAA47-52A2-6C04-A8F0-4E51C17026ED}"/>
              </a:ext>
            </a:extLst>
          </p:cNvPr>
          <p:cNvSpPr>
            <a:spLocks noGrp="1"/>
          </p:cNvSpPr>
          <p:nvPr>
            <p:ph type="sldNum" sz="quarter" idx="12"/>
          </p:nvPr>
        </p:nvSpPr>
        <p:spPr/>
        <p:txBody>
          <a:bodyPr/>
          <a:lstStyle/>
          <a:p>
            <a:fld id="{607FE42F-FF5E-4060-8577-4B3A4D93A5C8}" type="slidenum">
              <a:rPr lang="en-US" smtClean="0"/>
              <a:t>3</a:t>
            </a:fld>
            <a:endParaRPr lang="en-US"/>
          </a:p>
        </p:txBody>
      </p:sp>
    </p:spTree>
    <p:extLst>
      <p:ext uri="{BB962C8B-B14F-4D97-AF65-F5344CB8AC3E}">
        <p14:creationId xmlns:p14="http://schemas.microsoft.com/office/powerpoint/2010/main" val="328655581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267075" y="205814"/>
            <a:ext cx="6143625" cy="584761"/>
          </a:xfrm>
          <a:solidFill>
            <a:srgbClr val="002060"/>
          </a:solidFill>
          <a:effectLst>
            <a:glow rad="63500">
              <a:schemeClr val="accent1">
                <a:satMod val="175000"/>
                <a:alpha val="40000"/>
              </a:schemeClr>
            </a:glow>
          </a:effectLst>
        </p:spPr>
        <p:txBody>
          <a:bodyPr anchor="t"/>
          <a:lstStyle/>
          <a:p>
            <a:r>
              <a:rPr lang="en-US" sz="2800" b="1" dirty="0">
                <a:solidFill>
                  <a:schemeClr val="tx1"/>
                </a:solidFill>
              </a:rPr>
              <a:t>Maintenance Approval Process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33350" y="1089615"/>
            <a:ext cx="12192000" cy="3736991"/>
          </a:xfrm>
        </p:spPr>
        <p:txBody>
          <a:bodyPr/>
          <a:lstStyle/>
          <a:p>
            <a:pPr algn="l"/>
            <a:r>
              <a:rPr lang="en-US" sz="1800" b="1" dirty="0"/>
              <a:t>        Below is an example of an FMD vehicle with the maintenance approval hierarchy set up  </a:t>
            </a:r>
          </a:p>
          <a:p>
            <a:pPr algn="l"/>
            <a:r>
              <a:rPr lang="en-US" sz="1800" b="1" dirty="0"/>
              <a:t>                                                          with a $500 threshold                </a:t>
            </a:r>
          </a:p>
        </p:txBody>
      </p:sp>
      <p:pic>
        <p:nvPicPr>
          <p:cNvPr id="6" name="Picture 5">
            <a:extLst>
              <a:ext uri="{FF2B5EF4-FFF2-40B4-BE49-F238E27FC236}">
                <a16:creationId xmlns:a16="http://schemas.microsoft.com/office/drawing/2014/main" id="{7671FBBD-7D08-479E-BE92-3DD4AACEEF6D}"/>
              </a:ext>
            </a:extLst>
          </p:cNvPr>
          <p:cNvPicPr>
            <a:picLocks noChangeAspect="1"/>
          </p:cNvPicPr>
          <p:nvPr/>
        </p:nvPicPr>
        <p:blipFill>
          <a:blip r:embed="rId3"/>
          <a:stretch>
            <a:fillRect/>
          </a:stretch>
        </p:blipFill>
        <p:spPr>
          <a:xfrm>
            <a:off x="514351" y="1981200"/>
            <a:ext cx="11249023" cy="4264024"/>
          </a:xfrm>
          <a:prstGeom prst="rect">
            <a:avLst/>
          </a:prstGeom>
          <a:ln w="12700">
            <a:solidFill>
              <a:srgbClr val="002060"/>
            </a:solidFill>
          </a:ln>
        </p:spPr>
      </p:pic>
      <p:sp>
        <p:nvSpPr>
          <p:cNvPr id="5" name="Slide Number Placeholder 4">
            <a:extLst>
              <a:ext uri="{FF2B5EF4-FFF2-40B4-BE49-F238E27FC236}">
                <a16:creationId xmlns:a16="http://schemas.microsoft.com/office/drawing/2014/main" id="{D8E896EB-FC61-D115-5123-7B04FA99FB9B}"/>
              </a:ext>
            </a:extLst>
          </p:cNvPr>
          <p:cNvSpPr>
            <a:spLocks noGrp="1"/>
          </p:cNvSpPr>
          <p:nvPr>
            <p:ph type="sldNum" sz="quarter" idx="12"/>
          </p:nvPr>
        </p:nvSpPr>
        <p:spPr/>
        <p:txBody>
          <a:bodyPr/>
          <a:lstStyle/>
          <a:p>
            <a:fld id="{607FE42F-FF5E-4060-8577-4B3A4D93A5C8}" type="slidenum">
              <a:rPr lang="en-US" smtClean="0"/>
              <a:t>30</a:t>
            </a:fld>
            <a:endParaRPr lang="en-US"/>
          </a:p>
        </p:txBody>
      </p:sp>
    </p:spTree>
    <p:extLst>
      <p:ext uri="{BB962C8B-B14F-4D97-AF65-F5344CB8AC3E}">
        <p14:creationId xmlns:p14="http://schemas.microsoft.com/office/powerpoint/2010/main" val="18604222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838575" y="136525"/>
            <a:ext cx="4964112" cy="673100"/>
          </a:xfrm>
          <a:solidFill>
            <a:srgbClr val="002060"/>
          </a:solidFill>
          <a:effectLst>
            <a:glow rad="63500">
              <a:schemeClr val="accent1">
                <a:satMod val="175000"/>
                <a:alpha val="40000"/>
              </a:schemeClr>
            </a:glow>
          </a:effectLst>
        </p:spPr>
        <p:txBody>
          <a:bodyPr anchor="t"/>
          <a:lstStyle/>
          <a:p>
            <a:r>
              <a:rPr lang="en-US" sz="2800" b="1" dirty="0"/>
              <a:t>Fleet.wv.gov</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609600" y="891729"/>
            <a:ext cx="11239500" cy="582974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cs typeface="Arial" panose="020B0604020202020204" pitchFamily="34" charset="0"/>
              </a:rPr>
              <a:t>Don’t forget that the Fleet Management Division has many helpful resources   available on their website</a:t>
            </a: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000" b="0" i="0" u="none" strike="noStrike" kern="1200" cap="none" spc="0" normalizeH="0" baseline="0" noProof="0" dirty="0">
              <a:ln>
                <a:noFill/>
              </a:ln>
              <a:solidFill>
                <a:srgbClr val="FFFFFF"/>
              </a:solidFill>
              <a:effectLst/>
              <a:uLnTx/>
              <a:uFillTx/>
              <a:latin typeface="Georgia" panose="02040502050405020303" pitchFamily="18" charset="0"/>
              <a:ea typeface="+mn-ea"/>
              <a:cs typeface="Arial" panose="020B0604020202020204" pitchFamily="34" charset="0"/>
            </a:endParaRP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i="0" u="none" strike="noStrike" kern="1200" cap="none" spc="0" normalizeH="0" baseline="0" noProof="0" dirty="0">
                <a:ln>
                  <a:noFill/>
                </a:ln>
                <a:solidFill>
                  <a:srgbClr val="FFFFFF"/>
                </a:solidFill>
                <a:effectLst/>
                <a:uLnTx/>
                <a:uFillTx/>
                <a:cs typeface="Arial" panose="020B0604020202020204" pitchFamily="34" charset="0"/>
              </a:rPr>
              <a:t>Many forms to help with everything involved with ordering and operating a state vehicle </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hlinkClick r:id="rId2">
                  <a:extLst>
                    <a:ext uri="{A12FA001-AC4F-418D-AE19-62706E023703}">
                      <ahyp:hlinkClr xmlns:ahyp="http://schemas.microsoft.com/office/drawing/2018/hyperlinkcolor" val="tx"/>
                    </a:ext>
                  </a:extLst>
                </a:hlinkClick>
              </a:rPr>
              <a:t>https://fleet.wv.gov/AFC_Resources/Pages/default.aspx</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rPr>
              <a:t> </a:t>
            </a: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i="0" u="none" strike="noStrike" kern="1200" cap="none" spc="0" normalizeH="0" baseline="0" noProof="0" dirty="0">
                <a:ln>
                  <a:noFill/>
                </a:ln>
                <a:solidFill>
                  <a:srgbClr val="FFFFFF"/>
                </a:solidFill>
                <a:effectLst/>
                <a:uLnTx/>
                <a:uFillTx/>
                <a:cs typeface="Arial" panose="020B0604020202020204" pitchFamily="34" charset="0"/>
              </a:rPr>
              <a:t>Forms and other resources for drivers of state vehicles </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hlinkClick r:id="rId3">
                  <a:extLst>
                    <a:ext uri="{A12FA001-AC4F-418D-AE19-62706E023703}">
                      <ahyp:hlinkClr xmlns:ahyp="http://schemas.microsoft.com/office/drawing/2018/hyperlinkcolor" val="tx"/>
                    </a:ext>
                  </a:extLst>
                </a:hlinkClick>
              </a:rPr>
              <a:t>https://fleet.wv.gov/new-driver-orientation/Pages/default.aspx</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rPr>
              <a:t> </a:t>
            </a: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i="0" u="none" strike="noStrike" kern="1200" cap="none" spc="0" normalizeH="0" baseline="0" noProof="0" dirty="0">
                <a:ln>
                  <a:noFill/>
                </a:ln>
                <a:solidFill>
                  <a:srgbClr val="FFFFFF"/>
                </a:solidFill>
                <a:effectLst/>
                <a:uLnTx/>
                <a:uFillTx/>
                <a:cs typeface="Arial" panose="020B0604020202020204" pitchFamily="34" charset="0"/>
              </a:rPr>
              <a:t>Instructions on various aspects of a fuel card for a state vehicle </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hlinkClick r:id="rId4">
                  <a:extLst>
                    <a:ext uri="{A12FA001-AC4F-418D-AE19-62706E023703}">
                      <ahyp:hlinkClr xmlns:ahyp="http://schemas.microsoft.com/office/drawing/2018/hyperlinkcolor" val="tx"/>
                    </a:ext>
                  </a:extLst>
                </a:hlinkClick>
              </a:rPr>
              <a:t>https://fleet.wv.gov/fueling/Pages/default.aspx</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rPr>
              <a:t> </a:t>
            </a: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i="0" u="none" strike="noStrike" kern="1200" cap="none" spc="0" normalizeH="0" baseline="0" noProof="0" dirty="0">
                <a:ln>
                  <a:noFill/>
                </a:ln>
                <a:solidFill>
                  <a:srgbClr val="FFFFFF"/>
                </a:solidFill>
                <a:effectLst/>
                <a:uLnTx/>
                <a:uFillTx/>
                <a:cs typeface="Arial" panose="020B0604020202020204" pitchFamily="34" charset="0"/>
              </a:rPr>
              <a:t>Instructions on various aspects of maintenance for a state vehicle </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hlinkClick r:id="rId5">
                  <a:extLst>
                    <a:ext uri="{A12FA001-AC4F-418D-AE19-62706E023703}">
                      <ahyp:hlinkClr xmlns:ahyp="http://schemas.microsoft.com/office/drawing/2018/hyperlinkcolor" val="tx"/>
                    </a:ext>
                  </a:extLst>
                </a:hlinkClick>
              </a:rPr>
              <a:t>https://fleet.wv.gov/Maintenance/Pages/default.aspx</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rPr>
              <a:t> </a:t>
            </a: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i="0" u="none" strike="noStrike" kern="1200" cap="none" spc="0" normalizeH="0" baseline="0" noProof="0" dirty="0">
                <a:ln>
                  <a:noFill/>
                </a:ln>
                <a:solidFill>
                  <a:srgbClr val="FFFFFF"/>
                </a:solidFill>
                <a:effectLst/>
                <a:uLnTx/>
                <a:uFillTx/>
                <a:cs typeface="Arial" panose="020B0604020202020204" pitchFamily="34" charset="0"/>
              </a:rPr>
              <a:t>Updated news and current events at FMD</a:t>
            </a: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i="0" u="none" strike="noStrike" kern="1200" cap="none" spc="0" normalizeH="0" baseline="0" noProof="0" dirty="0">
                <a:ln>
                  <a:noFill/>
                </a:ln>
                <a:solidFill>
                  <a:srgbClr val="FFFFFF"/>
                </a:solidFill>
                <a:effectLst/>
                <a:uLnTx/>
                <a:uFillTx/>
                <a:cs typeface="Arial" panose="020B0604020202020204" pitchFamily="34" charset="0"/>
              </a:rPr>
              <a:t>Many informative data reports including FMD’s annual report </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hlinkClick r:id="rId6">
                  <a:extLst>
                    <a:ext uri="{A12FA001-AC4F-418D-AE19-62706E023703}">
                      <ahyp:hlinkClr xmlns:ahyp="http://schemas.microsoft.com/office/drawing/2018/hyperlinkcolor" val="tx"/>
                    </a:ext>
                  </a:extLst>
                </a:hlinkClick>
              </a:rPr>
              <a:t>https://fleet.wv.gov/reports/Pages/default.aspx</a:t>
            </a:r>
            <a:endParaRPr kumimoji="0" lang="en-US" sz="2000" b="1" i="0" u="none" strike="noStrike" kern="1200" cap="none" spc="0" normalizeH="0" baseline="0" noProof="0" dirty="0">
              <a:ln>
                <a:noFill/>
              </a:ln>
              <a:solidFill>
                <a:srgbClr val="002060"/>
              </a:solidFill>
              <a:effectLst/>
              <a:uLnTx/>
              <a:uFillTx/>
              <a:cs typeface="Arial" panose="020B0604020202020204" pitchFamily="34" charset="0"/>
            </a:endParaRPr>
          </a:p>
          <a:p>
            <a:pPr marL="800100" marR="0" lvl="1"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i="0" u="none" strike="noStrike" kern="1200" cap="none" spc="0" normalizeH="0" baseline="0" noProof="0" dirty="0">
                <a:ln>
                  <a:noFill/>
                </a:ln>
                <a:solidFill>
                  <a:schemeClr val="bg1"/>
                </a:solidFill>
                <a:effectLst/>
                <a:uLnTx/>
                <a:uFillTx/>
                <a:cs typeface="Arial" panose="020B0604020202020204" pitchFamily="34" charset="0"/>
              </a:rPr>
              <a:t>And a frequently asked questions page that answers FMD’s m</a:t>
            </a:r>
            <a:r>
              <a:rPr kumimoji="0" lang="en-US" sz="2000" i="0" u="none" strike="noStrike" kern="1200" cap="none" spc="0" normalizeH="0" baseline="0" noProof="0" dirty="0">
                <a:ln>
                  <a:noFill/>
                </a:ln>
                <a:solidFill>
                  <a:srgbClr val="FFFFFF"/>
                </a:solidFill>
                <a:effectLst/>
                <a:uLnTx/>
                <a:uFillTx/>
                <a:cs typeface="Arial" panose="020B0604020202020204" pitchFamily="34" charset="0"/>
              </a:rPr>
              <a:t>ost asked questions </a:t>
            </a:r>
            <a:r>
              <a:rPr kumimoji="0" lang="en-US" sz="2000" b="1" i="0" u="none" strike="noStrike" kern="1200" cap="none" spc="0" normalizeH="0" baseline="0" noProof="0" dirty="0">
                <a:ln>
                  <a:noFill/>
                </a:ln>
                <a:solidFill>
                  <a:srgbClr val="002060"/>
                </a:solidFill>
                <a:effectLst/>
                <a:uLnTx/>
                <a:uFillTx/>
                <a:cs typeface="Arial" panose="020B0604020202020204" pitchFamily="34" charset="0"/>
                <a:hlinkClick r:id="rId7">
                  <a:extLst>
                    <a:ext uri="{A12FA001-AC4F-418D-AE19-62706E023703}">
                      <ahyp:hlinkClr xmlns:ahyp="http://schemas.microsoft.com/office/drawing/2018/hyperlinkcolor" val="tx"/>
                    </a:ext>
                  </a:extLst>
                </a:hlinkClick>
              </a:rPr>
              <a:t>https://fleet.wv.gov/FAQ/Pages/default.aspx</a:t>
            </a:r>
            <a:endParaRPr lang="en-US" b="1" dirty="0">
              <a:solidFill>
                <a:srgbClr val="002060"/>
              </a:solidFill>
            </a:endParaRPr>
          </a:p>
        </p:txBody>
      </p:sp>
      <p:sp>
        <p:nvSpPr>
          <p:cNvPr id="5" name="Slide Number Placeholder 4">
            <a:extLst>
              <a:ext uri="{FF2B5EF4-FFF2-40B4-BE49-F238E27FC236}">
                <a16:creationId xmlns:a16="http://schemas.microsoft.com/office/drawing/2014/main" id="{E394925B-9DEB-9946-481F-6A9FE9287F7C}"/>
              </a:ext>
            </a:extLst>
          </p:cNvPr>
          <p:cNvSpPr>
            <a:spLocks noGrp="1"/>
          </p:cNvSpPr>
          <p:nvPr>
            <p:ph type="sldNum" sz="quarter" idx="12"/>
          </p:nvPr>
        </p:nvSpPr>
        <p:spPr/>
        <p:txBody>
          <a:bodyPr/>
          <a:lstStyle/>
          <a:p>
            <a:fld id="{607FE42F-FF5E-4060-8577-4B3A4D93A5C8}" type="slidenum">
              <a:rPr lang="en-US" smtClean="0">
                <a:solidFill>
                  <a:schemeClr val="bg1"/>
                </a:solidFill>
              </a:rPr>
              <a:t>31</a:t>
            </a:fld>
            <a:endParaRPr lang="en-US">
              <a:solidFill>
                <a:schemeClr val="bg1"/>
              </a:solidFill>
            </a:endParaRPr>
          </a:p>
        </p:txBody>
      </p:sp>
    </p:spTree>
    <p:extLst>
      <p:ext uri="{BB962C8B-B14F-4D97-AF65-F5344CB8AC3E}">
        <p14:creationId xmlns:p14="http://schemas.microsoft.com/office/powerpoint/2010/main" val="2573604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2024" y="277625"/>
            <a:ext cx="4568101" cy="700548"/>
          </a:xfrm>
          <a:solidFill>
            <a:srgbClr val="002060"/>
          </a:solidFill>
          <a:effectLst>
            <a:glow rad="63500">
              <a:schemeClr val="accent1">
                <a:satMod val="175000"/>
                <a:alpha val="40000"/>
              </a:schemeClr>
            </a:glow>
          </a:effectLst>
        </p:spPr>
        <p:txBody>
          <a:bodyPr vert="horz" lIns="91440" tIns="45720" rIns="91440" bIns="45720" rtlCol="0" anchor="ctr">
            <a:normAutofit/>
          </a:bodyPr>
          <a:lstStyle/>
          <a:p>
            <a:pPr algn="l">
              <a:lnSpc>
                <a:spcPct val="90000"/>
              </a:lnSpc>
            </a:pPr>
            <a:r>
              <a:rPr lang="en-US" sz="3600" kern="1200" dirty="0">
                <a:solidFill>
                  <a:schemeClr val="tx1"/>
                </a:solidFill>
              </a:rPr>
              <a:t>Fleet Management</a:t>
            </a:r>
          </a:p>
        </p:txBody>
      </p:sp>
      <p:sp>
        <p:nvSpPr>
          <p:cNvPr id="3" name="Content Placeholder 2"/>
          <p:cNvSpPr>
            <a:spLocks noGrp="1"/>
          </p:cNvSpPr>
          <p:nvPr>
            <p:ph type="subTitle" idx="1"/>
          </p:nvPr>
        </p:nvSpPr>
        <p:spPr>
          <a:xfrm>
            <a:off x="822121" y="1789958"/>
            <a:ext cx="6066287" cy="4636009"/>
          </a:xfrm>
        </p:spPr>
        <p:txBody>
          <a:bodyPr vert="horz" lIns="91440" tIns="45720" rIns="91440" bIns="45720" rtlCol="0" anchor="t">
            <a:noAutofit/>
          </a:bodyPr>
          <a:lstStyle/>
          <a:p>
            <a:pPr algn="l">
              <a:lnSpc>
                <a:spcPct val="90000"/>
              </a:lnSpc>
            </a:pPr>
            <a:endParaRPr lang="en-US" sz="1800" dirty="0"/>
          </a:p>
          <a:p>
            <a:pPr marL="228600" lvl="1" algn="l">
              <a:lnSpc>
                <a:spcPct val="90000"/>
              </a:lnSpc>
            </a:pPr>
            <a:r>
              <a:rPr lang="en-US" sz="1800" dirty="0"/>
              <a:t>    </a:t>
            </a:r>
            <a:r>
              <a:rPr lang="en-US" dirty="0"/>
              <a:t>Part 2 – Holman Insights</a:t>
            </a:r>
          </a:p>
          <a:p>
            <a:pPr lvl="2" indent="-228600" algn="l">
              <a:lnSpc>
                <a:spcPct val="90000"/>
              </a:lnSpc>
              <a:buFont typeface="Arial" panose="020B0604020202020204" pitchFamily="34" charset="0"/>
              <a:buChar char="•"/>
            </a:pPr>
            <a:endParaRPr lang="en-US" sz="2000" dirty="0"/>
          </a:p>
          <a:p>
            <a:pPr lvl="2" indent="-228600" algn="l">
              <a:lnSpc>
                <a:spcPct val="90000"/>
              </a:lnSpc>
              <a:buFont typeface="Arial" panose="020B0604020202020204" pitchFamily="34" charset="0"/>
              <a:buChar char="•"/>
            </a:pPr>
            <a:r>
              <a:rPr lang="en-US" sz="2000" dirty="0"/>
              <a:t>Dashboard and Widgets</a:t>
            </a:r>
          </a:p>
          <a:p>
            <a:pPr lvl="2" indent="-228600" algn="l">
              <a:lnSpc>
                <a:spcPct val="90000"/>
              </a:lnSpc>
              <a:buFont typeface="Arial" panose="020B0604020202020204" pitchFamily="34" charset="0"/>
              <a:buChar char="•"/>
            </a:pPr>
            <a:r>
              <a:rPr lang="en-US" sz="2000" dirty="0"/>
              <a:t>Quick Search</a:t>
            </a:r>
          </a:p>
          <a:p>
            <a:pPr lvl="2" indent="-228600" algn="l">
              <a:lnSpc>
                <a:spcPct val="90000"/>
              </a:lnSpc>
              <a:buFont typeface="Arial" panose="020B0604020202020204" pitchFamily="34" charset="0"/>
              <a:buChar char="•"/>
            </a:pPr>
            <a:r>
              <a:rPr lang="en-US" sz="2000" dirty="0"/>
              <a:t>Search Tab</a:t>
            </a:r>
          </a:p>
          <a:p>
            <a:pPr lvl="2" indent="-228600" algn="l">
              <a:lnSpc>
                <a:spcPct val="90000"/>
              </a:lnSpc>
              <a:buFont typeface="Arial" panose="020B0604020202020204" pitchFamily="34" charset="0"/>
              <a:buChar char="•"/>
            </a:pPr>
            <a:r>
              <a:rPr lang="en-US" sz="2000" dirty="0"/>
              <a:t>Reporting Tab</a:t>
            </a:r>
          </a:p>
          <a:p>
            <a:pPr lvl="2" indent="-228600" algn="l">
              <a:lnSpc>
                <a:spcPct val="90000"/>
              </a:lnSpc>
              <a:buFont typeface="Arial" panose="020B0604020202020204" pitchFamily="34" charset="0"/>
              <a:buChar char="•"/>
            </a:pPr>
            <a:r>
              <a:rPr lang="en-US" sz="2000" dirty="0"/>
              <a:t>Maintenance Approval Process and Manual PO Entry</a:t>
            </a:r>
          </a:p>
          <a:p>
            <a:pPr lvl="2" indent="-228600" algn="l">
              <a:lnSpc>
                <a:spcPct val="90000"/>
              </a:lnSpc>
              <a:buFont typeface="Arial" panose="020B0604020202020204" pitchFamily="34" charset="0"/>
              <a:buChar char="•"/>
            </a:pPr>
            <a:r>
              <a:rPr lang="en-US" sz="2000" dirty="0"/>
              <a:t>Asset and Contacts Management Tab</a:t>
            </a:r>
          </a:p>
          <a:p>
            <a:pPr lvl="2" indent="-228600" algn="l">
              <a:lnSpc>
                <a:spcPct val="90000"/>
              </a:lnSpc>
              <a:buFont typeface="Arial" panose="020B0604020202020204" pitchFamily="34" charset="0"/>
              <a:buChar char="•"/>
            </a:pPr>
            <a:r>
              <a:rPr lang="en-US" sz="2000" dirty="0"/>
              <a:t>Combined Inventory Management View with Driver Updates View</a:t>
            </a:r>
          </a:p>
          <a:p>
            <a:pPr lvl="2" indent="-228600" algn="l">
              <a:lnSpc>
                <a:spcPct val="90000"/>
              </a:lnSpc>
              <a:buFont typeface="Arial" panose="020B0604020202020204" pitchFamily="34" charset="0"/>
              <a:buChar char="•"/>
            </a:pPr>
            <a:r>
              <a:rPr lang="en-US" sz="2000" dirty="0"/>
              <a:t>Telematics</a:t>
            </a:r>
          </a:p>
          <a:p>
            <a:pPr lvl="2" indent="-228600" algn="l">
              <a:lnSpc>
                <a:spcPct val="90000"/>
              </a:lnSpc>
              <a:buFont typeface="Arial" panose="020B0604020202020204" pitchFamily="34" charset="0"/>
              <a:buChar char="•"/>
            </a:pPr>
            <a:r>
              <a:rPr lang="en-US" sz="2000" dirty="0"/>
              <a:t>Driver Safety Program</a:t>
            </a:r>
          </a:p>
          <a:p>
            <a:pPr marL="685800" lvl="2">
              <a:lnSpc>
                <a:spcPct val="90000"/>
              </a:lnSpc>
            </a:pPr>
            <a:endParaRPr lang="en-US" dirty="0">
              <a:solidFill>
                <a:srgbClr val="009999"/>
              </a:solidFill>
            </a:endParaRPr>
          </a:p>
          <a:p>
            <a:pPr marL="685800" lvl="2">
              <a:lnSpc>
                <a:spcPct val="90000"/>
              </a:lnSpc>
            </a:pPr>
            <a:r>
              <a:rPr lang="en-US" dirty="0">
                <a:solidFill>
                  <a:schemeClr val="bg1"/>
                </a:solidFill>
              </a:rPr>
              <a:t> </a:t>
            </a:r>
          </a:p>
        </p:txBody>
      </p:sp>
      <p:pic>
        <p:nvPicPr>
          <p:cNvPr id="9" name="Picture 8">
            <a:extLst>
              <a:ext uri="{FF2B5EF4-FFF2-40B4-BE49-F238E27FC236}">
                <a16:creationId xmlns:a16="http://schemas.microsoft.com/office/drawing/2014/main" id="{D594EE30-2348-4324-AA32-0C96EF30109C}"/>
              </a:ext>
            </a:extLst>
          </p:cNvPr>
          <p:cNvPicPr>
            <a:picLocks noChangeAspect="1"/>
          </p:cNvPicPr>
          <p:nvPr/>
        </p:nvPicPr>
        <p:blipFill rotWithShape="1">
          <a:blip r:embed="rId3">
            <a:extLst>
              <a:ext uri="{28A0092B-C50C-407E-A947-70E740481C1C}">
                <a14:useLocalDpi xmlns:a14="http://schemas.microsoft.com/office/drawing/2010/main" val="0"/>
              </a:ext>
            </a:extLst>
          </a:blip>
          <a:srcRect r="-3" b="-3"/>
          <a:stretch/>
        </p:blipFill>
        <p:spPr>
          <a:xfrm>
            <a:off x="7509526" y="2615717"/>
            <a:ext cx="4181583" cy="381025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sp>
        <p:nvSpPr>
          <p:cNvPr id="5" name="Slide Number Placeholder 4">
            <a:extLst>
              <a:ext uri="{FF2B5EF4-FFF2-40B4-BE49-F238E27FC236}">
                <a16:creationId xmlns:a16="http://schemas.microsoft.com/office/drawing/2014/main" id="{94682053-C6FC-512C-CB21-D325ED2A02B8}"/>
              </a:ext>
            </a:extLst>
          </p:cNvPr>
          <p:cNvSpPr>
            <a:spLocks noGrp="1"/>
          </p:cNvSpPr>
          <p:nvPr>
            <p:ph type="sldNum" sz="quarter" idx="12"/>
          </p:nvPr>
        </p:nvSpPr>
        <p:spPr/>
        <p:txBody>
          <a:bodyPr/>
          <a:lstStyle/>
          <a:p>
            <a:fld id="{607FE42F-FF5E-4060-8577-4B3A4D93A5C8}" type="slidenum">
              <a:rPr lang="en-US" smtClean="0"/>
              <a:t>32</a:t>
            </a:fld>
            <a:endParaRPr lang="en-US"/>
          </a:p>
        </p:txBody>
      </p:sp>
      <p:sp>
        <p:nvSpPr>
          <p:cNvPr id="4" name="TextBox 3">
            <a:extLst>
              <a:ext uri="{FF2B5EF4-FFF2-40B4-BE49-F238E27FC236}">
                <a16:creationId xmlns:a16="http://schemas.microsoft.com/office/drawing/2014/main" id="{B8E94BA6-DEC5-7AFB-E71A-908DDE3AEA97}"/>
              </a:ext>
            </a:extLst>
          </p:cNvPr>
          <p:cNvSpPr txBox="1"/>
          <p:nvPr/>
        </p:nvSpPr>
        <p:spPr>
          <a:xfrm>
            <a:off x="1694576" y="1266738"/>
            <a:ext cx="7043024" cy="523220"/>
          </a:xfrm>
          <a:prstGeom prst="rect">
            <a:avLst/>
          </a:prstGeom>
          <a:noFill/>
        </p:spPr>
        <p:txBody>
          <a:bodyPr wrap="square" rtlCol="0">
            <a:spAutoFit/>
          </a:bodyPr>
          <a:lstStyle/>
          <a:p>
            <a:r>
              <a:rPr lang="en-US" sz="2800" b="1" kern="1200" dirty="0">
                <a:solidFill>
                  <a:schemeClr val="tx1"/>
                </a:solidFill>
                <a:latin typeface="Verdana" panose="020B0604030504040204" pitchFamily="34" charset="0"/>
                <a:ea typeface="Verdana" panose="020B0604030504040204" pitchFamily="34" charset="0"/>
              </a:rPr>
              <a:t>Agency Fleet Coordinator Training</a:t>
            </a:r>
          </a:p>
        </p:txBody>
      </p:sp>
    </p:spTree>
    <p:extLst>
      <p:ext uri="{BB962C8B-B14F-4D97-AF65-F5344CB8AC3E}">
        <p14:creationId xmlns:p14="http://schemas.microsoft.com/office/powerpoint/2010/main" val="70106152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4077050" y="176169"/>
            <a:ext cx="4328719" cy="719181"/>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27552" y="1351768"/>
            <a:ext cx="12192000" cy="570451"/>
          </a:xfrm>
        </p:spPr>
        <p:txBody>
          <a:bodyPr/>
          <a:lstStyle/>
          <a:p>
            <a:pPr algn="l"/>
            <a:r>
              <a:rPr lang="en-US" dirty="0">
                <a:hlinkClick r:id="rId3">
                  <a:extLst>
                    <a:ext uri="{A12FA001-AC4F-418D-AE19-62706E023703}">
                      <ahyp:hlinkClr xmlns:ahyp="http://schemas.microsoft.com/office/drawing/2018/hyperlinkcolor" val="tx"/>
                    </a:ext>
                  </a:extLst>
                </a:hlinkClick>
              </a:rPr>
              <a:t>https://insights.holman.com</a:t>
            </a:r>
            <a:endParaRPr lang="en-US" dirty="0"/>
          </a:p>
        </p:txBody>
      </p:sp>
      <p:pic>
        <p:nvPicPr>
          <p:cNvPr id="6" name="Picture 5">
            <a:extLst>
              <a:ext uri="{FF2B5EF4-FFF2-40B4-BE49-F238E27FC236}">
                <a16:creationId xmlns:a16="http://schemas.microsoft.com/office/drawing/2014/main" id="{BB2B4524-E0D6-C876-A779-7CE53AAD7F20}"/>
              </a:ext>
            </a:extLst>
          </p:cNvPr>
          <p:cNvPicPr>
            <a:picLocks noChangeAspect="1"/>
          </p:cNvPicPr>
          <p:nvPr/>
        </p:nvPicPr>
        <p:blipFill>
          <a:blip r:embed="rId4"/>
          <a:stretch>
            <a:fillRect/>
          </a:stretch>
        </p:blipFill>
        <p:spPr>
          <a:xfrm>
            <a:off x="2335226" y="2378637"/>
            <a:ext cx="7521547" cy="4088837"/>
          </a:xfrm>
          <a:prstGeom prst="rect">
            <a:avLst/>
          </a:prstGeom>
        </p:spPr>
      </p:pic>
      <p:sp>
        <p:nvSpPr>
          <p:cNvPr id="5" name="Slide Number Placeholder 4">
            <a:extLst>
              <a:ext uri="{FF2B5EF4-FFF2-40B4-BE49-F238E27FC236}">
                <a16:creationId xmlns:a16="http://schemas.microsoft.com/office/drawing/2014/main" id="{579BFCC4-D65E-D8C0-1400-9A94CF5771C7}"/>
              </a:ext>
            </a:extLst>
          </p:cNvPr>
          <p:cNvSpPr>
            <a:spLocks noGrp="1"/>
          </p:cNvSpPr>
          <p:nvPr>
            <p:ph type="sldNum" sz="quarter" idx="12"/>
          </p:nvPr>
        </p:nvSpPr>
        <p:spPr/>
        <p:txBody>
          <a:bodyPr/>
          <a:lstStyle/>
          <a:p>
            <a:fld id="{607FE42F-FF5E-4060-8577-4B3A4D93A5C8}" type="slidenum">
              <a:rPr lang="en-US" smtClean="0"/>
              <a:t>33</a:t>
            </a:fld>
            <a:endParaRPr lang="en-US"/>
          </a:p>
        </p:txBody>
      </p:sp>
    </p:spTree>
    <p:extLst>
      <p:ext uri="{BB962C8B-B14F-4D97-AF65-F5344CB8AC3E}">
        <p14:creationId xmlns:p14="http://schemas.microsoft.com/office/powerpoint/2010/main" val="100082165"/>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195512" y="177097"/>
            <a:ext cx="8220075" cy="628650"/>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Dashboard/Widgets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0" y="944746"/>
            <a:ext cx="12192000" cy="1337519"/>
          </a:xfrm>
        </p:spPr>
        <p:txBody>
          <a:bodyPr/>
          <a:lstStyle/>
          <a:p>
            <a:pPr algn="l"/>
            <a:r>
              <a:rPr lang="en-US" dirty="0"/>
              <a:t>   Dashboard/General Fleet Info</a:t>
            </a:r>
          </a:p>
          <a:p>
            <a:pPr marL="800100" lvl="1" indent="-342900" algn="l">
              <a:buFont typeface="Arial" panose="020B0604020202020204" pitchFamily="34" charset="0"/>
              <a:buChar char="•"/>
            </a:pPr>
            <a:r>
              <a:rPr lang="en-US" dirty="0"/>
              <a:t>Three biggest tabs are Inventory, Fuel Usage, and Maintenance</a:t>
            </a:r>
          </a:p>
          <a:p>
            <a:pPr marL="800100" lvl="1" indent="-342900" algn="l">
              <a:buFont typeface="Arial" panose="020B0604020202020204" pitchFamily="34" charset="0"/>
              <a:buChar char="•"/>
            </a:pPr>
            <a:r>
              <a:rPr lang="en-US" dirty="0"/>
              <a:t>Telematics is a useful dashboard for any agency using that program</a:t>
            </a:r>
          </a:p>
          <a:p>
            <a:pPr marL="342900" indent="-342900" algn="l">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3EE650F8-6E1C-450C-988C-8F3EFFA75FE8}"/>
              </a:ext>
            </a:extLst>
          </p:cNvPr>
          <p:cNvPicPr>
            <a:picLocks noChangeAspect="1"/>
          </p:cNvPicPr>
          <p:nvPr/>
        </p:nvPicPr>
        <p:blipFill>
          <a:blip r:embed="rId3"/>
          <a:stretch>
            <a:fillRect/>
          </a:stretch>
        </p:blipFill>
        <p:spPr>
          <a:xfrm>
            <a:off x="94328" y="2429567"/>
            <a:ext cx="10934700" cy="4251336"/>
          </a:xfrm>
          <a:prstGeom prst="rect">
            <a:avLst/>
          </a:prstGeom>
        </p:spPr>
      </p:pic>
      <p:sp>
        <p:nvSpPr>
          <p:cNvPr id="5" name="Slide Number Placeholder 4">
            <a:extLst>
              <a:ext uri="{FF2B5EF4-FFF2-40B4-BE49-F238E27FC236}">
                <a16:creationId xmlns:a16="http://schemas.microsoft.com/office/drawing/2014/main" id="{01B1545D-ABE6-D3C4-5272-7CA195F129D9}"/>
              </a:ext>
            </a:extLst>
          </p:cNvPr>
          <p:cNvSpPr>
            <a:spLocks noGrp="1"/>
          </p:cNvSpPr>
          <p:nvPr>
            <p:ph type="sldNum" sz="quarter" idx="12"/>
          </p:nvPr>
        </p:nvSpPr>
        <p:spPr/>
        <p:txBody>
          <a:bodyPr/>
          <a:lstStyle/>
          <a:p>
            <a:fld id="{607FE42F-FF5E-4060-8577-4B3A4D93A5C8}" type="slidenum">
              <a:rPr lang="en-US" smtClean="0"/>
              <a:t>34</a:t>
            </a:fld>
            <a:endParaRPr lang="en-US"/>
          </a:p>
        </p:txBody>
      </p:sp>
    </p:spTree>
    <p:extLst>
      <p:ext uri="{BB962C8B-B14F-4D97-AF65-F5344CB8AC3E}">
        <p14:creationId xmlns:p14="http://schemas.microsoft.com/office/powerpoint/2010/main" val="301181501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256639" y="136525"/>
            <a:ext cx="8321878" cy="618484"/>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Dashboard/Widgets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352425" y="1015156"/>
            <a:ext cx="12192000" cy="1057012"/>
          </a:xfrm>
        </p:spPr>
        <p:txBody>
          <a:bodyPr/>
          <a:lstStyle/>
          <a:p>
            <a:pPr algn="l"/>
            <a:r>
              <a:rPr lang="en-US" dirty="0"/>
              <a:t>  Inventory Dashboard</a:t>
            </a:r>
          </a:p>
          <a:p>
            <a:pPr marL="342900" indent="-342900" algn="l">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8D027F59-B71B-45C6-BF52-086C15BAC2BE}"/>
              </a:ext>
            </a:extLst>
          </p:cNvPr>
          <p:cNvPicPr>
            <a:picLocks noChangeAspect="1"/>
          </p:cNvPicPr>
          <p:nvPr/>
        </p:nvPicPr>
        <p:blipFill>
          <a:blip r:embed="rId3"/>
          <a:stretch>
            <a:fillRect/>
          </a:stretch>
        </p:blipFill>
        <p:spPr>
          <a:xfrm>
            <a:off x="243738" y="1763480"/>
            <a:ext cx="10833837" cy="4857862"/>
          </a:xfrm>
          <a:prstGeom prst="rect">
            <a:avLst/>
          </a:prstGeom>
        </p:spPr>
      </p:pic>
      <p:sp>
        <p:nvSpPr>
          <p:cNvPr id="5" name="Slide Number Placeholder 4">
            <a:extLst>
              <a:ext uri="{FF2B5EF4-FFF2-40B4-BE49-F238E27FC236}">
                <a16:creationId xmlns:a16="http://schemas.microsoft.com/office/drawing/2014/main" id="{083025A2-489A-CCFF-919B-3CFD1A738B35}"/>
              </a:ext>
            </a:extLst>
          </p:cNvPr>
          <p:cNvSpPr>
            <a:spLocks noGrp="1"/>
          </p:cNvSpPr>
          <p:nvPr>
            <p:ph type="sldNum" sz="quarter" idx="12"/>
          </p:nvPr>
        </p:nvSpPr>
        <p:spPr/>
        <p:txBody>
          <a:bodyPr/>
          <a:lstStyle/>
          <a:p>
            <a:fld id="{607FE42F-FF5E-4060-8577-4B3A4D93A5C8}" type="slidenum">
              <a:rPr lang="en-US" smtClean="0"/>
              <a:t>35</a:t>
            </a:fld>
            <a:endParaRPr lang="en-US"/>
          </a:p>
        </p:txBody>
      </p:sp>
    </p:spTree>
    <p:extLst>
      <p:ext uri="{BB962C8B-B14F-4D97-AF65-F5344CB8AC3E}">
        <p14:creationId xmlns:p14="http://schemas.microsoft.com/office/powerpoint/2010/main" val="3530132580"/>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449585" y="209725"/>
            <a:ext cx="8120543" cy="637563"/>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Dashboard/Widgets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0" y="1025679"/>
            <a:ext cx="12192000" cy="1057012"/>
          </a:xfrm>
        </p:spPr>
        <p:txBody>
          <a:bodyPr/>
          <a:lstStyle/>
          <a:p>
            <a:pPr algn="l"/>
            <a:r>
              <a:rPr lang="en-US" dirty="0"/>
              <a:t>   Fuel Usage</a:t>
            </a:r>
          </a:p>
          <a:p>
            <a:pPr marL="342900" indent="-342900" algn="l">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6FE26790-4A5E-462B-B378-882BBF9E892C}"/>
              </a:ext>
            </a:extLst>
          </p:cNvPr>
          <p:cNvPicPr>
            <a:picLocks noChangeAspect="1"/>
          </p:cNvPicPr>
          <p:nvPr/>
        </p:nvPicPr>
        <p:blipFill>
          <a:blip r:embed="rId3"/>
          <a:stretch>
            <a:fillRect/>
          </a:stretch>
        </p:blipFill>
        <p:spPr>
          <a:xfrm>
            <a:off x="133351" y="2082691"/>
            <a:ext cx="10896600" cy="4400659"/>
          </a:xfrm>
          <a:prstGeom prst="rect">
            <a:avLst/>
          </a:prstGeom>
        </p:spPr>
      </p:pic>
      <p:sp>
        <p:nvSpPr>
          <p:cNvPr id="5" name="Slide Number Placeholder 4">
            <a:extLst>
              <a:ext uri="{FF2B5EF4-FFF2-40B4-BE49-F238E27FC236}">
                <a16:creationId xmlns:a16="http://schemas.microsoft.com/office/drawing/2014/main" id="{250D4DD4-D8C4-CD76-AA7B-2E5831F52419}"/>
              </a:ext>
            </a:extLst>
          </p:cNvPr>
          <p:cNvSpPr>
            <a:spLocks noGrp="1"/>
          </p:cNvSpPr>
          <p:nvPr>
            <p:ph type="sldNum" sz="quarter" idx="12"/>
          </p:nvPr>
        </p:nvSpPr>
        <p:spPr/>
        <p:txBody>
          <a:bodyPr/>
          <a:lstStyle/>
          <a:p>
            <a:fld id="{607FE42F-FF5E-4060-8577-4B3A4D93A5C8}" type="slidenum">
              <a:rPr lang="en-US" smtClean="0"/>
              <a:t>36</a:t>
            </a:fld>
            <a:endParaRPr lang="en-US"/>
          </a:p>
        </p:txBody>
      </p:sp>
    </p:spTree>
    <p:extLst>
      <p:ext uri="{BB962C8B-B14F-4D97-AF65-F5344CB8AC3E}">
        <p14:creationId xmlns:p14="http://schemas.microsoft.com/office/powerpoint/2010/main" val="568067578"/>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315361" y="136525"/>
            <a:ext cx="8137322" cy="643651"/>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Dashboard/Widgets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66675" y="909459"/>
            <a:ext cx="12192000" cy="1057012"/>
          </a:xfrm>
        </p:spPr>
        <p:txBody>
          <a:bodyPr/>
          <a:lstStyle/>
          <a:p>
            <a:pPr algn="l"/>
            <a:r>
              <a:rPr lang="en-US" dirty="0"/>
              <a:t>  Maintenance</a:t>
            </a:r>
          </a:p>
          <a:p>
            <a:pPr marL="342900" indent="-342900" algn="l">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DBECC5EF-ABE5-445C-8B9C-0FF9594D0C9C}"/>
              </a:ext>
            </a:extLst>
          </p:cNvPr>
          <p:cNvPicPr>
            <a:picLocks noChangeAspect="1"/>
          </p:cNvPicPr>
          <p:nvPr/>
        </p:nvPicPr>
        <p:blipFill>
          <a:blip r:embed="rId3"/>
          <a:stretch>
            <a:fillRect/>
          </a:stretch>
        </p:blipFill>
        <p:spPr>
          <a:xfrm>
            <a:off x="209551" y="1809386"/>
            <a:ext cx="10791824" cy="4540668"/>
          </a:xfrm>
          <a:prstGeom prst="rect">
            <a:avLst/>
          </a:prstGeom>
        </p:spPr>
      </p:pic>
      <p:sp>
        <p:nvSpPr>
          <p:cNvPr id="5" name="Slide Number Placeholder 4">
            <a:extLst>
              <a:ext uri="{FF2B5EF4-FFF2-40B4-BE49-F238E27FC236}">
                <a16:creationId xmlns:a16="http://schemas.microsoft.com/office/drawing/2014/main" id="{AF3B00D0-8767-4E42-CC70-D641EE6F995C}"/>
              </a:ext>
            </a:extLst>
          </p:cNvPr>
          <p:cNvSpPr>
            <a:spLocks noGrp="1"/>
          </p:cNvSpPr>
          <p:nvPr>
            <p:ph type="sldNum" sz="quarter" idx="12"/>
          </p:nvPr>
        </p:nvSpPr>
        <p:spPr/>
        <p:txBody>
          <a:bodyPr/>
          <a:lstStyle/>
          <a:p>
            <a:fld id="{607FE42F-FF5E-4060-8577-4B3A4D93A5C8}" type="slidenum">
              <a:rPr lang="en-US" smtClean="0"/>
              <a:t>37</a:t>
            </a:fld>
            <a:endParaRPr lang="en-US"/>
          </a:p>
        </p:txBody>
      </p:sp>
    </p:spTree>
    <p:extLst>
      <p:ext uri="{BB962C8B-B14F-4D97-AF65-F5344CB8AC3E}">
        <p14:creationId xmlns:p14="http://schemas.microsoft.com/office/powerpoint/2010/main" val="1524252141"/>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290194" y="136525"/>
            <a:ext cx="8229599" cy="677207"/>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Dashboard/Widgets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85725" y="919906"/>
            <a:ext cx="12192000" cy="1057012"/>
          </a:xfrm>
        </p:spPr>
        <p:txBody>
          <a:bodyPr/>
          <a:lstStyle/>
          <a:p>
            <a:pPr algn="l"/>
            <a:r>
              <a:rPr lang="en-US" dirty="0"/>
              <a:t>   Telematics</a:t>
            </a:r>
          </a:p>
          <a:p>
            <a:pPr marL="342900" indent="-342900" algn="l">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C3286681-71E7-4DD1-8121-1ADA4DA0CBB1}"/>
              </a:ext>
            </a:extLst>
          </p:cNvPr>
          <p:cNvPicPr>
            <a:picLocks noChangeAspect="1"/>
          </p:cNvPicPr>
          <p:nvPr/>
        </p:nvPicPr>
        <p:blipFill>
          <a:blip r:embed="rId3"/>
          <a:stretch>
            <a:fillRect/>
          </a:stretch>
        </p:blipFill>
        <p:spPr>
          <a:xfrm>
            <a:off x="390524" y="1711255"/>
            <a:ext cx="10467975" cy="5010220"/>
          </a:xfrm>
          <a:prstGeom prst="rect">
            <a:avLst/>
          </a:prstGeom>
        </p:spPr>
      </p:pic>
      <p:sp>
        <p:nvSpPr>
          <p:cNvPr id="6" name="Slide Number Placeholder 5">
            <a:extLst>
              <a:ext uri="{FF2B5EF4-FFF2-40B4-BE49-F238E27FC236}">
                <a16:creationId xmlns:a16="http://schemas.microsoft.com/office/drawing/2014/main" id="{FBBA6138-C397-9FCA-CFCB-6E0A0F21C6C0}"/>
              </a:ext>
            </a:extLst>
          </p:cNvPr>
          <p:cNvSpPr>
            <a:spLocks noGrp="1"/>
          </p:cNvSpPr>
          <p:nvPr>
            <p:ph type="sldNum" sz="quarter" idx="12"/>
          </p:nvPr>
        </p:nvSpPr>
        <p:spPr/>
        <p:txBody>
          <a:bodyPr/>
          <a:lstStyle/>
          <a:p>
            <a:fld id="{607FE42F-FF5E-4060-8577-4B3A4D93A5C8}" type="slidenum">
              <a:rPr lang="en-US" smtClean="0"/>
              <a:t>38</a:t>
            </a:fld>
            <a:endParaRPr lang="en-US"/>
          </a:p>
        </p:txBody>
      </p:sp>
    </p:spTree>
    <p:extLst>
      <p:ext uri="{BB962C8B-B14F-4D97-AF65-F5344CB8AC3E}">
        <p14:creationId xmlns:p14="http://schemas.microsoft.com/office/powerpoint/2010/main" val="237325256"/>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273417" y="136526"/>
            <a:ext cx="8313488" cy="626874"/>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Dashboard/Widgets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0" y="763399"/>
            <a:ext cx="11836866" cy="3014852"/>
          </a:xfrm>
        </p:spPr>
        <p:txBody>
          <a:bodyPr/>
          <a:lstStyle/>
          <a:p>
            <a:pPr lvl="1" algn="l"/>
            <a:endParaRPr lang="en-US" b="1" dirty="0"/>
          </a:p>
          <a:p>
            <a:pPr lvl="1" algn="l"/>
            <a:r>
              <a:rPr lang="en-US" b="1" dirty="0">
                <a:solidFill>
                  <a:srgbClr val="002060"/>
                </a:solidFill>
              </a:rPr>
              <a:t>Other facts about the dashboard</a:t>
            </a:r>
          </a:p>
          <a:p>
            <a:pPr marL="800100" lvl="1" indent="-342900" algn="l">
              <a:buFont typeface="Arial" panose="020B0604020202020204" pitchFamily="34" charset="0"/>
              <a:buChar char="•"/>
            </a:pPr>
            <a:r>
              <a:rPr lang="en-US" dirty="0"/>
              <a:t>The data displayed should only be for the vehicles for your agency </a:t>
            </a:r>
          </a:p>
          <a:p>
            <a:pPr marL="800100" lvl="1" indent="-342900" algn="l">
              <a:buFont typeface="Arial" panose="020B0604020202020204" pitchFamily="34" charset="0"/>
              <a:buChar char="•"/>
            </a:pPr>
            <a:r>
              <a:rPr lang="en-US" dirty="0"/>
              <a:t>In Holman, the Division is equivalent to the OASIS Cabinet and the Prefix is equivalent to the Bill Code                           </a:t>
            </a:r>
          </a:p>
          <a:p>
            <a:pPr marL="800100" lvl="1" indent="-342900" algn="l">
              <a:buFont typeface="Arial" panose="020B0604020202020204" pitchFamily="34" charset="0"/>
              <a:buChar char="•"/>
            </a:pPr>
            <a:r>
              <a:rPr lang="en-US" dirty="0"/>
              <a:t>Widgets can be moved around</a:t>
            </a:r>
          </a:p>
          <a:p>
            <a:pPr marL="800100" lvl="1" indent="-342900" algn="l">
              <a:buFont typeface="Arial" panose="020B0604020202020204" pitchFamily="34" charset="0"/>
              <a:buChar char="•"/>
            </a:pPr>
            <a:r>
              <a:rPr lang="en-US" dirty="0"/>
              <a:t>Clicking on certain data within widgets will give you a detailed vehicle listing</a:t>
            </a:r>
          </a:p>
          <a:p>
            <a:pPr marL="800100" lvl="1" indent="-342900" algn="l">
              <a:buFont typeface="Arial" panose="020B0604020202020204" pitchFamily="34" charset="0"/>
              <a:buChar char="•"/>
            </a:pPr>
            <a:endParaRPr lang="en-US" sz="2400" dirty="0"/>
          </a:p>
          <a:p>
            <a:pPr marL="800100" lvl="1" indent="-342900" algn="l">
              <a:buFont typeface="Arial" panose="020B0604020202020204" pitchFamily="34" charset="0"/>
              <a:buChar char="•"/>
            </a:pPr>
            <a:endParaRPr lang="en-US" sz="2400" dirty="0"/>
          </a:p>
          <a:p>
            <a:pPr marL="342900" indent="-342900" algn="l">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BF788DFD-7457-89F5-B205-42EC3826D5B2}"/>
              </a:ext>
            </a:extLst>
          </p:cNvPr>
          <p:cNvSpPr>
            <a:spLocks noGrp="1"/>
          </p:cNvSpPr>
          <p:nvPr>
            <p:ph type="sldNum" sz="quarter" idx="12"/>
          </p:nvPr>
        </p:nvSpPr>
        <p:spPr/>
        <p:txBody>
          <a:bodyPr/>
          <a:lstStyle/>
          <a:p>
            <a:fld id="{607FE42F-FF5E-4060-8577-4B3A4D93A5C8}" type="slidenum">
              <a:rPr lang="en-US" smtClean="0"/>
              <a:t>39</a:t>
            </a:fld>
            <a:endParaRPr lang="en-US"/>
          </a:p>
        </p:txBody>
      </p:sp>
      <p:pic>
        <p:nvPicPr>
          <p:cNvPr id="6" name="Picture 5" descr="A picture containing sketch, car, text, vehicle&#10;&#10;Description automatically generated">
            <a:extLst>
              <a:ext uri="{FF2B5EF4-FFF2-40B4-BE49-F238E27FC236}">
                <a16:creationId xmlns:a16="http://schemas.microsoft.com/office/drawing/2014/main" id="{32918097-614B-75DD-8C79-892940CDF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3883743"/>
            <a:ext cx="3371850" cy="2675808"/>
          </a:xfrm>
          <a:prstGeom prst="rect">
            <a:avLst/>
          </a:prstGeom>
          <a:ln w="57150">
            <a:solidFill>
              <a:srgbClr val="002060"/>
            </a:solidFill>
          </a:ln>
        </p:spPr>
      </p:pic>
    </p:spTree>
    <p:extLst>
      <p:ext uri="{BB962C8B-B14F-4D97-AF65-F5344CB8AC3E}">
        <p14:creationId xmlns:p14="http://schemas.microsoft.com/office/powerpoint/2010/main" val="237638779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1912-8DA8-B96B-0FCC-05A4041BEC3A}"/>
              </a:ext>
            </a:extLst>
          </p:cNvPr>
          <p:cNvSpPr>
            <a:spLocks noGrp="1"/>
          </p:cNvSpPr>
          <p:nvPr>
            <p:ph type="title"/>
          </p:nvPr>
        </p:nvSpPr>
        <p:spPr>
          <a:xfrm>
            <a:off x="1728131" y="299385"/>
            <a:ext cx="8732941" cy="556293"/>
          </a:xfrm>
          <a:solidFill>
            <a:srgbClr val="002060"/>
          </a:solidFill>
          <a:effectLst>
            <a:glow rad="63500">
              <a:schemeClr val="accent1">
                <a:satMod val="175000"/>
                <a:alpha val="40000"/>
              </a:schemeClr>
            </a:glow>
          </a:effectLst>
        </p:spPr>
        <p:txBody>
          <a:bodyPr/>
          <a:lstStyle/>
          <a:p>
            <a:r>
              <a:rPr lang="en-US" sz="2800" dirty="0"/>
              <a:t>Fleet Management Division Assigned Accounts</a:t>
            </a:r>
          </a:p>
        </p:txBody>
      </p:sp>
      <p:sp>
        <p:nvSpPr>
          <p:cNvPr id="3" name="Content Placeholder 2">
            <a:extLst>
              <a:ext uri="{FF2B5EF4-FFF2-40B4-BE49-F238E27FC236}">
                <a16:creationId xmlns:a16="http://schemas.microsoft.com/office/drawing/2014/main" id="{20CC606A-1F3B-8BEE-ECD7-7447781C3849}"/>
              </a:ext>
            </a:extLst>
          </p:cNvPr>
          <p:cNvSpPr>
            <a:spLocks noGrp="1"/>
          </p:cNvSpPr>
          <p:nvPr>
            <p:ph idx="1"/>
          </p:nvPr>
        </p:nvSpPr>
        <p:spPr>
          <a:xfrm>
            <a:off x="2775270" y="2006734"/>
            <a:ext cx="7184669" cy="3455052"/>
          </a:xfrm>
          <a:noFill/>
          <a:ln w="19050">
            <a:noFill/>
          </a:ln>
          <a:effectLst>
            <a:glow rad="139700">
              <a:schemeClr val="accent1">
                <a:satMod val="175000"/>
                <a:alpha val="40000"/>
              </a:schemeClr>
            </a:glow>
          </a:effectLst>
        </p:spPr>
        <p:txBody>
          <a:bodyPr/>
          <a:lstStyle/>
          <a:p>
            <a:r>
              <a:rPr lang="en-US" sz="2400" b="1" dirty="0">
                <a:solidFill>
                  <a:schemeClr val="bg1"/>
                </a:solidFill>
              </a:rPr>
              <a:t>Fueling Services</a:t>
            </a:r>
          </a:p>
          <a:p>
            <a:r>
              <a:rPr lang="en-US" sz="2400" b="1" dirty="0">
                <a:solidFill>
                  <a:schemeClr val="bg1"/>
                </a:solidFill>
              </a:rPr>
              <a:t>Maintenance Services</a:t>
            </a:r>
          </a:p>
          <a:p>
            <a:r>
              <a:rPr lang="en-US" sz="2400" b="1" dirty="0">
                <a:solidFill>
                  <a:schemeClr val="bg1"/>
                </a:solidFill>
              </a:rPr>
              <a:t>Vehicle Acquisitions and Financing through Statewide Contracts</a:t>
            </a:r>
          </a:p>
          <a:p>
            <a:r>
              <a:rPr lang="en-US" sz="2400" b="1" dirty="0">
                <a:solidFill>
                  <a:schemeClr val="bg1"/>
                </a:solidFill>
              </a:rPr>
              <a:t>Telematics</a:t>
            </a:r>
          </a:p>
          <a:p>
            <a:r>
              <a:rPr lang="en-US" sz="2400" b="1" dirty="0">
                <a:solidFill>
                  <a:schemeClr val="bg1"/>
                </a:solidFill>
              </a:rPr>
              <a:t>Driver Safety Program</a:t>
            </a:r>
          </a:p>
          <a:p>
            <a:r>
              <a:rPr lang="en-US" sz="2400" b="1" dirty="0">
                <a:solidFill>
                  <a:schemeClr val="bg1"/>
                </a:solidFill>
              </a:rPr>
              <a:t>Carpool Reservation System and Kiosk</a:t>
            </a:r>
          </a:p>
          <a:p>
            <a:r>
              <a:rPr lang="en-US" sz="2400" b="1" dirty="0">
                <a:solidFill>
                  <a:schemeClr val="bg1"/>
                </a:solidFill>
              </a:rPr>
              <a:t>Mandated Reporting Requirements</a:t>
            </a:r>
          </a:p>
        </p:txBody>
      </p:sp>
      <p:sp>
        <p:nvSpPr>
          <p:cNvPr id="4" name="Slide Number Placeholder 3">
            <a:extLst>
              <a:ext uri="{FF2B5EF4-FFF2-40B4-BE49-F238E27FC236}">
                <a16:creationId xmlns:a16="http://schemas.microsoft.com/office/drawing/2014/main" id="{131029D9-686F-8FAA-1681-9CF972E90B20}"/>
              </a:ext>
            </a:extLst>
          </p:cNvPr>
          <p:cNvSpPr>
            <a:spLocks noGrp="1"/>
          </p:cNvSpPr>
          <p:nvPr>
            <p:ph type="sldNum" sz="quarter" idx="12"/>
          </p:nvPr>
        </p:nvSpPr>
        <p:spPr/>
        <p:txBody>
          <a:bodyPr/>
          <a:lstStyle/>
          <a:p>
            <a:r>
              <a:rPr lang="en-US" dirty="0">
                <a:solidFill>
                  <a:schemeClr val="bg1"/>
                </a:solidFill>
              </a:rPr>
              <a:t>4</a:t>
            </a:r>
          </a:p>
        </p:txBody>
      </p:sp>
      <p:sp>
        <p:nvSpPr>
          <p:cNvPr id="8" name="TextBox 7">
            <a:extLst>
              <a:ext uri="{FF2B5EF4-FFF2-40B4-BE49-F238E27FC236}">
                <a16:creationId xmlns:a16="http://schemas.microsoft.com/office/drawing/2014/main" id="{74C67D3F-0451-1D86-D36B-6FF2C262E8F7}"/>
              </a:ext>
            </a:extLst>
          </p:cNvPr>
          <p:cNvSpPr txBox="1"/>
          <p:nvPr/>
        </p:nvSpPr>
        <p:spPr>
          <a:xfrm>
            <a:off x="4555222" y="1082824"/>
            <a:ext cx="3325056" cy="461665"/>
          </a:xfrm>
          <a:prstGeom prst="rect">
            <a:avLst/>
          </a:prstGeom>
          <a:noFill/>
        </p:spPr>
        <p:txBody>
          <a:bodyPr wrap="square" rtlCol="0">
            <a:spAutoFit/>
          </a:bodyPr>
          <a:lstStyle/>
          <a:p>
            <a:r>
              <a:rPr lang="en-US" sz="2400" b="1" dirty="0">
                <a:solidFill>
                  <a:schemeClr val="bg1"/>
                </a:solidFill>
                <a:latin typeface="Verdana" panose="020B0604030504040204" pitchFamily="34" charset="0"/>
                <a:ea typeface="Verdana" panose="020B0604030504040204" pitchFamily="34" charset="0"/>
              </a:rPr>
              <a:t>   FMD Provides</a:t>
            </a:r>
          </a:p>
        </p:txBody>
      </p:sp>
    </p:spTree>
    <p:extLst>
      <p:ext uri="{BB962C8B-B14F-4D97-AF65-F5344CB8AC3E}">
        <p14:creationId xmlns:p14="http://schemas.microsoft.com/office/powerpoint/2010/main" val="813943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214693" y="136525"/>
            <a:ext cx="8237989" cy="584928"/>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Dashboard/Widgets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0" y="978276"/>
            <a:ext cx="12192000" cy="3867324"/>
          </a:xfrm>
        </p:spPr>
        <p:txBody>
          <a:bodyPr/>
          <a:lstStyle/>
          <a:p>
            <a:pPr algn="l"/>
            <a:r>
              <a:rPr lang="en-US" sz="1800" dirty="0">
                <a:solidFill>
                  <a:srgbClr val="002060"/>
                </a:solidFill>
              </a:rPr>
              <a:t>    </a:t>
            </a:r>
            <a:r>
              <a:rPr lang="en-US" sz="1800" b="1" dirty="0">
                <a:solidFill>
                  <a:srgbClr val="002060"/>
                </a:solidFill>
              </a:rPr>
              <a:t>Getting specific vehicle data from a widget</a:t>
            </a:r>
          </a:p>
          <a:p>
            <a:pPr marL="800100" lvl="1" indent="-342900" algn="l">
              <a:buFont typeface="Arial" panose="020B0604020202020204" pitchFamily="34" charset="0"/>
              <a:buChar char="•"/>
            </a:pPr>
            <a:r>
              <a:rPr lang="en-US" sz="1800" dirty="0"/>
              <a:t>Click on a number or a piece of a graph to get an Excel style list of the vehicles that make up that widget </a:t>
            </a:r>
          </a:p>
          <a:p>
            <a:pPr marL="800100" lvl="1" indent="-342900" algn="l">
              <a:buFont typeface="Arial" panose="020B0604020202020204" pitchFamily="34" charset="0"/>
              <a:buChar char="•"/>
            </a:pPr>
            <a:r>
              <a:rPr lang="en-US" sz="1800" dirty="0"/>
              <a:t>The example below is of 7 vehicles that went over their tank capacity in the last week</a:t>
            </a:r>
          </a:p>
          <a:p>
            <a:pPr marL="800100" lvl="1" indent="-342900" algn="l">
              <a:buFont typeface="Arial" panose="020B0604020202020204" pitchFamily="34" charset="0"/>
              <a:buChar char="•"/>
            </a:pPr>
            <a:endParaRPr lang="en-US" sz="1800" dirty="0"/>
          </a:p>
        </p:txBody>
      </p:sp>
      <p:pic>
        <p:nvPicPr>
          <p:cNvPr id="7" name="Picture 6">
            <a:extLst>
              <a:ext uri="{FF2B5EF4-FFF2-40B4-BE49-F238E27FC236}">
                <a16:creationId xmlns:a16="http://schemas.microsoft.com/office/drawing/2014/main" id="{92C2004E-9FDF-43D9-B122-49E8C8C62601}"/>
              </a:ext>
            </a:extLst>
          </p:cNvPr>
          <p:cNvPicPr>
            <a:picLocks noChangeAspect="1"/>
          </p:cNvPicPr>
          <p:nvPr/>
        </p:nvPicPr>
        <p:blipFill>
          <a:blip r:embed="rId3"/>
          <a:stretch>
            <a:fillRect/>
          </a:stretch>
        </p:blipFill>
        <p:spPr>
          <a:xfrm>
            <a:off x="4973884" y="2454208"/>
            <a:ext cx="1788865" cy="1609725"/>
          </a:xfrm>
          <a:prstGeom prst="rect">
            <a:avLst/>
          </a:prstGeom>
          <a:ln>
            <a:solidFill>
              <a:srgbClr val="002060"/>
            </a:solidFill>
          </a:ln>
        </p:spPr>
      </p:pic>
      <p:pic>
        <p:nvPicPr>
          <p:cNvPr id="9" name="Picture 8">
            <a:extLst>
              <a:ext uri="{FF2B5EF4-FFF2-40B4-BE49-F238E27FC236}">
                <a16:creationId xmlns:a16="http://schemas.microsoft.com/office/drawing/2014/main" id="{486A4915-2FBD-4CAA-BB80-D426B3C865D1}"/>
              </a:ext>
            </a:extLst>
          </p:cNvPr>
          <p:cNvPicPr>
            <a:picLocks noChangeAspect="1"/>
          </p:cNvPicPr>
          <p:nvPr/>
        </p:nvPicPr>
        <p:blipFill>
          <a:blip r:embed="rId4"/>
          <a:stretch>
            <a:fillRect/>
          </a:stretch>
        </p:blipFill>
        <p:spPr>
          <a:xfrm>
            <a:off x="171450" y="4169378"/>
            <a:ext cx="10982325" cy="2436524"/>
          </a:xfrm>
          <a:prstGeom prst="rect">
            <a:avLst/>
          </a:prstGeom>
        </p:spPr>
      </p:pic>
      <p:sp>
        <p:nvSpPr>
          <p:cNvPr id="5" name="Slide Number Placeholder 4">
            <a:extLst>
              <a:ext uri="{FF2B5EF4-FFF2-40B4-BE49-F238E27FC236}">
                <a16:creationId xmlns:a16="http://schemas.microsoft.com/office/drawing/2014/main" id="{62C0E5B0-7E1A-B82E-0CB9-95F4D0D7A449}"/>
              </a:ext>
            </a:extLst>
          </p:cNvPr>
          <p:cNvSpPr>
            <a:spLocks noGrp="1"/>
          </p:cNvSpPr>
          <p:nvPr>
            <p:ph type="sldNum" sz="quarter" idx="12"/>
          </p:nvPr>
        </p:nvSpPr>
        <p:spPr/>
        <p:txBody>
          <a:bodyPr/>
          <a:lstStyle/>
          <a:p>
            <a:fld id="{607FE42F-FF5E-4060-8577-4B3A4D93A5C8}" type="slidenum">
              <a:rPr lang="en-US" smtClean="0"/>
              <a:t>40</a:t>
            </a:fld>
            <a:endParaRPr lang="en-US"/>
          </a:p>
        </p:txBody>
      </p:sp>
    </p:spTree>
    <p:extLst>
      <p:ext uri="{BB962C8B-B14F-4D97-AF65-F5344CB8AC3E}">
        <p14:creationId xmlns:p14="http://schemas.microsoft.com/office/powerpoint/2010/main" val="970594383"/>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910476" y="136525"/>
            <a:ext cx="6776449" cy="572218"/>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Quick Search</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68494" y="1096743"/>
            <a:ext cx="12192000" cy="3867324"/>
          </a:xfrm>
        </p:spPr>
        <p:txBody>
          <a:bodyPr/>
          <a:lstStyle/>
          <a:p>
            <a:pPr algn="l"/>
            <a:r>
              <a:rPr lang="en-US" sz="1800" b="1" dirty="0"/>
              <a:t>   </a:t>
            </a:r>
            <a:r>
              <a:rPr lang="en-US" sz="1800" b="1" dirty="0">
                <a:solidFill>
                  <a:srgbClr val="002060"/>
                </a:solidFill>
              </a:rPr>
              <a:t>The Quick Search tab is located at the top of the Holman Insights page</a:t>
            </a:r>
          </a:p>
          <a:p>
            <a:pPr marL="800100" lvl="1" indent="-342900" algn="l">
              <a:buFont typeface="Arial" panose="020B0604020202020204" pitchFamily="34" charset="0"/>
              <a:buChar char="•"/>
            </a:pPr>
            <a:r>
              <a:rPr lang="en-US" sz="1800" dirty="0"/>
              <a:t>You can search by a Vehicle number (last 6 of VIN), Plate Number, VIN number and First or Last name of the AFC</a:t>
            </a:r>
          </a:p>
          <a:p>
            <a:pPr marL="800100" lvl="1" indent="-342900" algn="l">
              <a:buFont typeface="Arial" panose="020B0604020202020204" pitchFamily="34" charset="0"/>
              <a:buChar char="•"/>
            </a:pPr>
            <a:r>
              <a:rPr lang="en-US" sz="1800" dirty="0"/>
              <a:t>A quick search will show the “General Info” page of an individual vehicle</a:t>
            </a:r>
          </a:p>
          <a:p>
            <a:pPr marL="800100" lvl="1" indent="-342900" algn="l">
              <a:buFont typeface="Arial" panose="020B0604020202020204" pitchFamily="34" charset="0"/>
              <a:buChar char="•"/>
            </a:pPr>
            <a:endParaRPr lang="en-US" sz="1800" dirty="0"/>
          </a:p>
        </p:txBody>
      </p:sp>
      <p:pic>
        <p:nvPicPr>
          <p:cNvPr id="7" name="Picture 6">
            <a:extLst>
              <a:ext uri="{FF2B5EF4-FFF2-40B4-BE49-F238E27FC236}">
                <a16:creationId xmlns:a16="http://schemas.microsoft.com/office/drawing/2014/main" id="{2F7C91D7-A277-4D37-B995-591765A8B2B2}"/>
              </a:ext>
            </a:extLst>
          </p:cNvPr>
          <p:cNvPicPr>
            <a:picLocks noChangeAspect="1"/>
          </p:cNvPicPr>
          <p:nvPr/>
        </p:nvPicPr>
        <p:blipFill>
          <a:blip r:embed="rId3"/>
          <a:stretch>
            <a:fillRect/>
          </a:stretch>
        </p:blipFill>
        <p:spPr>
          <a:xfrm>
            <a:off x="1053719" y="2620175"/>
            <a:ext cx="9771017" cy="1364450"/>
          </a:xfrm>
          <a:prstGeom prst="rect">
            <a:avLst/>
          </a:prstGeom>
        </p:spPr>
      </p:pic>
      <p:pic>
        <p:nvPicPr>
          <p:cNvPr id="9" name="Picture 8">
            <a:extLst>
              <a:ext uri="{FF2B5EF4-FFF2-40B4-BE49-F238E27FC236}">
                <a16:creationId xmlns:a16="http://schemas.microsoft.com/office/drawing/2014/main" id="{51CAEF7D-2BA2-4957-9580-4EDE5943E71D}"/>
              </a:ext>
            </a:extLst>
          </p:cNvPr>
          <p:cNvPicPr>
            <a:picLocks noChangeAspect="1"/>
          </p:cNvPicPr>
          <p:nvPr/>
        </p:nvPicPr>
        <p:blipFill>
          <a:blip r:embed="rId4"/>
          <a:stretch>
            <a:fillRect/>
          </a:stretch>
        </p:blipFill>
        <p:spPr>
          <a:xfrm>
            <a:off x="3608829" y="4220176"/>
            <a:ext cx="4459809" cy="2467224"/>
          </a:xfrm>
          <a:prstGeom prst="rect">
            <a:avLst/>
          </a:prstGeom>
          <a:ln w="19050">
            <a:solidFill>
              <a:srgbClr val="002060"/>
            </a:solidFill>
          </a:ln>
        </p:spPr>
      </p:pic>
      <p:sp>
        <p:nvSpPr>
          <p:cNvPr id="5" name="Slide Number Placeholder 4">
            <a:extLst>
              <a:ext uri="{FF2B5EF4-FFF2-40B4-BE49-F238E27FC236}">
                <a16:creationId xmlns:a16="http://schemas.microsoft.com/office/drawing/2014/main" id="{2B463AFD-ECB9-AD82-1E03-11DF06033CD7}"/>
              </a:ext>
            </a:extLst>
          </p:cNvPr>
          <p:cNvSpPr>
            <a:spLocks noGrp="1"/>
          </p:cNvSpPr>
          <p:nvPr>
            <p:ph type="sldNum" sz="quarter" idx="12"/>
          </p:nvPr>
        </p:nvSpPr>
        <p:spPr/>
        <p:txBody>
          <a:bodyPr/>
          <a:lstStyle/>
          <a:p>
            <a:fld id="{607FE42F-FF5E-4060-8577-4B3A4D93A5C8}" type="slidenum">
              <a:rPr lang="en-US" smtClean="0"/>
              <a:t>41</a:t>
            </a:fld>
            <a:endParaRPr lang="en-US"/>
          </a:p>
        </p:txBody>
      </p:sp>
    </p:spTree>
    <p:extLst>
      <p:ext uri="{BB962C8B-B14F-4D97-AF65-F5344CB8AC3E}">
        <p14:creationId xmlns:p14="http://schemas.microsoft.com/office/powerpoint/2010/main" val="1664335966"/>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793533" y="136525"/>
            <a:ext cx="6937695" cy="652039"/>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Single Vehicle</a:t>
            </a:r>
          </a:p>
        </p:txBody>
      </p:sp>
      <p:sp>
        <p:nvSpPr>
          <p:cNvPr id="7" name="Title 1">
            <a:extLst>
              <a:ext uri="{FF2B5EF4-FFF2-40B4-BE49-F238E27FC236}">
                <a16:creationId xmlns:a16="http://schemas.microsoft.com/office/drawing/2014/main" id="{47632F4B-C60A-47E9-BE91-11A97CC9570D}"/>
              </a:ext>
            </a:extLst>
          </p:cNvPr>
          <p:cNvSpPr txBox="1">
            <a:spLocks/>
          </p:cNvSpPr>
          <p:nvPr/>
        </p:nvSpPr>
        <p:spPr bwMode="auto">
          <a:xfrm>
            <a:off x="2416029" y="1132515"/>
            <a:ext cx="7214532" cy="292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60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sz="2000" b="1" dirty="0">
                <a:solidFill>
                  <a:schemeClr val="tx1"/>
                </a:solidFill>
                <a:latin typeface="Verdana" panose="020B0604030504040204" pitchFamily="34" charset="0"/>
                <a:ea typeface="Verdana" panose="020B0604030504040204" pitchFamily="34" charset="0"/>
              </a:rPr>
              <a:t>There are 6 tabs that are useful to maintaining a  vehicle:</a:t>
            </a:r>
          </a:p>
          <a:p>
            <a:pPr marL="914400" lvl="1" indent="-457200" algn="l">
              <a:buFont typeface="+mj-lt"/>
              <a:buAutoNum type="arabicPeriod"/>
            </a:pPr>
            <a:r>
              <a:rPr lang="en-US" sz="2000" b="1" dirty="0">
                <a:solidFill>
                  <a:schemeClr val="tx1"/>
                </a:solidFill>
                <a:latin typeface="Verdana" panose="020B0604030504040204" pitchFamily="34" charset="0"/>
                <a:ea typeface="Verdana" panose="020B0604030504040204" pitchFamily="34" charset="0"/>
              </a:rPr>
              <a:t>General Info</a:t>
            </a:r>
          </a:p>
          <a:p>
            <a:pPr marL="914400" lvl="1" indent="-457200" algn="l">
              <a:buFont typeface="+mj-lt"/>
              <a:buAutoNum type="arabicPeriod"/>
            </a:pPr>
            <a:r>
              <a:rPr lang="en-US" sz="2000" b="1" dirty="0">
                <a:solidFill>
                  <a:schemeClr val="tx1"/>
                </a:solidFill>
                <a:latin typeface="Verdana" panose="020B0604030504040204" pitchFamily="34" charset="0"/>
                <a:ea typeface="Verdana" panose="020B0604030504040204" pitchFamily="34" charset="0"/>
              </a:rPr>
              <a:t>Expenses</a:t>
            </a:r>
          </a:p>
          <a:p>
            <a:pPr marL="914400" lvl="1" indent="-457200" algn="l">
              <a:buFont typeface="+mj-lt"/>
              <a:buAutoNum type="arabicPeriod"/>
            </a:pPr>
            <a:r>
              <a:rPr lang="en-US" sz="2000" b="1" dirty="0">
                <a:solidFill>
                  <a:schemeClr val="tx1"/>
                </a:solidFill>
                <a:latin typeface="Verdana" panose="020B0604030504040204" pitchFamily="34" charset="0"/>
                <a:ea typeface="Verdana" panose="020B0604030504040204" pitchFamily="34" charset="0"/>
              </a:rPr>
              <a:t>Odometer</a:t>
            </a:r>
          </a:p>
          <a:p>
            <a:pPr marL="914400" lvl="1" indent="-457200" algn="l">
              <a:buFont typeface="+mj-lt"/>
              <a:buAutoNum type="arabicPeriod"/>
            </a:pPr>
            <a:r>
              <a:rPr lang="en-US" sz="2000" b="1" dirty="0">
                <a:solidFill>
                  <a:schemeClr val="tx1"/>
                </a:solidFill>
                <a:latin typeface="Verdana" panose="020B0604030504040204" pitchFamily="34" charset="0"/>
                <a:ea typeface="Verdana" panose="020B0604030504040204" pitchFamily="34" charset="0"/>
              </a:rPr>
              <a:t>Maintenance</a:t>
            </a:r>
          </a:p>
          <a:p>
            <a:pPr marL="914400" lvl="1" indent="-457200" algn="l">
              <a:buFont typeface="+mj-lt"/>
              <a:buAutoNum type="arabicPeriod"/>
            </a:pPr>
            <a:r>
              <a:rPr lang="en-US" sz="2000" b="1" dirty="0">
                <a:solidFill>
                  <a:schemeClr val="tx1"/>
                </a:solidFill>
                <a:latin typeface="Verdana" panose="020B0604030504040204" pitchFamily="34" charset="0"/>
                <a:ea typeface="Verdana" panose="020B0604030504040204" pitchFamily="34" charset="0"/>
              </a:rPr>
              <a:t>Fuel Trans</a:t>
            </a:r>
          </a:p>
          <a:p>
            <a:pPr marL="914400" lvl="1" indent="-457200" algn="l">
              <a:buFont typeface="+mj-lt"/>
              <a:buAutoNum type="arabicPeriod"/>
            </a:pPr>
            <a:r>
              <a:rPr lang="en-US" sz="2000" b="1" dirty="0">
                <a:solidFill>
                  <a:schemeClr val="tx1"/>
                </a:solidFill>
                <a:latin typeface="Verdana" panose="020B0604030504040204" pitchFamily="34" charset="0"/>
                <a:ea typeface="Verdana" panose="020B0604030504040204" pitchFamily="34" charset="0"/>
              </a:rPr>
              <a:t>NEW – Asset and Contacts Management tab </a:t>
            </a:r>
          </a:p>
          <a:p>
            <a:pPr algn="l"/>
            <a:endParaRPr lang="en-US" sz="2400" dirty="0"/>
          </a:p>
        </p:txBody>
      </p:sp>
      <p:pic>
        <p:nvPicPr>
          <p:cNvPr id="4" name="Picture 3">
            <a:extLst>
              <a:ext uri="{FF2B5EF4-FFF2-40B4-BE49-F238E27FC236}">
                <a16:creationId xmlns:a16="http://schemas.microsoft.com/office/drawing/2014/main" id="{6B56FED1-0684-46FB-B3A6-972525B63921}"/>
              </a:ext>
            </a:extLst>
          </p:cNvPr>
          <p:cNvPicPr>
            <a:picLocks noChangeAspect="1"/>
          </p:cNvPicPr>
          <p:nvPr/>
        </p:nvPicPr>
        <p:blipFill>
          <a:blip r:embed="rId3"/>
          <a:stretch>
            <a:fillRect/>
          </a:stretch>
        </p:blipFill>
        <p:spPr>
          <a:xfrm>
            <a:off x="198634" y="4547655"/>
            <a:ext cx="11794732" cy="1413695"/>
          </a:xfrm>
          <a:prstGeom prst="rect">
            <a:avLst/>
          </a:prstGeom>
          <a:ln w="19050">
            <a:solidFill>
              <a:srgbClr val="002060"/>
            </a:solidFill>
          </a:ln>
        </p:spPr>
      </p:pic>
      <p:sp>
        <p:nvSpPr>
          <p:cNvPr id="5" name="Slide Number Placeholder 4">
            <a:extLst>
              <a:ext uri="{FF2B5EF4-FFF2-40B4-BE49-F238E27FC236}">
                <a16:creationId xmlns:a16="http://schemas.microsoft.com/office/drawing/2014/main" id="{55865D7F-F91D-7FF6-EC5D-41E878A2E9DD}"/>
              </a:ext>
            </a:extLst>
          </p:cNvPr>
          <p:cNvSpPr>
            <a:spLocks noGrp="1"/>
          </p:cNvSpPr>
          <p:nvPr>
            <p:ph type="sldNum" sz="quarter" idx="12"/>
          </p:nvPr>
        </p:nvSpPr>
        <p:spPr/>
        <p:txBody>
          <a:bodyPr/>
          <a:lstStyle/>
          <a:p>
            <a:fld id="{607FE42F-FF5E-4060-8577-4B3A4D93A5C8}" type="slidenum">
              <a:rPr lang="en-US" smtClean="0"/>
              <a:t>42</a:t>
            </a:fld>
            <a:endParaRPr lang="en-US"/>
          </a:p>
        </p:txBody>
      </p:sp>
    </p:spTree>
    <p:extLst>
      <p:ext uri="{BB962C8B-B14F-4D97-AF65-F5344CB8AC3E}">
        <p14:creationId xmlns:p14="http://schemas.microsoft.com/office/powerpoint/2010/main" val="1503868560"/>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894202" y="136525"/>
            <a:ext cx="7063530" cy="640716"/>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Single Vehicle</a:t>
            </a:r>
          </a:p>
        </p:txBody>
      </p:sp>
      <p:sp>
        <p:nvSpPr>
          <p:cNvPr id="7" name="Title 1">
            <a:extLst>
              <a:ext uri="{FF2B5EF4-FFF2-40B4-BE49-F238E27FC236}">
                <a16:creationId xmlns:a16="http://schemas.microsoft.com/office/drawing/2014/main" id="{47632F4B-C60A-47E9-BE91-11A97CC9570D}"/>
              </a:ext>
            </a:extLst>
          </p:cNvPr>
          <p:cNvSpPr txBox="1">
            <a:spLocks/>
          </p:cNvSpPr>
          <p:nvPr/>
        </p:nvSpPr>
        <p:spPr bwMode="auto">
          <a:xfrm>
            <a:off x="133565" y="897377"/>
            <a:ext cx="12192000" cy="204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60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sz="2400" dirty="0">
                <a:solidFill>
                  <a:schemeClr val="tx1"/>
                </a:solidFill>
                <a:latin typeface="Verdana" panose="020B0604030504040204" pitchFamily="34" charset="0"/>
                <a:ea typeface="Verdana" panose="020B0604030504040204" pitchFamily="34" charset="0"/>
              </a:rPr>
              <a:t>Expenses Tab</a:t>
            </a: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Shows a vehicle’s fixed and operating expenses, as well as how much that vehicle is costing an agency on a cents per month, cents per mile basis</a:t>
            </a:r>
          </a:p>
          <a:p>
            <a:pPr algn="l"/>
            <a:endParaRPr lang="en-US" sz="2400" dirty="0"/>
          </a:p>
        </p:txBody>
      </p:sp>
      <p:pic>
        <p:nvPicPr>
          <p:cNvPr id="8" name="Picture 7">
            <a:extLst>
              <a:ext uri="{FF2B5EF4-FFF2-40B4-BE49-F238E27FC236}">
                <a16:creationId xmlns:a16="http://schemas.microsoft.com/office/drawing/2014/main" id="{C3C8CD9A-FD51-4E66-B759-B37D3DD6A8F8}"/>
              </a:ext>
            </a:extLst>
          </p:cNvPr>
          <p:cNvPicPr>
            <a:picLocks noChangeAspect="1"/>
          </p:cNvPicPr>
          <p:nvPr/>
        </p:nvPicPr>
        <p:blipFill>
          <a:blip r:embed="rId3"/>
          <a:stretch>
            <a:fillRect/>
          </a:stretch>
        </p:blipFill>
        <p:spPr>
          <a:xfrm>
            <a:off x="1539412" y="2151201"/>
            <a:ext cx="9113176" cy="4450138"/>
          </a:xfrm>
          <a:prstGeom prst="rect">
            <a:avLst/>
          </a:prstGeom>
          <a:ln w="12700">
            <a:solidFill>
              <a:srgbClr val="002060"/>
            </a:solidFill>
          </a:ln>
        </p:spPr>
      </p:pic>
      <p:sp>
        <p:nvSpPr>
          <p:cNvPr id="4" name="Slide Number Placeholder 3">
            <a:extLst>
              <a:ext uri="{FF2B5EF4-FFF2-40B4-BE49-F238E27FC236}">
                <a16:creationId xmlns:a16="http://schemas.microsoft.com/office/drawing/2014/main" id="{BAA8A871-9C6A-8D67-37D4-C2340286B7DC}"/>
              </a:ext>
            </a:extLst>
          </p:cNvPr>
          <p:cNvSpPr>
            <a:spLocks noGrp="1"/>
          </p:cNvSpPr>
          <p:nvPr>
            <p:ph type="sldNum" sz="quarter" idx="12"/>
          </p:nvPr>
        </p:nvSpPr>
        <p:spPr/>
        <p:txBody>
          <a:bodyPr/>
          <a:lstStyle/>
          <a:p>
            <a:fld id="{607FE42F-FF5E-4060-8577-4B3A4D93A5C8}" type="slidenum">
              <a:rPr lang="en-US" smtClean="0"/>
              <a:t>43</a:t>
            </a:fld>
            <a:endParaRPr lang="en-US"/>
          </a:p>
        </p:txBody>
      </p:sp>
    </p:spTree>
    <p:extLst>
      <p:ext uri="{BB962C8B-B14F-4D97-AF65-F5344CB8AC3E}">
        <p14:creationId xmlns:p14="http://schemas.microsoft.com/office/powerpoint/2010/main" val="2502691687"/>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028425" y="136525"/>
            <a:ext cx="6820249" cy="666255"/>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Single Vehicle</a:t>
            </a:r>
          </a:p>
        </p:txBody>
      </p:sp>
      <p:sp>
        <p:nvSpPr>
          <p:cNvPr id="7" name="Title 1">
            <a:extLst>
              <a:ext uri="{FF2B5EF4-FFF2-40B4-BE49-F238E27FC236}">
                <a16:creationId xmlns:a16="http://schemas.microsoft.com/office/drawing/2014/main" id="{47632F4B-C60A-47E9-BE91-11A97CC9570D}"/>
              </a:ext>
            </a:extLst>
          </p:cNvPr>
          <p:cNvSpPr txBox="1">
            <a:spLocks/>
          </p:cNvSpPr>
          <p:nvPr/>
        </p:nvSpPr>
        <p:spPr bwMode="auto">
          <a:xfrm>
            <a:off x="71919" y="1020357"/>
            <a:ext cx="12192000" cy="204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60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sz="2400" dirty="0">
                <a:solidFill>
                  <a:schemeClr val="tx1"/>
                </a:solidFill>
                <a:latin typeface="Verdana" panose="020B0604030504040204" pitchFamily="34" charset="0"/>
                <a:ea typeface="Verdana" panose="020B0604030504040204" pitchFamily="34" charset="0"/>
              </a:rPr>
              <a:t>Odometer Tab</a:t>
            </a: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Shows odometer information for a vehicle</a:t>
            </a:r>
          </a:p>
          <a:p>
            <a:pPr algn="l"/>
            <a:endParaRPr lang="en-US" sz="2400" dirty="0"/>
          </a:p>
        </p:txBody>
      </p:sp>
      <p:pic>
        <p:nvPicPr>
          <p:cNvPr id="5" name="Picture 4">
            <a:extLst>
              <a:ext uri="{FF2B5EF4-FFF2-40B4-BE49-F238E27FC236}">
                <a16:creationId xmlns:a16="http://schemas.microsoft.com/office/drawing/2014/main" id="{0ECE3D5C-262A-47C3-8034-D33F40E236CE}"/>
              </a:ext>
            </a:extLst>
          </p:cNvPr>
          <p:cNvPicPr>
            <a:picLocks noChangeAspect="1"/>
          </p:cNvPicPr>
          <p:nvPr/>
        </p:nvPicPr>
        <p:blipFill>
          <a:blip r:embed="rId3"/>
          <a:stretch>
            <a:fillRect/>
          </a:stretch>
        </p:blipFill>
        <p:spPr>
          <a:xfrm>
            <a:off x="2189398" y="2279043"/>
            <a:ext cx="7846741" cy="4224855"/>
          </a:xfrm>
          <a:prstGeom prst="rect">
            <a:avLst/>
          </a:prstGeom>
          <a:ln w="12700">
            <a:solidFill>
              <a:srgbClr val="002060"/>
            </a:solidFill>
          </a:ln>
        </p:spPr>
      </p:pic>
      <p:sp>
        <p:nvSpPr>
          <p:cNvPr id="4" name="Slide Number Placeholder 3">
            <a:extLst>
              <a:ext uri="{FF2B5EF4-FFF2-40B4-BE49-F238E27FC236}">
                <a16:creationId xmlns:a16="http://schemas.microsoft.com/office/drawing/2014/main" id="{BEBA5FA4-5443-893D-8E4A-2492CEA77E44}"/>
              </a:ext>
            </a:extLst>
          </p:cNvPr>
          <p:cNvSpPr>
            <a:spLocks noGrp="1"/>
          </p:cNvSpPr>
          <p:nvPr>
            <p:ph type="sldNum" sz="quarter" idx="12"/>
          </p:nvPr>
        </p:nvSpPr>
        <p:spPr/>
        <p:txBody>
          <a:bodyPr/>
          <a:lstStyle/>
          <a:p>
            <a:fld id="{607FE42F-FF5E-4060-8577-4B3A4D93A5C8}" type="slidenum">
              <a:rPr lang="en-US" smtClean="0"/>
              <a:t>44</a:t>
            </a:fld>
            <a:endParaRPr lang="en-US"/>
          </a:p>
        </p:txBody>
      </p:sp>
    </p:spTree>
    <p:extLst>
      <p:ext uri="{BB962C8B-B14F-4D97-AF65-F5344CB8AC3E}">
        <p14:creationId xmlns:p14="http://schemas.microsoft.com/office/powerpoint/2010/main" val="416178427"/>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860646" y="136525"/>
            <a:ext cx="7013196" cy="576539"/>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Single Vehicle</a:t>
            </a:r>
          </a:p>
        </p:txBody>
      </p:sp>
      <p:sp>
        <p:nvSpPr>
          <p:cNvPr id="7" name="Title 1">
            <a:extLst>
              <a:ext uri="{FF2B5EF4-FFF2-40B4-BE49-F238E27FC236}">
                <a16:creationId xmlns:a16="http://schemas.microsoft.com/office/drawing/2014/main" id="{47632F4B-C60A-47E9-BE91-11A97CC9570D}"/>
              </a:ext>
            </a:extLst>
          </p:cNvPr>
          <p:cNvSpPr txBox="1">
            <a:spLocks/>
          </p:cNvSpPr>
          <p:nvPr/>
        </p:nvSpPr>
        <p:spPr bwMode="auto">
          <a:xfrm>
            <a:off x="124138" y="1028830"/>
            <a:ext cx="12192000" cy="204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60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sz="2400" dirty="0">
                <a:solidFill>
                  <a:schemeClr val="tx1"/>
                </a:solidFill>
                <a:latin typeface="Verdana" panose="020B0604030504040204" pitchFamily="34" charset="0"/>
                <a:ea typeface="Verdana" panose="020B0604030504040204" pitchFamily="34" charset="0"/>
              </a:rPr>
              <a:t>Maintenance Tab</a:t>
            </a: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Shows the service history of a vehicle, the maintenance levels of approvals for a vehicle, and the PM schedule set up for that vehicle</a:t>
            </a:r>
          </a:p>
          <a:p>
            <a:pPr algn="l"/>
            <a:endParaRPr lang="en-US" sz="2400" dirty="0"/>
          </a:p>
        </p:txBody>
      </p:sp>
      <p:pic>
        <p:nvPicPr>
          <p:cNvPr id="5" name="Picture 4">
            <a:extLst>
              <a:ext uri="{FF2B5EF4-FFF2-40B4-BE49-F238E27FC236}">
                <a16:creationId xmlns:a16="http://schemas.microsoft.com/office/drawing/2014/main" id="{F801300D-CB95-4B68-8739-909CCE9F6D0E}"/>
              </a:ext>
            </a:extLst>
          </p:cNvPr>
          <p:cNvPicPr>
            <a:picLocks noChangeAspect="1"/>
          </p:cNvPicPr>
          <p:nvPr/>
        </p:nvPicPr>
        <p:blipFill>
          <a:blip r:embed="rId3"/>
          <a:stretch>
            <a:fillRect/>
          </a:stretch>
        </p:blipFill>
        <p:spPr>
          <a:xfrm>
            <a:off x="1796265" y="2290194"/>
            <a:ext cx="8599470" cy="4431281"/>
          </a:xfrm>
          <a:prstGeom prst="rect">
            <a:avLst/>
          </a:prstGeom>
          <a:ln w="12700">
            <a:solidFill>
              <a:srgbClr val="002060"/>
            </a:solidFill>
          </a:ln>
        </p:spPr>
      </p:pic>
      <p:sp>
        <p:nvSpPr>
          <p:cNvPr id="4" name="Slide Number Placeholder 3">
            <a:extLst>
              <a:ext uri="{FF2B5EF4-FFF2-40B4-BE49-F238E27FC236}">
                <a16:creationId xmlns:a16="http://schemas.microsoft.com/office/drawing/2014/main" id="{B941B441-C3F7-C546-562B-4DBB904E0DDC}"/>
              </a:ext>
            </a:extLst>
          </p:cNvPr>
          <p:cNvSpPr>
            <a:spLocks noGrp="1"/>
          </p:cNvSpPr>
          <p:nvPr>
            <p:ph type="sldNum" sz="quarter" idx="12"/>
          </p:nvPr>
        </p:nvSpPr>
        <p:spPr/>
        <p:txBody>
          <a:bodyPr/>
          <a:lstStyle/>
          <a:p>
            <a:fld id="{607FE42F-FF5E-4060-8577-4B3A4D93A5C8}" type="slidenum">
              <a:rPr lang="en-US" smtClean="0"/>
              <a:t>45</a:t>
            </a:fld>
            <a:endParaRPr lang="en-US"/>
          </a:p>
        </p:txBody>
      </p:sp>
    </p:spTree>
    <p:extLst>
      <p:ext uri="{BB962C8B-B14F-4D97-AF65-F5344CB8AC3E}">
        <p14:creationId xmlns:p14="http://schemas.microsoft.com/office/powerpoint/2010/main" val="634006923"/>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028426" y="136524"/>
            <a:ext cx="6912527" cy="652041"/>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Single Vehicle</a:t>
            </a:r>
          </a:p>
        </p:txBody>
      </p:sp>
      <p:sp>
        <p:nvSpPr>
          <p:cNvPr id="7" name="Title 1">
            <a:extLst>
              <a:ext uri="{FF2B5EF4-FFF2-40B4-BE49-F238E27FC236}">
                <a16:creationId xmlns:a16="http://schemas.microsoft.com/office/drawing/2014/main" id="{47632F4B-C60A-47E9-BE91-11A97CC9570D}"/>
              </a:ext>
            </a:extLst>
          </p:cNvPr>
          <p:cNvSpPr txBox="1">
            <a:spLocks/>
          </p:cNvSpPr>
          <p:nvPr/>
        </p:nvSpPr>
        <p:spPr bwMode="auto">
          <a:xfrm>
            <a:off x="268447" y="1057014"/>
            <a:ext cx="11132192" cy="566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60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sz="2400" dirty="0">
                <a:solidFill>
                  <a:schemeClr val="tx1"/>
                </a:solidFill>
                <a:latin typeface="Verdana" panose="020B0604030504040204" pitchFamily="34" charset="0"/>
                <a:ea typeface="Verdana" panose="020B0604030504040204" pitchFamily="34" charset="0"/>
              </a:rPr>
              <a:t>Asset and Contacts Management Tab </a:t>
            </a:r>
          </a:p>
          <a:p>
            <a:pPr algn="l"/>
            <a:endParaRPr lang="en-US" sz="2200" dirty="0">
              <a:solidFill>
                <a:schemeClr val="tx1"/>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This is the tab that FMD has opened to Holman users so they can input their driver’s information on a per vehicle basis</a:t>
            </a:r>
          </a:p>
          <a:p>
            <a:pPr marL="800100" lvl="1" indent="-342900" algn="l">
              <a:buFont typeface="Arial" panose="020B0604020202020204" pitchFamily="34" charset="0"/>
              <a:buChar char="•"/>
            </a:pPr>
            <a:endParaRPr lang="en-US" sz="2000" dirty="0">
              <a:solidFill>
                <a:schemeClr val="tx1"/>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On a one to one ratio, vehicle information an AFC or other Holman user can put in are: driver’s first and last name, the vehicle’s overnight address, a driver’s various phone numbers, and a driver’s email address</a:t>
            </a:r>
          </a:p>
          <a:p>
            <a:pPr marL="800100" lvl="1" indent="-342900" algn="l">
              <a:buFont typeface="Arial" panose="020B0604020202020204" pitchFamily="34" charset="0"/>
              <a:buChar char="•"/>
            </a:pPr>
            <a:endParaRPr lang="en-US" sz="2000" dirty="0">
              <a:solidFill>
                <a:schemeClr val="tx1"/>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On pool vehicles, an AFC or Holman user should put in POOL for the driver’s first and last name, the vehicle’s overnight address, and the supervisor of that vehicle’s phone numbers and email</a:t>
            </a:r>
          </a:p>
          <a:p>
            <a:pPr marL="800100" lvl="1" indent="-342900" algn="l">
              <a:buFont typeface="Arial" panose="020B0604020202020204" pitchFamily="34" charset="0"/>
              <a:buChar char="•"/>
            </a:pPr>
            <a:endParaRPr lang="en-US" sz="2000" dirty="0">
              <a:solidFill>
                <a:schemeClr val="tx1"/>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The email address that is in this section will receive recall alerts</a:t>
            </a:r>
          </a:p>
          <a:p>
            <a:pPr marL="800100" lvl="1" indent="-342900" algn="l">
              <a:buFont typeface="Arial" panose="020B0604020202020204" pitchFamily="34" charset="0"/>
              <a:buChar char="•"/>
            </a:pPr>
            <a:endParaRPr lang="en-US" sz="2000" dirty="0">
              <a:solidFill>
                <a:schemeClr val="tx1"/>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2000" dirty="0">
                <a:solidFill>
                  <a:schemeClr val="tx1"/>
                </a:solidFill>
                <a:latin typeface="Verdana" panose="020B0604030504040204" pitchFamily="34" charset="0"/>
                <a:ea typeface="Verdana" panose="020B0604030504040204" pitchFamily="34" charset="0"/>
              </a:rPr>
              <a:t>The fields listed above must be filled into the Asset and Contacts Management tab </a:t>
            </a:r>
            <a:endParaRPr lang="en-US" sz="20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32D14CD9-ED31-10DE-EAB0-B14575105453}"/>
              </a:ext>
            </a:extLst>
          </p:cNvPr>
          <p:cNvSpPr>
            <a:spLocks noGrp="1"/>
          </p:cNvSpPr>
          <p:nvPr>
            <p:ph type="sldNum" sz="quarter" idx="12"/>
          </p:nvPr>
        </p:nvSpPr>
        <p:spPr/>
        <p:txBody>
          <a:bodyPr/>
          <a:lstStyle/>
          <a:p>
            <a:fld id="{607FE42F-FF5E-4060-8577-4B3A4D93A5C8}" type="slidenum">
              <a:rPr lang="en-US" smtClean="0"/>
              <a:t>46</a:t>
            </a:fld>
            <a:endParaRPr lang="en-US"/>
          </a:p>
        </p:txBody>
      </p:sp>
    </p:spTree>
    <p:extLst>
      <p:ext uri="{BB962C8B-B14F-4D97-AF65-F5344CB8AC3E}">
        <p14:creationId xmlns:p14="http://schemas.microsoft.com/office/powerpoint/2010/main" val="531194795"/>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885813" y="218114"/>
            <a:ext cx="7046752" cy="604007"/>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Single Vehicle</a:t>
            </a:r>
          </a:p>
        </p:txBody>
      </p:sp>
      <p:sp>
        <p:nvSpPr>
          <p:cNvPr id="7" name="Title 1">
            <a:extLst>
              <a:ext uri="{FF2B5EF4-FFF2-40B4-BE49-F238E27FC236}">
                <a16:creationId xmlns:a16="http://schemas.microsoft.com/office/drawing/2014/main" id="{47632F4B-C60A-47E9-BE91-11A97CC9570D}"/>
              </a:ext>
            </a:extLst>
          </p:cNvPr>
          <p:cNvSpPr txBox="1">
            <a:spLocks/>
          </p:cNvSpPr>
          <p:nvPr/>
        </p:nvSpPr>
        <p:spPr bwMode="auto">
          <a:xfrm>
            <a:off x="113457" y="1184434"/>
            <a:ext cx="12192000" cy="377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60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sz="2400" dirty="0">
                <a:solidFill>
                  <a:schemeClr val="tx1"/>
                </a:solidFill>
                <a:latin typeface="+mn-lt"/>
              </a:rPr>
              <a:t>   </a:t>
            </a:r>
            <a:r>
              <a:rPr lang="en-US" sz="2400" dirty="0">
                <a:solidFill>
                  <a:schemeClr val="tx1"/>
                </a:solidFill>
                <a:latin typeface="Verdana" panose="020B0604030504040204" pitchFamily="34" charset="0"/>
                <a:ea typeface="Verdana" panose="020B0604030504040204" pitchFamily="34" charset="0"/>
              </a:rPr>
              <a:t>Asset and Contacts Management tab </a:t>
            </a:r>
          </a:p>
        </p:txBody>
      </p:sp>
      <p:pic>
        <p:nvPicPr>
          <p:cNvPr id="6" name="Picture 5">
            <a:extLst>
              <a:ext uri="{FF2B5EF4-FFF2-40B4-BE49-F238E27FC236}">
                <a16:creationId xmlns:a16="http://schemas.microsoft.com/office/drawing/2014/main" id="{4AF3D30A-9848-4202-844B-3072CE4CB0CD}"/>
              </a:ext>
            </a:extLst>
          </p:cNvPr>
          <p:cNvPicPr>
            <a:picLocks noChangeAspect="1"/>
          </p:cNvPicPr>
          <p:nvPr/>
        </p:nvPicPr>
        <p:blipFill>
          <a:blip r:embed="rId3"/>
          <a:stretch>
            <a:fillRect/>
          </a:stretch>
        </p:blipFill>
        <p:spPr>
          <a:xfrm>
            <a:off x="441789" y="1816553"/>
            <a:ext cx="10284431" cy="4705783"/>
          </a:xfrm>
          <a:prstGeom prst="rect">
            <a:avLst/>
          </a:prstGeom>
          <a:ln w="19050">
            <a:solidFill>
              <a:srgbClr val="002060"/>
            </a:solidFill>
          </a:ln>
        </p:spPr>
      </p:pic>
      <p:sp>
        <p:nvSpPr>
          <p:cNvPr id="4" name="Slide Number Placeholder 3">
            <a:extLst>
              <a:ext uri="{FF2B5EF4-FFF2-40B4-BE49-F238E27FC236}">
                <a16:creationId xmlns:a16="http://schemas.microsoft.com/office/drawing/2014/main" id="{6A663CDC-8CBF-BF20-E878-E97D1F519461}"/>
              </a:ext>
            </a:extLst>
          </p:cNvPr>
          <p:cNvSpPr>
            <a:spLocks noGrp="1"/>
          </p:cNvSpPr>
          <p:nvPr>
            <p:ph type="sldNum" sz="quarter" idx="12"/>
          </p:nvPr>
        </p:nvSpPr>
        <p:spPr/>
        <p:txBody>
          <a:bodyPr/>
          <a:lstStyle/>
          <a:p>
            <a:fld id="{607FE42F-FF5E-4060-8577-4B3A4D93A5C8}" type="slidenum">
              <a:rPr lang="en-US" smtClean="0"/>
              <a:t>47</a:t>
            </a:fld>
            <a:endParaRPr lang="en-US"/>
          </a:p>
        </p:txBody>
      </p:sp>
    </p:spTree>
    <p:extLst>
      <p:ext uri="{BB962C8B-B14F-4D97-AF65-F5344CB8AC3E}">
        <p14:creationId xmlns:p14="http://schemas.microsoft.com/office/powerpoint/2010/main" val="1017786808"/>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906944" y="136525"/>
            <a:ext cx="6873411" cy="636997"/>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Search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554804" y="1012053"/>
            <a:ext cx="12192000" cy="3867324"/>
          </a:xfrm>
        </p:spPr>
        <p:txBody>
          <a:bodyPr/>
          <a:lstStyle/>
          <a:p>
            <a:pPr marL="342900" indent="-342900" algn="l">
              <a:buFont typeface="Arial" panose="020B0604020202020204" pitchFamily="34" charset="0"/>
              <a:buChar char="•"/>
            </a:pPr>
            <a:r>
              <a:rPr lang="en-US" sz="2000" dirty="0"/>
              <a:t>The search tab consists of many vehicle related reports</a:t>
            </a:r>
          </a:p>
          <a:p>
            <a:pPr marL="342900" indent="-342900" algn="l">
              <a:buFont typeface="Arial" panose="020B0604020202020204" pitchFamily="34" charset="0"/>
              <a:buChar char="•"/>
            </a:pPr>
            <a:r>
              <a:rPr lang="en-US" sz="2000" dirty="0"/>
              <a:t>The two most used reports are </a:t>
            </a:r>
            <a:r>
              <a:rPr lang="en-US" sz="2000" b="1" dirty="0">
                <a:solidFill>
                  <a:srgbClr val="002060"/>
                </a:solidFill>
              </a:rPr>
              <a:t>General Vehicle</a:t>
            </a:r>
            <a:r>
              <a:rPr lang="en-US" sz="2000" dirty="0"/>
              <a:t> and </a:t>
            </a:r>
            <a:r>
              <a:rPr lang="en-US" sz="2000" b="1" dirty="0">
                <a:solidFill>
                  <a:srgbClr val="002060"/>
                </a:solidFill>
              </a:rPr>
              <a:t>Asset and Contacts</a:t>
            </a:r>
            <a:endParaRPr lang="en-US" sz="2000" dirty="0"/>
          </a:p>
          <a:p>
            <a:pPr marL="342900" indent="-342900" algn="l">
              <a:buFont typeface="Arial" panose="020B0604020202020204" pitchFamily="34" charset="0"/>
              <a:buChar char="•"/>
            </a:pPr>
            <a:r>
              <a:rPr lang="en-US" sz="2000" dirty="0"/>
              <a:t>These reports can be filtered and customized in multiple ways</a:t>
            </a:r>
          </a:p>
          <a:p>
            <a:pPr marL="342900" indent="-342900" algn="l">
              <a:buFont typeface="Arial" panose="020B0604020202020204" pitchFamily="34" charset="0"/>
              <a:buChar char="•"/>
            </a:pPr>
            <a:r>
              <a:rPr lang="en-US" sz="2000" dirty="0"/>
              <a:t>You can save the customized reports to the </a:t>
            </a:r>
            <a:r>
              <a:rPr lang="en-US" sz="2000" b="1" dirty="0">
                <a:solidFill>
                  <a:srgbClr val="002060"/>
                </a:solidFill>
              </a:rPr>
              <a:t>Saved Searches</a:t>
            </a:r>
            <a:r>
              <a:rPr lang="en-US" sz="2000" dirty="0"/>
              <a:t> tab </a:t>
            </a:r>
          </a:p>
          <a:p>
            <a:pPr marL="800100" lvl="1" indent="-342900" algn="l">
              <a:buFont typeface="Arial" panose="020B0604020202020204" pitchFamily="34" charset="0"/>
              <a:buChar char="•"/>
            </a:pPr>
            <a:endParaRPr lang="en-US" sz="1800" dirty="0"/>
          </a:p>
        </p:txBody>
      </p:sp>
      <p:pic>
        <p:nvPicPr>
          <p:cNvPr id="5" name="Picture 4">
            <a:extLst>
              <a:ext uri="{FF2B5EF4-FFF2-40B4-BE49-F238E27FC236}">
                <a16:creationId xmlns:a16="http://schemas.microsoft.com/office/drawing/2014/main" id="{F5AD7807-CE9C-4BE5-AC55-41AABAE973BD}"/>
              </a:ext>
            </a:extLst>
          </p:cNvPr>
          <p:cNvPicPr>
            <a:picLocks noChangeAspect="1"/>
          </p:cNvPicPr>
          <p:nvPr/>
        </p:nvPicPr>
        <p:blipFill>
          <a:blip r:embed="rId3"/>
          <a:stretch>
            <a:fillRect/>
          </a:stretch>
        </p:blipFill>
        <p:spPr>
          <a:xfrm>
            <a:off x="4408978" y="2882815"/>
            <a:ext cx="3374044" cy="3975185"/>
          </a:xfrm>
          <a:prstGeom prst="rect">
            <a:avLst/>
          </a:prstGeom>
          <a:ln w="38100">
            <a:solidFill>
              <a:schemeClr val="tx1"/>
            </a:solidFill>
          </a:ln>
        </p:spPr>
      </p:pic>
      <p:sp>
        <p:nvSpPr>
          <p:cNvPr id="6" name="Slide Number Placeholder 5">
            <a:extLst>
              <a:ext uri="{FF2B5EF4-FFF2-40B4-BE49-F238E27FC236}">
                <a16:creationId xmlns:a16="http://schemas.microsoft.com/office/drawing/2014/main" id="{A53742A2-4EB4-3291-BF41-04384D4649DD}"/>
              </a:ext>
            </a:extLst>
          </p:cNvPr>
          <p:cNvSpPr>
            <a:spLocks noGrp="1"/>
          </p:cNvSpPr>
          <p:nvPr>
            <p:ph type="sldNum" sz="quarter" idx="12"/>
          </p:nvPr>
        </p:nvSpPr>
        <p:spPr/>
        <p:txBody>
          <a:bodyPr/>
          <a:lstStyle/>
          <a:p>
            <a:fld id="{607FE42F-FF5E-4060-8577-4B3A4D93A5C8}" type="slidenum">
              <a:rPr lang="en-US" smtClean="0"/>
              <a:t>48</a:t>
            </a:fld>
            <a:endParaRPr lang="en-US"/>
          </a:p>
        </p:txBody>
      </p:sp>
    </p:spTree>
    <p:extLst>
      <p:ext uri="{BB962C8B-B14F-4D97-AF65-F5344CB8AC3E}">
        <p14:creationId xmlns:p14="http://schemas.microsoft.com/office/powerpoint/2010/main" val="1394430838"/>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137483" y="136525"/>
            <a:ext cx="6526634" cy="653800"/>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Search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53824" y="911176"/>
            <a:ext cx="12263630" cy="3045527"/>
          </a:xfrm>
        </p:spPr>
        <p:txBody>
          <a:bodyPr/>
          <a:lstStyle/>
          <a:p>
            <a:pPr lvl="1" algn="l"/>
            <a:r>
              <a:rPr lang="en-US" b="1" dirty="0"/>
              <a:t>  </a:t>
            </a:r>
            <a:r>
              <a:rPr lang="en-US" b="1" dirty="0">
                <a:solidFill>
                  <a:srgbClr val="002060"/>
                </a:solidFill>
              </a:rPr>
              <a:t>Getting general vehicle data</a:t>
            </a:r>
          </a:p>
          <a:p>
            <a:pPr marL="1257300" lvl="2" indent="-342900" algn="l">
              <a:buFont typeface="+mj-lt"/>
              <a:buAutoNum type="arabicPeriod"/>
            </a:pPr>
            <a:r>
              <a:rPr lang="en-US" sz="2000" dirty="0"/>
              <a:t>If you click on </a:t>
            </a:r>
            <a:r>
              <a:rPr lang="en-US" sz="2000" b="1" dirty="0">
                <a:solidFill>
                  <a:srgbClr val="002060"/>
                </a:solidFill>
              </a:rPr>
              <a:t>Search</a:t>
            </a:r>
            <a:r>
              <a:rPr lang="en-US" sz="2000" dirty="0"/>
              <a:t>,</a:t>
            </a:r>
            <a:r>
              <a:rPr lang="en-US" sz="2000" b="1" dirty="0"/>
              <a:t> </a:t>
            </a:r>
            <a:r>
              <a:rPr lang="en-US" sz="2000" dirty="0"/>
              <a:t>and choose </a:t>
            </a:r>
            <a:r>
              <a:rPr lang="en-US" sz="2000" b="1" dirty="0">
                <a:solidFill>
                  <a:srgbClr val="002060"/>
                </a:solidFill>
              </a:rPr>
              <a:t>General Vehicle</a:t>
            </a:r>
            <a:r>
              <a:rPr lang="en-US" sz="2000" dirty="0"/>
              <a:t>, it will bring up a prompt page</a:t>
            </a:r>
          </a:p>
          <a:p>
            <a:pPr marL="1257300" lvl="2" indent="-342900" algn="l">
              <a:buFont typeface="+mj-lt"/>
              <a:buAutoNum type="arabicPeriod"/>
            </a:pPr>
            <a:r>
              <a:rPr lang="en-US" sz="2000" dirty="0"/>
              <a:t>Here you can enter prompts into the fields already listed, or you can add new prompts from the </a:t>
            </a:r>
            <a:r>
              <a:rPr lang="en-US" sz="2000" b="1" dirty="0">
                <a:solidFill>
                  <a:srgbClr val="002060"/>
                </a:solidFill>
              </a:rPr>
              <a:t>Add Fields </a:t>
            </a:r>
            <a:r>
              <a:rPr lang="en-US" sz="2000" dirty="0"/>
              <a:t>drop down box</a:t>
            </a:r>
          </a:p>
          <a:p>
            <a:pPr marL="1257300" lvl="2" indent="-342900" algn="l">
              <a:buFont typeface="+mj-lt"/>
              <a:buAutoNum type="arabicPeriod"/>
            </a:pPr>
            <a:endParaRPr lang="en-US" sz="1600" dirty="0"/>
          </a:p>
          <a:p>
            <a:pPr marL="1257300" lvl="2" indent="-342900" algn="l">
              <a:buFont typeface="Arial" panose="020B0604020202020204" pitchFamily="34" charset="0"/>
              <a:buChar char="•"/>
            </a:pPr>
            <a:endParaRPr lang="en-US" sz="1600" dirty="0"/>
          </a:p>
        </p:txBody>
      </p:sp>
      <p:pic>
        <p:nvPicPr>
          <p:cNvPr id="4" name="Picture 3">
            <a:extLst>
              <a:ext uri="{FF2B5EF4-FFF2-40B4-BE49-F238E27FC236}">
                <a16:creationId xmlns:a16="http://schemas.microsoft.com/office/drawing/2014/main" id="{585CB8CD-6BCD-41C7-861C-E97DA2AC7F4C}"/>
              </a:ext>
            </a:extLst>
          </p:cNvPr>
          <p:cNvPicPr>
            <a:picLocks noChangeAspect="1"/>
          </p:cNvPicPr>
          <p:nvPr/>
        </p:nvPicPr>
        <p:blipFill>
          <a:blip r:embed="rId3"/>
          <a:stretch>
            <a:fillRect/>
          </a:stretch>
        </p:blipFill>
        <p:spPr>
          <a:xfrm>
            <a:off x="3909346" y="2589088"/>
            <a:ext cx="4828254" cy="4011536"/>
          </a:xfrm>
          <a:prstGeom prst="rect">
            <a:avLst/>
          </a:prstGeom>
          <a:ln w="12700">
            <a:solidFill>
              <a:srgbClr val="002060"/>
            </a:solidFill>
          </a:ln>
        </p:spPr>
      </p:pic>
      <p:sp>
        <p:nvSpPr>
          <p:cNvPr id="6" name="Slide Number Placeholder 5">
            <a:extLst>
              <a:ext uri="{FF2B5EF4-FFF2-40B4-BE49-F238E27FC236}">
                <a16:creationId xmlns:a16="http://schemas.microsoft.com/office/drawing/2014/main" id="{8530E1C2-30FA-ECAC-9FC3-06C7C143AFAF}"/>
              </a:ext>
            </a:extLst>
          </p:cNvPr>
          <p:cNvSpPr>
            <a:spLocks noGrp="1"/>
          </p:cNvSpPr>
          <p:nvPr>
            <p:ph type="sldNum" sz="quarter" idx="12"/>
          </p:nvPr>
        </p:nvSpPr>
        <p:spPr/>
        <p:txBody>
          <a:bodyPr/>
          <a:lstStyle/>
          <a:p>
            <a:fld id="{607FE42F-FF5E-4060-8577-4B3A4D93A5C8}" type="slidenum">
              <a:rPr lang="en-US" smtClean="0"/>
              <a:t>49</a:t>
            </a:fld>
            <a:endParaRPr lang="en-US"/>
          </a:p>
        </p:txBody>
      </p:sp>
    </p:spTree>
    <p:extLst>
      <p:ext uri="{BB962C8B-B14F-4D97-AF65-F5344CB8AC3E}">
        <p14:creationId xmlns:p14="http://schemas.microsoft.com/office/powerpoint/2010/main" val="10964672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1933304" y="236260"/>
            <a:ext cx="8752114" cy="553852"/>
          </a:xfrm>
          <a:solidFill>
            <a:srgbClr val="002060"/>
          </a:solidFill>
          <a:effectLst>
            <a:glow rad="63500">
              <a:schemeClr val="accent1">
                <a:satMod val="175000"/>
                <a:alpha val="40000"/>
              </a:schemeClr>
            </a:glow>
          </a:effectLst>
        </p:spPr>
        <p:txBody>
          <a:bodyPr anchor="t"/>
          <a:lstStyle/>
          <a:p>
            <a:r>
              <a:rPr lang="en-US" sz="2800" b="1" dirty="0">
                <a:solidFill>
                  <a:schemeClr val="tx1"/>
                </a:solidFill>
              </a:rPr>
              <a:t>Fleet Management Division Assigned Accounts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116806" y="971549"/>
            <a:ext cx="9958388" cy="5650191"/>
          </a:xfrm>
          <a:ln w="28575">
            <a:noFill/>
          </a:ln>
        </p:spPr>
        <p:txBody>
          <a:bodyPr/>
          <a:lstStyle/>
          <a:p>
            <a:pPr marL="342900" indent="-342900" algn="l">
              <a:buFont typeface="Arial" panose="020B0604020202020204" pitchFamily="34" charset="0"/>
              <a:buChar char="•"/>
            </a:pPr>
            <a:r>
              <a:rPr lang="en-US" sz="1800" b="1" dirty="0"/>
              <a:t>James Parsons</a:t>
            </a:r>
          </a:p>
          <a:p>
            <a:pPr marL="800100" lvl="1" indent="-342900" algn="l">
              <a:buFont typeface="Arial" panose="020B0604020202020204" pitchFamily="34" charset="0"/>
              <a:buChar char="•"/>
            </a:pPr>
            <a:r>
              <a:rPr lang="en-US" sz="1800" dirty="0"/>
              <a:t>Cabinet Levels Include: Administration, Commerce, DHHR, Environmental, Higher Education, Revenue, Senior Services, Arts, Culture and History</a:t>
            </a:r>
          </a:p>
          <a:p>
            <a:pPr marL="800100" lvl="1" indent="-342900" algn="l">
              <a:buFont typeface="Arial" panose="020B0604020202020204" pitchFamily="34" charset="0"/>
              <a:buChar char="•"/>
            </a:pPr>
            <a:r>
              <a:rPr lang="en-US" sz="1800" dirty="0"/>
              <a:t>Email: </a:t>
            </a:r>
            <a:r>
              <a:rPr lang="en-US" sz="1800" b="1" dirty="0">
                <a:solidFill>
                  <a:schemeClr val="bg1"/>
                </a:solidFill>
                <a:hlinkClick r:id="rId3">
                  <a:extLst>
                    <a:ext uri="{A12FA001-AC4F-418D-AE19-62706E023703}">
                      <ahyp:hlinkClr xmlns:ahyp="http://schemas.microsoft.com/office/drawing/2018/hyperlinkcolor" val="tx"/>
                    </a:ext>
                  </a:extLst>
                </a:hlinkClick>
              </a:rPr>
              <a:t>James.A.Parsons@wv.gov</a:t>
            </a:r>
            <a:r>
              <a:rPr lang="en-US" sz="1800" b="1" dirty="0"/>
              <a:t> </a:t>
            </a:r>
          </a:p>
          <a:p>
            <a:pPr marL="800100" lvl="1" indent="-342900" algn="l">
              <a:buFont typeface="Arial" panose="020B0604020202020204" pitchFamily="34" charset="0"/>
              <a:buChar char="•"/>
            </a:pPr>
            <a:r>
              <a:rPr lang="en-US" sz="1800" dirty="0"/>
              <a:t>Phone: (304) 558-0086</a:t>
            </a:r>
          </a:p>
          <a:p>
            <a:pPr marL="342900" indent="-342900" algn="l">
              <a:buFont typeface="Arial" panose="020B0604020202020204" pitchFamily="34" charset="0"/>
              <a:buChar char="•"/>
            </a:pPr>
            <a:r>
              <a:rPr lang="en-US" sz="1800" b="1" dirty="0"/>
              <a:t>Teresa Taylor</a:t>
            </a:r>
          </a:p>
          <a:p>
            <a:pPr marL="800100" lvl="1" indent="-342900" algn="l">
              <a:buFont typeface="Arial" panose="020B0604020202020204" pitchFamily="34" charset="0"/>
              <a:buChar char="•"/>
            </a:pPr>
            <a:r>
              <a:rPr lang="en-US" sz="1800" dirty="0"/>
              <a:t>Cabinet Levels Include: Elected Officials, Homeland Security, Veteran’s, Miscellaneous, Quasi, Judicial, Legislative, Education, Community College</a:t>
            </a:r>
          </a:p>
          <a:p>
            <a:pPr marL="800100" lvl="1" indent="-342900" algn="l">
              <a:buFont typeface="Arial" panose="020B0604020202020204" pitchFamily="34" charset="0"/>
              <a:buChar char="•"/>
            </a:pPr>
            <a:r>
              <a:rPr lang="en-US" sz="1800" dirty="0"/>
              <a:t>Email: </a:t>
            </a:r>
            <a:r>
              <a:rPr lang="en-US" sz="1800" b="1" dirty="0">
                <a:solidFill>
                  <a:schemeClr val="bg1"/>
                </a:solidFill>
                <a:hlinkClick r:id="rId4">
                  <a:extLst>
                    <a:ext uri="{A12FA001-AC4F-418D-AE19-62706E023703}">
                      <ahyp:hlinkClr xmlns:ahyp="http://schemas.microsoft.com/office/drawing/2018/hyperlinkcolor" val="tx"/>
                    </a:ext>
                  </a:extLst>
                </a:hlinkClick>
              </a:rPr>
              <a:t>Teresa.D.Taylor@wv.gov</a:t>
            </a:r>
            <a:r>
              <a:rPr lang="en-US" sz="1800" b="1" dirty="0">
                <a:solidFill>
                  <a:schemeClr val="bg1"/>
                </a:solidFill>
              </a:rPr>
              <a:t> </a:t>
            </a:r>
          </a:p>
          <a:p>
            <a:pPr marL="800100" lvl="1" indent="-342900" algn="l">
              <a:buFont typeface="Arial" panose="020B0604020202020204" pitchFamily="34" charset="0"/>
              <a:buChar char="•"/>
            </a:pPr>
            <a:r>
              <a:rPr lang="en-US" sz="1800" dirty="0"/>
              <a:t>Phone: (304) 957-8253</a:t>
            </a:r>
          </a:p>
          <a:p>
            <a:pPr marL="342900" indent="-342900" algn="l">
              <a:buFont typeface="Arial" panose="020B0604020202020204" pitchFamily="34" charset="0"/>
              <a:buChar char="•"/>
            </a:pPr>
            <a:r>
              <a:rPr lang="en-US" sz="1800" b="1" dirty="0"/>
              <a:t>Stephanie Lane</a:t>
            </a:r>
          </a:p>
          <a:p>
            <a:pPr marL="800100" lvl="1" indent="-342900" algn="l">
              <a:buFont typeface="Arial" panose="020B0604020202020204" pitchFamily="34" charset="0"/>
              <a:buChar char="•"/>
            </a:pPr>
            <a:r>
              <a:rPr lang="en-US" sz="1800" dirty="0"/>
              <a:t>Cabinet Levels Include: Transportation</a:t>
            </a:r>
          </a:p>
          <a:p>
            <a:pPr marL="800100" lvl="1" indent="-342900" algn="l">
              <a:buFont typeface="Arial" panose="020B0604020202020204" pitchFamily="34" charset="0"/>
              <a:buChar char="•"/>
            </a:pPr>
            <a:r>
              <a:rPr lang="en-US" sz="1800" dirty="0"/>
              <a:t>Email: </a:t>
            </a:r>
            <a:r>
              <a:rPr lang="en-US" sz="1800" b="1" dirty="0">
                <a:solidFill>
                  <a:schemeClr val="bg1"/>
                </a:solidFill>
                <a:hlinkClick r:id="rId5">
                  <a:extLst>
                    <a:ext uri="{A12FA001-AC4F-418D-AE19-62706E023703}">
                      <ahyp:hlinkClr xmlns:ahyp="http://schemas.microsoft.com/office/drawing/2018/hyperlinkcolor" val="tx"/>
                    </a:ext>
                  </a:extLst>
                </a:hlinkClick>
              </a:rPr>
              <a:t>Stephanie.E.Lane@wv.gov</a:t>
            </a:r>
            <a:r>
              <a:rPr lang="en-US" sz="1800" dirty="0">
                <a:solidFill>
                  <a:schemeClr val="bg1"/>
                </a:solidFill>
              </a:rPr>
              <a:t> </a:t>
            </a:r>
          </a:p>
          <a:p>
            <a:pPr marL="800100" lvl="1" indent="-342900" algn="l">
              <a:buFont typeface="Arial" panose="020B0604020202020204" pitchFamily="34" charset="0"/>
              <a:buChar char="•"/>
            </a:pPr>
            <a:r>
              <a:rPr lang="en-US" sz="1800" dirty="0"/>
              <a:t>Phone: (304) 558-2614</a:t>
            </a:r>
          </a:p>
          <a:p>
            <a:pPr marL="800100" lvl="1" indent="-342900">
              <a:buFont typeface="Arial" panose="020B0604020202020204" pitchFamily="34" charset="0"/>
              <a:buChar char="•"/>
            </a:pPr>
            <a:endParaRPr lang="en-US" sz="1400" dirty="0"/>
          </a:p>
          <a:p>
            <a:pPr lvl="1"/>
            <a:r>
              <a:rPr lang="en-US" sz="2400" b="1" dirty="0">
                <a:solidFill>
                  <a:srgbClr val="002060"/>
                </a:solidFill>
                <a:hlinkClick r:id="rId6">
                  <a:extLst>
                    <a:ext uri="{A12FA001-AC4F-418D-AE19-62706E023703}">
                      <ahyp:hlinkClr xmlns:ahyp="http://schemas.microsoft.com/office/drawing/2018/hyperlinkcolor" val="tx"/>
                    </a:ext>
                  </a:extLst>
                </a:hlinkClick>
              </a:rPr>
              <a:t>https://fleet.wv.gov</a:t>
            </a:r>
            <a:r>
              <a:rPr lang="en-US" sz="2400" b="1" dirty="0">
                <a:solidFill>
                  <a:srgbClr val="002060"/>
                </a:solidFill>
              </a:rPr>
              <a:t> </a:t>
            </a:r>
          </a:p>
          <a:p>
            <a:pPr lvl="1"/>
            <a:r>
              <a:rPr kumimoji="0" lang="en-US" sz="2400" b="1" i="0" u="none" strike="noStrike" kern="1200" cap="none" spc="0" normalizeH="0" baseline="0" noProof="0" dirty="0">
                <a:ln>
                  <a:noFill/>
                </a:ln>
                <a:solidFill>
                  <a:srgbClr val="FFFFFF"/>
                </a:solidFill>
                <a:effectLst/>
                <a:uLnTx/>
                <a:uFillTx/>
                <a:cs typeface="Arial" panose="020B0604020202020204" pitchFamily="34" charset="0"/>
              </a:rPr>
              <a:t>Toll Free: 1-855-817-1910</a:t>
            </a:r>
            <a:endParaRPr lang="en-US" sz="2400" b="1" dirty="0">
              <a:solidFill>
                <a:schemeClr val="bg1"/>
              </a:solidFill>
            </a:endParaRPr>
          </a:p>
          <a:p>
            <a:pPr lvl="1" algn="l"/>
            <a:endParaRPr lang="en-US" sz="1400" dirty="0"/>
          </a:p>
        </p:txBody>
      </p:sp>
      <p:sp>
        <p:nvSpPr>
          <p:cNvPr id="5" name="Slide Number Placeholder 4">
            <a:extLst>
              <a:ext uri="{FF2B5EF4-FFF2-40B4-BE49-F238E27FC236}">
                <a16:creationId xmlns:a16="http://schemas.microsoft.com/office/drawing/2014/main" id="{09B87CD6-8103-BF2D-0AB5-5C59AC818C01}"/>
              </a:ext>
            </a:extLst>
          </p:cNvPr>
          <p:cNvSpPr>
            <a:spLocks noGrp="1"/>
          </p:cNvSpPr>
          <p:nvPr>
            <p:ph type="sldNum" sz="quarter" idx="12"/>
          </p:nvPr>
        </p:nvSpPr>
        <p:spPr/>
        <p:txBody>
          <a:bodyPr/>
          <a:lstStyle/>
          <a:p>
            <a:fld id="{607FE42F-FF5E-4060-8577-4B3A4D93A5C8}" type="slidenum">
              <a:rPr lang="en-US" smtClean="0"/>
              <a:t>5</a:t>
            </a:fld>
            <a:endParaRPr lang="en-US"/>
          </a:p>
        </p:txBody>
      </p:sp>
    </p:spTree>
    <p:extLst>
      <p:ext uri="{BB962C8B-B14F-4D97-AF65-F5344CB8AC3E}">
        <p14:creationId xmlns:p14="http://schemas.microsoft.com/office/powerpoint/2010/main" val="1587032480"/>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221372" y="136525"/>
            <a:ext cx="6308522" cy="610095"/>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Search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277404" y="1145616"/>
            <a:ext cx="12192000" cy="3867324"/>
          </a:xfrm>
        </p:spPr>
        <p:txBody>
          <a:bodyPr/>
          <a:lstStyle/>
          <a:p>
            <a:pPr lvl="1" algn="l"/>
            <a:r>
              <a:rPr lang="en-US" b="1" dirty="0"/>
              <a:t>  </a:t>
            </a:r>
            <a:r>
              <a:rPr lang="en-US" b="1" dirty="0">
                <a:solidFill>
                  <a:srgbClr val="002060"/>
                </a:solidFill>
              </a:rPr>
              <a:t>Getting general vehicle data</a:t>
            </a:r>
          </a:p>
          <a:p>
            <a:pPr marL="1257300" lvl="2" indent="-342900" algn="l">
              <a:buFont typeface="Arial" panose="020B0604020202020204" pitchFamily="34" charset="0"/>
              <a:buChar char="•"/>
            </a:pPr>
            <a:r>
              <a:rPr lang="en-US" sz="2000" dirty="0"/>
              <a:t>Once you have all prompts entered, click </a:t>
            </a:r>
            <a:r>
              <a:rPr lang="en-US" sz="2000" b="1" dirty="0">
                <a:solidFill>
                  <a:srgbClr val="002060"/>
                </a:solidFill>
              </a:rPr>
              <a:t>Search</a:t>
            </a:r>
            <a:r>
              <a:rPr lang="en-US" sz="2000" dirty="0"/>
              <a:t> and your data will come up in a listed format</a:t>
            </a:r>
          </a:p>
          <a:p>
            <a:pPr marL="1257300" lvl="2" indent="-342900" algn="l">
              <a:buFont typeface="Arial" panose="020B0604020202020204" pitchFamily="34" charset="0"/>
              <a:buChar char="•"/>
            </a:pPr>
            <a:endParaRPr lang="en-US" sz="1600" dirty="0"/>
          </a:p>
        </p:txBody>
      </p:sp>
      <p:pic>
        <p:nvPicPr>
          <p:cNvPr id="6" name="Picture 5">
            <a:extLst>
              <a:ext uri="{FF2B5EF4-FFF2-40B4-BE49-F238E27FC236}">
                <a16:creationId xmlns:a16="http://schemas.microsoft.com/office/drawing/2014/main" id="{657E564F-EDCA-4A71-8660-91907B31DCAF}"/>
              </a:ext>
            </a:extLst>
          </p:cNvPr>
          <p:cNvPicPr>
            <a:picLocks noChangeAspect="1"/>
          </p:cNvPicPr>
          <p:nvPr/>
        </p:nvPicPr>
        <p:blipFill>
          <a:blip r:embed="rId3"/>
          <a:stretch>
            <a:fillRect/>
          </a:stretch>
        </p:blipFill>
        <p:spPr>
          <a:xfrm>
            <a:off x="277404" y="2301411"/>
            <a:ext cx="11455685" cy="3943813"/>
          </a:xfrm>
          <a:prstGeom prst="rect">
            <a:avLst/>
          </a:prstGeom>
          <a:ln>
            <a:solidFill>
              <a:srgbClr val="002060"/>
            </a:solidFill>
          </a:ln>
        </p:spPr>
      </p:pic>
      <p:sp>
        <p:nvSpPr>
          <p:cNvPr id="5" name="Slide Number Placeholder 4">
            <a:extLst>
              <a:ext uri="{FF2B5EF4-FFF2-40B4-BE49-F238E27FC236}">
                <a16:creationId xmlns:a16="http://schemas.microsoft.com/office/drawing/2014/main" id="{AA6EF2EA-0FA0-243E-B70D-90BC2440E29E}"/>
              </a:ext>
            </a:extLst>
          </p:cNvPr>
          <p:cNvSpPr>
            <a:spLocks noGrp="1"/>
          </p:cNvSpPr>
          <p:nvPr>
            <p:ph type="sldNum" sz="quarter" idx="12"/>
          </p:nvPr>
        </p:nvSpPr>
        <p:spPr/>
        <p:txBody>
          <a:bodyPr/>
          <a:lstStyle/>
          <a:p>
            <a:fld id="{607FE42F-FF5E-4060-8577-4B3A4D93A5C8}" type="slidenum">
              <a:rPr lang="en-US" smtClean="0"/>
              <a:t>50</a:t>
            </a:fld>
            <a:endParaRPr lang="en-US"/>
          </a:p>
        </p:txBody>
      </p:sp>
    </p:spTree>
    <p:extLst>
      <p:ext uri="{BB962C8B-B14F-4D97-AF65-F5344CB8AC3E}">
        <p14:creationId xmlns:p14="http://schemas.microsoft.com/office/powerpoint/2010/main" val="1300510609"/>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179429" y="179221"/>
            <a:ext cx="6157518" cy="626122"/>
          </a:xfrm>
          <a:solidFill>
            <a:srgbClr val="002060"/>
          </a:solidFill>
        </p:spPr>
        <p:txBody>
          <a:bodyPr anchor="t"/>
          <a:lstStyle/>
          <a:p>
            <a:r>
              <a:rPr lang="en-US" sz="3200" b="1" dirty="0">
                <a:solidFill>
                  <a:schemeClr val="tx1"/>
                </a:solidFill>
              </a:rPr>
              <a:t>Holman Insights Search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79212" y="1278561"/>
            <a:ext cx="12192000" cy="3867324"/>
          </a:xfrm>
        </p:spPr>
        <p:txBody>
          <a:bodyPr/>
          <a:lstStyle/>
          <a:p>
            <a:pPr lvl="1" algn="l"/>
            <a:r>
              <a:rPr lang="en-US" sz="1800" b="1" dirty="0"/>
              <a:t> </a:t>
            </a:r>
            <a:r>
              <a:rPr lang="en-US" sz="1800" b="1" dirty="0">
                <a:solidFill>
                  <a:srgbClr val="002060"/>
                </a:solidFill>
              </a:rPr>
              <a:t>Customizing a Search</a:t>
            </a:r>
          </a:p>
          <a:p>
            <a:pPr marL="1257300" lvl="2" indent="-342900" algn="l">
              <a:buFont typeface="+mj-lt"/>
              <a:buAutoNum type="arabicPeriod"/>
            </a:pPr>
            <a:r>
              <a:rPr lang="en-US" dirty="0"/>
              <a:t>In the top right under the </a:t>
            </a:r>
            <a:r>
              <a:rPr lang="en-US" b="1" dirty="0">
                <a:solidFill>
                  <a:srgbClr val="002060"/>
                </a:solidFill>
              </a:rPr>
              <a:t>Options</a:t>
            </a:r>
            <a:r>
              <a:rPr lang="en-US" dirty="0"/>
              <a:t> gear, select </a:t>
            </a:r>
            <a:r>
              <a:rPr lang="en-US" b="1" dirty="0">
                <a:solidFill>
                  <a:srgbClr val="002060"/>
                </a:solidFill>
              </a:rPr>
              <a:t>Customize</a:t>
            </a:r>
          </a:p>
          <a:p>
            <a:pPr marL="1257300" lvl="2" indent="-342900" algn="l">
              <a:buFont typeface="+mj-lt"/>
              <a:buAutoNum type="arabicPeriod"/>
            </a:pPr>
            <a:r>
              <a:rPr lang="en-US" dirty="0"/>
              <a:t>From here, you can select different fields to add to the report</a:t>
            </a:r>
          </a:p>
          <a:p>
            <a:pPr marL="1257300" lvl="2" indent="-342900" algn="l">
              <a:buFont typeface="+mj-lt"/>
              <a:buAutoNum type="arabicPeriod"/>
            </a:pPr>
            <a:r>
              <a:rPr lang="en-US" dirty="0"/>
              <a:t>Once you have all the fields you want added checked, click </a:t>
            </a:r>
            <a:r>
              <a:rPr lang="en-US" b="1" dirty="0">
                <a:solidFill>
                  <a:srgbClr val="002060"/>
                </a:solidFill>
              </a:rPr>
              <a:t>Apply</a:t>
            </a:r>
            <a:r>
              <a:rPr lang="en-US" b="1" dirty="0"/>
              <a:t>,</a:t>
            </a:r>
            <a:r>
              <a:rPr lang="en-US" dirty="0"/>
              <a:t> and the new fields will be added at the end of the report </a:t>
            </a:r>
          </a:p>
          <a:p>
            <a:pPr marL="1257300" lvl="2" indent="-342900" algn="l">
              <a:buFont typeface="Arial" panose="020B0604020202020204" pitchFamily="34" charset="0"/>
              <a:buChar char="•"/>
            </a:pPr>
            <a:endParaRPr lang="en-US" sz="1600" dirty="0"/>
          </a:p>
        </p:txBody>
      </p:sp>
      <p:pic>
        <p:nvPicPr>
          <p:cNvPr id="9" name="Picture 8">
            <a:extLst>
              <a:ext uri="{FF2B5EF4-FFF2-40B4-BE49-F238E27FC236}">
                <a16:creationId xmlns:a16="http://schemas.microsoft.com/office/drawing/2014/main" id="{FE2E75BD-921D-4E7D-82B0-32981C5A7EE8}"/>
              </a:ext>
            </a:extLst>
          </p:cNvPr>
          <p:cNvPicPr>
            <a:picLocks noChangeAspect="1"/>
          </p:cNvPicPr>
          <p:nvPr/>
        </p:nvPicPr>
        <p:blipFill>
          <a:blip r:embed="rId3"/>
          <a:stretch>
            <a:fillRect/>
          </a:stretch>
        </p:blipFill>
        <p:spPr>
          <a:xfrm>
            <a:off x="1233746" y="3100147"/>
            <a:ext cx="9596063" cy="3341258"/>
          </a:xfrm>
          <a:prstGeom prst="rect">
            <a:avLst/>
          </a:prstGeom>
          <a:ln w="12700">
            <a:solidFill>
              <a:srgbClr val="002060"/>
            </a:solidFill>
          </a:ln>
        </p:spPr>
      </p:pic>
      <p:sp>
        <p:nvSpPr>
          <p:cNvPr id="5" name="Slide Number Placeholder 4">
            <a:extLst>
              <a:ext uri="{FF2B5EF4-FFF2-40B4-BE49-F238E27FC236}">
                <a16:creationId xmlns:a16="http://schemas.microsoft.com/office/drawing/2014/main" id="{E62BEE05-1A4B-CED9-55A8-FE810270F8A3}"/>
              </a:ext>
            </a:extLst>
          </p:cNvPr>
          <p:cNvSpPr>
            <a:spLocks noGrp="1"/>
          </p:cNvSpPr>
          <p:nvPr>
            <p:ph type="sldNum" sz="quarter" idx="12"/>
          </p:nvPr>
        </p:nvSpPr>
        <p:spPr/>
        <p:txBody>
          <a:bodyPr/>
          <a:lstStyle/>
          <a:p>
            <a:fld id="{607FE42F-FF5E-4060-8577-4B3A4D93A5C8}" type="slidenum">
              <a:rPr lang="en-US" smtClean="0"/>
              <a:t>51</a:t>
            </a:fld>
            <a:endParaRPr lang="en-US"/>
          </a:p>
        </p:txBody>
      </p:sp>
    </p:spTree>
    <p:extLst>
      <p:ext uri="{BB962C8B-B14F-4D97-AF65-F5344CB8AC3E}">
        <p14:creationId xmlns:p14="http://schemas.microsoft.com/office/powerpoint/2010/main" val="3556399273"/>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154261" y="136525"/>
            <a:ext cx="6358855" cy="601706"/>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Search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0" y="1167556"/>
            <a:ext cx="12192000" cy="3867324"/>
          </a:xfrm>
        </p:spPr>
        <p:txBody>
          <a:bodyPr/>
          <a:lstStyle/>
          <a:p>
            <a:pPr lvl="1" algn="l"/>
            <a:r>
              <a:rPr lang="en-US" sz="1800" b="1" dirty="0"/>
              <a:t>  </a:t>
            </a:r>
            <a:r>
              <a:rPr lang="en-US" sz="1800" b="1" dirty="0">
                <a:solidFill>
                  <a:srgbClr val="002060"/>
                </a:solidFill>
              </a:rPr>
              <a:t>Saving a Search</a:t>
            </a:r>
          </a:p>
          <a:p>
            <a:pPr marL="1257300" lvl="2" indent="-342900" algn="l">
              <a:buFont typeface="+mj-lt"/>
              <a:buAutoNum type="arabicPeriod"/>
            </a:pPr>
            <a:r>
              <a:rPr lang="en-US" dirty="0"/>
              <a:t>In the top right under the </a:t>
            </a:r>
            <a:r>
              <a:rPr lang="en-US" b="1" dirty="0">
                <a:solidFill>
                  <a:srgbClr val="002060"/>
                </a:solidFill>
              </a:rPr>
              <a:t>Options</a:t>
            </a:r>
            <a:r>
              <a:rPr lang="en-US" b="1" dirty="0"/>
              <a:t> </a:t>
            </a:r>
            <a:r>
              <a:rPr lang="en-US" dirty="0"/>
              <a:t>gear, select </a:t>
            </a:r>
            <a:r>
              <a:rPr lang="en-US" b="1" dirty="0">
                <a:solidFill>
                  <a:srgbClr val="002060"/>
                </a:solidFill>
              </a:rPr>
              <a:t>Save Search</a:t>
            </a:r>
          </a:p>
          <a:p>
            <a:pPr marL="1257300" lvl="2" indent="-342900" algn="l">
              <a:buFont typeface="+mj-lt"/>
              <a:buAutoNum type="arabicPeriod"/>
            </a:pPr>
            <a:r>
              <a:rPr lang="en-US" dirty="0"/>
              <a:t>At the top left of the screen, a </a:t>
            </a:r>
            <a:r>
              <a:rPr lang="en-US" b="1" dirty="0">
                <a:solidFill>
                  <a:srgbClr val="002060"/>
                </a:solidFill>
              </a:rPr>
              <a:t>Save Search Name </a:t>
            </a:r>
            <a:r>
              <a:rPr lang="en-US" dirty="0"/>
              <a:t>box will appear where you can type in a name for this search</a:t>
            </a:r>
          </a:p>
          <a:p>
            <a:pPr marL="1257300" lvl="2" indent="-342900" algn="l">
              <a:buFont typeface="+mj-lt"/>
              <a:buAutoNum type="arabicPeriod"/>
            </a:pPr>
            <a:r>
              <a:rPr lang="en-US" dirty="0"/>
              <a:t>The saved search will save under the </a:t>
            </a:r>
            <a:r>
              <a:rPr lang="en-US" b="1" dirty="0">
                <a:solidFill>
                  <a:srgbClr val="002060"/>
                </a:solidFill>
              </a:rPr>
              <a:t>Saved Searches </a:t>
            </a:r>
            <a:r>
              <a:rPr lang="en-US" dirty="0"/>
              <a:t>tab</a:t>
            </a:r>
          </a:p>
        </p:txBody>
      </p:sp>
      <p:pic>
        <p:nvPicPr>
          <p:cNvPr id="7" name="Picture 6">
            <a:extLst>
              <a:ext uri="{FF2B5EF4-FFF2-40B4-BE49-F238E27FC236}">
                <a16:creationId xmlns:a16="http://schemas.microsoft.com/office/drawing/2014/main" id="{1B002E3F-56ED-4619-B16C-39FFCAC82F1F}"/>
              </a:ext>
            </a:extLst>
          </p:cNvPr>
          <p:cNvPicPr>
            <a:picLocks noChangeAspect="1"/>
          </p:cNvPicPr>
          <p:nvPr/>
        </p:nvPicPr>
        <p:blipFill>
          <a:blip r:embed="rId3"/>
          <a:stretch>
            <a:fillRect/>
          </a:stretch>
        </p:blipFill>
        <p:spPr>
          <a:xfrm>
            <a:off x="609600" y="4111885"/>
            <a:ext cx="10542890" cy="2371465"/>
          </a:xfrm>
          <a:prstGeom prst="rect">
            <a:avLst/>
          </a:prstGeom>
          <a:ln w="12700">
            <a:solidFill>
              <a:srgbClr val="002060"/>
            </a:solidFill>
          </a:ln>
        </p:spPr>
      </p:pic>
      <p:pic>
        <p:nvPicPr>
          <p:cNvPr id="9" name="Picture 8">
            <a:extLst>
              <a:ext uri="{FF2B5EF4-FFF2-40B4-BE49-F238E27FC236}">
                <a16:creationId xmlns:a16="http://schemas.microsoft.com/office/drawing/2014/main" id="{014C605E-48B6-42AD-B409-CD8BDF86A0A8}"/>
              </a:ext>
            </a:extLst>
          </p:cNvPr>
          <p:cNvPicPr>
            <a:picLocks noChangeAspect="1"/>
          </p:cNvPicPr>
          <p:nvPr/>
        </p:nvPicPr>
        <p:blipFill>
          <a:blip r:embed="rId4"/>
          <a:stretch>
            <a:fillRect/>
          </a:stretch>
        </p:blipFill>
        <p:spPr>
          <a:xfrm>
            <a:off x="1071510" y="3285263"/>
            <a:ext cx="9863191" cy="569031"/>
          </a:xfrm>
          <a:prstGeom prst="rect">
            <a:avLst/>
          </a:prstGeom>
        </p:spPr>
      </p:pic>
      <p:sp>
        <p:nvSpPr>
          <p:cNvPr id="5" name="Slide Number Placeholder 4">
            <a:extLst>
              <a:ext uri="{FF2B5EF4-FFF2-40B4-BE49-F238E27FC236}">
                <a16:creationId xmlns:a16="http://schemas.microsoft.com/office/drawing/2014/main" id="{F3621F8B-F44A-F374-72C2-E577BCCC8CB8}"/>
              </a:ext>
            </a:extLst>
          </p:cNvPr>
          <p:cNvSpPr>
            <a:spLocks noGrp="1"/>
          </p:cNvSpPr>
          <p:nvPr>
            <p:ph type="sldNum" sz="quarter" idx="12"/>
          </p:nvPr>
        </p:nvSpPr>
        <p:spPr/>
        <p:txBody>
          <a:bodyPr/>
          <a:lstStyle/>
          <a:p>
            <a:fld id="{607FE42F-FF5E-4060-8577-4B3A4D93A5C8}" type="slidenum">
              <a:rPr lang="en-US" smtClean="0"/>
              <a:t>52</a:t>
            </a:fld>
            <a:endParaRPr lang="en-US"/>
          </a:p>
        </p:txBody>
      </p:sp>
    </p:spTree>
    <p:extLst>
      <p:ext uri="{BB962C8B-B14F-4D97-AF65-F5344CB8AC3E}">
        <p14:creationId xmlns:p14="http://schemas.microsoft.com/office/powerpoint/2010/main" val="2998245816"/>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3028425" y="136524"/>
            <a:ext cx="6392411" cy="559761"/>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Search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66675" y="1110231"/>
            <a:ext cx="12192000" cy="3867324"/>
          </a:xfrm>
        </p:spPr>
        <p:txBody>
          <a:bodyPr/>
          <a:lstStyle/>
          <a:p>
            <a:pPr lvl="1" algn="l"/>
            <a:r>
              <a:rPr lang="en-US" sz="1800" b="1" dirty="0"/>
              <a:t>  </a:t>
            </a:r>
            <a:r>
              <a:rPr lang="en-US" sz="1800" b="1" dirty="0">
                <a:solidFill>
                  <a:srgbClr val="002060"/>
                </a:solidFill>
              </a:rPr>
              <a:t>Exporting a search as an excel file</a:t>
            </a:r>
          </a:p>
          <a:p>
            <a:pPr marL="1257300" lvl="2" indent="-342900" algn="l">
              <a:buFont typeface="+mj-lt"/>
              <a:buAutoNum type="arabicPeriod"/>
            </a:pPr>
            <a:r>
              <a:rPr lang="en-US" dirty="0"/>
              <a:t>In the top right, you will find a tiny paper with an “</a:t>
            </a:r>
            <a:r>
              <a:rPr lang="en-US" b="1" dirty="0">
                <a:solidFill>
                  <a:srgbClr val="002060"/>
                </a:solidFill>
              </a:rPr>
              <a:t>X</a:t>
            </a:r>
            <a:r>
              <a:rPr lang="en-US" dirty="0"/>
              <a:t>” in it. Click that to export a search report to excel.</a:t>
            </a:r>
          </a:p>
        </p:txBody>
      </p:sp>
      <p:pic>
        <p:nvPicPr>
          <p:cNvPr id="8" name="Picture 7">
            <a:extLst>
              <a:ext uri="{FF2B5EF4-FFF2-40B4-BE49-F238E27FC236}">
                <a16:creationId xmlns:a16="http://schemas.microsoft.com/office/drawing/2014/main" id="{4478FE43-9D26-4885-9479-C9C7800297BA}"/>
              </a:ext>
            </a:extLst>
          </p:cNvPr>
          <p:cNvPicPr>
            <a:picLocks noChangeAspect="1"/>
          </p:cNvPicPr>
          <p:nvPr/>
        </p:nvPicPr>
        <p:blipFill>
          <a:blip r:embed="rId3"/>
          <a:stretch>
            <a:fillRect/>
          </a:stretch>
        </p:blipFill>
        <p:spPr>
          <a:xfrm>
            <a:off x="533400" y="2466976"/>
            <a:ext cx="11125200" cy="3571874"/>
          </a:xfrm>
          <a:prstGeom prst="rect">
            <a:avLst/>
          </a:prstGeom>
          <a:ln w="12700">
            <a:solidFill>
              <a:srgbClr val="002060"/>
            </a:solidFill>
          </a:ln>
        </p:spPr>
      </p:pic>
      <p:sp>
        <p:nvSpPr>
          <p:cNvPr id="5" name="Slide Number Placeholder 4">
            <a:extLst>
              <a:ext uri="{FF2B5EF4-FFF2-40B4-BE49-F238E27FC236}">
                <a16:creationId xmlns:a16="http://schemas.microsoft.com/office/drawing/2014/main" id="{FD066EDE-C116-CEF4-1E37-C5513A456878}"/>
              </a:ext>
            </a:extLst>
          </p:cNvPr>
          <p:cNvSpPr>
            <a:spLocks noGrp="1"/>
          </p:cNvSpPr>
          <p:nvPr>
            <p:ph type="sldNum" sz="quarter" idx="12"/>
          </p:nvPr>
        </p:nvSpPr>
        <p:spPr/>
        <p:txBody>
          <a:bodyPr/>
          <a:lstStyle/>
          <a:p>
            <a:fld id="{607FE42F-FF5E-4060-8577-4B3A4D93A5C8}" type="slidenum">
              <a:rPr lang="en-US" smtClean="0"/>
              <a:t>53</a:t>
            </a:fld>
            <a:endParaRPr lang="en-US"/>
          </a:p>
        </p:txBody>
      </p:sp>
    </p:spTree>
    <p:extLst>
      <p:ext uri="{BB962C8B-B14F-4D97-AF65-F5344CB8AC3E}">
        <p14:creationId xmlns:p14="http://schemas.microsoft.com/office/powerpoint/2010/main" val="559044558"/>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944536" y="136524"/>
            <a:ext cx="7021585" cy="668819"/>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Reporting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14301" y="1040235"/>
            <a:ext cx="11917611" cy="4204195"/>
          </a:xfrm>
        </p:spPr>
        <p:txBody>
          <a:bodyPr/>
          <a:lstStyle/>
          <a:p>
            <a:pPr lvl="1" algn="l"/>
            <a:r>
              <a:rPr lang="en-US" sz="1800" dirty="0"/>
              <a:t>      </a:t>
            </a:r>
            <a:r>
              <a:rPr lang="en-US" b="1" dirty="0"/>
              <a:t>The </a:t>
            </a:r>
            <a:r>
              <a:rPr lang="en-US" b="1" dirty="0">
                <a:solidFill>
                  <a:srgbClr val="002060"/>
                </a:solidFill>
              </a:rPr>
              <a:t>Reporting Hub </a:t>
            </a:r>
            <a:r>
              <a:rPr lang="en-US" b="1" dirty="0"/>
              <a:t>is located under the Reporting tab.  This is where                         </a:t>
            </a:r>
          </a:p>
          <a:p>
            <a:pPr lvl="1" algn="l"/>
            <a:r>
              <a:rPr lang="en-US" b="1" dirty="0"/>
              <a:t>             the State of West Virginia’s detailed reports are located</a:t>
            </a:r>
          </a:p>
          <a:p>
            <a:pPr lvl="1" algn="l"/>
            <a:endParaRPr lang="en-US" sz="2400" dirty="0"/>
          </a:p>
        </p:txBody>
      </p:sp>
      <p:pic>
        <p:nvPicPr>
          <p:cNvPr id="5" name="Picture 4">
            <a:extLst>
              <a:ext uri="{FF2B5EF4-FFF2-40B4-BE49-F238E27FC236}">
                <a16:creationId xmlns:a16="http://schemas.microsoft.com/office/drawing/2014/main" id="{3A69BE4B-65A8-4A2E-84EE-86145C708906}"/>
              </a:ext>
            </a:extLst>
          </p:cNvPr>
          <p:cNvPicPr>
            <a:picLocks noChangeAspect="1"/>
          </p:cNvPicPr>
          <p:nvPr/>
        </p:nvPicPr>
        <p:blipFill>
          <a:blip r:embed="rId3"/>
          <a:stretch>
            <a:fillRect/>
          </a:stretch>
        </p:blipFill>
        <p:spPr>
          <a:xfrm>
            <a:off x="1140273" y="2466975"/>
            <a:ext cx="9911454" cy="3778250"/>
          </a:xfrm>
          <a:prstGeom prst="rect">
            <a:avLst/>
          </a:prstGeom>
        </p:spPr>
      </p:pic>
      <p:sp>
        <p:nvSpPr>
          <p:cNvPr id="6" name="Slide Number Placeholder 5">
            <a:extLst>
              <a:ext uri="{FF2B5EF4-FFF2-40B4-BE49-F238E27FC236}">
                <a16:creationId xmlns:a16="http://schemas.microsoft.com/office/drawing/2014/main" id="{4613B09E-1368-1868-228C-4AAD2D594AE0}"/>
              </a:ext>
            </a:extLst>
          </p:cNvPr>
          <p:cNvSpPr>
            <a:spLocks noGrp="1"/>
          </p:cNvSpPr>
          <p:nvPr>
            <p:ph type="sldNum" sz="quarter" idx="12"/>
          </p:nvPr>
        </p:nvSpPr>
        <p:spPr/>
        <p:txBody>
          <a:bodyPr/>
          <a:lstStyle/>
          <a:p>
            <a:fld id="{607FE42F-FF5E-4060-8577-4B3A4D93A5C8}" type="slidenum">
              <a:rPr lang="en-US" smtClean="0"/>
              <a:t>54</a:t>
            </a:fld>
            <a:endParaRPr lang="en-US"/>
          </a:p>
        </p:txBody>
      </p:sp>
    </p:spTree>
    <p:extLst>
      <p:ext uri="{BB962C8B-B14F-4D97-AF65-F5344CB8AC3E}">
        <p14:creationId xmlns:p14="http://schemas.microsoft.com/office/powerpoint/2010/main" val="659466329"/>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681288" y="136525"/>
            <a:ext cx="6967538" cy="596900"/>
          </a:xfrm>
          <a:solidFill>
            <a:srgbClr val="002060"/>
          </a:solidFill>
          <a:effectLst>
            <a:glow rad="63500">
              <a:schemeClr val="accent1">
                <a:satMod val="175000"/>
                <a:alpha val="40000"/>
              </a:schemeClr>
            </a:glow>
          </a:effectLst>
        </p:spPr>
        <p:txBody>
          <a:bodyPr anchor="t"/>
          <a:lstStyle/>
          <a:p>
            <a:r>
              <a:rPr lang="en-US" sz="3200" b="1" dirty="0">
                <a:solidFill>
                  <a:schemeClr val="tx1"/>
                </a:solidFill>
              </a:rPr>
              <a:t>Holman Insights Reporting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71450" y="1015359"/>
            <a:ext cx="12192000" cy="3867324"/>
          </a:xfrm>
        </p:spPr>
        <p:txBody>
          <a:bodyPr/>
          <a:lstStyle/>
          <a:p>
            <a:pPr marL="800100" lvl="1" indent="-342900" algn="l">
              <a:buFont typeface="Arial" panose="020B0604020202020204" pitchFamily="34" charset="0"/>
              <a:buChar char="•"/>
            </a:pPr>
            <a:r>
              <a:rPr lang="en-US" sz="1800" dirty="0"/>
              <a:t>The most important reports that you should use are the </a:t>
            </a:r>
            <a:r>
              <a:rPr lang="en-US" sz="1800" b="1" dirty="0">
                <a:solidFill>
                  <a:srgbClr val="002060"/>
                </a:solidFill>
              </a:rPr>
              <a:t>Fixed And Operating Expenses</a:t>
            </a:r>
            <a:r>
              <a:rPr lang="en-US" sz="1800" dirty="0"/>
              <a:t> and the </a:t>
            </a:r>
            <a:r>
              <a:rPr lang="en-US" sz="1800" b="1" dirty="0">
                <a:solidFill>
                  <a:srgbClr val="002060"/>
                </a:solidFill>
              </a:rPr>
              <a:t>LOV (Life of Vehicle) Operating Costs </a:t>
            </a:r>
            <a:r>
              <a:rPr lang="en-US" sz="1800" dirty="0"/>
              <a:t>reports</a:t>
            </a:r>
          </a:p>
          <a:p>
            <a:pPr marL="800100" lvl="1" indent="-342900" algn="l">
              <a:buFont typeface="Arial" panose="020B0604020202020204" pitchFamily="34" charset="0"/>
              <a:buChar char="•"/>
            </a:pPr>
            <a:r>
              <a:rPr lang="en-US" sz="1800" dirty="0"/>
              <a:t>These reports were custom built for the state of West Virginia</a:t>
            </a:r>
          </a:p>
          <a:p>
            <a:pPr marL="800100" lvl="1" indent="-342900" algn="l">
              <a:buFont typeface="Arial" panose="020B0604020202020204" pitchFamily="34" charset="0"/>
              <a:buChar char="•"/>
            </a:pPr>
            <a:r>
              <a:rPr lang="en-US" sz="1800" dirty="0"/>
              <a:t>The Fixed And Operating Expense Report and the LOV Operating Costs report are both now located under the Templates &gt; My Organization section If you do not have either of these reports, please let us know and we will have them added for you</a:t>
            </a:r>
          </a:p>
          <a:p>
            <a:pPr marL="800100" lvl="1" indent="-342900" algn="l">
              <a:buFont typeface="Arial" panose="020B0604020202020204" pitchFamily="34" charset="0"/>
              <a:buChar char="•"/>
            </a:pPr>
            <a:endParaRPr lang="en-US" sz="1800" dirty="0"/>
          </a:p>
        </p:txBody>
      </p:sp>
      <p:pic>
        <p:nvPicPr>
          <p:cNvPr id="6" name="Picture 5">
            <a:extLst>
              <a:ext uri="{FF2B5EF4-FFF2-40B4-BE49-F238E27FC236}">
                <a16:creationId xmlns:a16="http://schemas.microsoft.com/office/drawing/2014/main" id="{4789386D-A1A0-49A0-9199-48FE3BF576C1}"/>
              </a:ext>
            </a:extLst>
          </p:cNvPr>
          <p:cNvPicPr>
            <a:picLocks noChangeAspect="1"/>
          </p:cNvPicPr>
          <p:nvPr/>
        </p:nvPicPr>
        <p:blipFill>
          <a:blip r:embed="rId3"/>
          <a:stretch>
            <a:fillRect/>
          </a:stretch>
        </p:blipFill>
        <p:spPr>
          <a:xfrm>
            <a:off x="2418354" y="3105729"/>
            <a:ext cx="7611471" cy="3615746"/>
          </a:xfrm>
          <a:prstGeom prst="rect">
            <a:avLst/>
          </a:prstGeom>
          <a:ln w="19050">
            <a:solidFill>
              <a:srgbClr val="002060"/>
            </a:solidFill>
          </a:ln>
        </p:spPr>
      </p:pic>
      <p:sp>
        <p:nvSpPr>
          <p:cNvPr id="5" name="Slide Number Placeholder 4">
            <a:extLst>
              <a:ext uri="{FF2B5EF4-FFF2-40B4-BE49-F238E27FC236}">
                <a16:creationId xmlns:a16="http://schemas.microsoft.com/office/drawing/2014/main" id="{B77AE26A-0EF4-D405-4496-ACDE824C957D}"/>
              </a:ext>
            </a:extLst>
          </p:cNvPr>
          <p:cNvSpPr>
            <a:spLocks noGrp="1"/>
          </p:cNvSpPr>
          <p:nvPr>
            <p:ph type="sldNum" sz="quarter" idx="12"/>
          </p:nvPr>
        </p:nvSpPr>
        <p:spPr/>
        <p:txBody>
          <a:bodyPr/>
          <a:lstStyle/>
          <a:p>
            <a:fld id="{607FE42F-FF5E-4060-8577-4B3A4D93A5C8}" type="slidenum">
              <a:rPr lang="en-US" smtClean="0"/>
              <a:t>55</a:t>
            </a:fld>
            <a:endParaRPr lang="en-US"/>
          </a:p>
        </p:txBody>
      </p:sp>
    </p:spTree>
    <p:extLst>
      <p:ext uri="{BB962C8B-B14F-4D97-AF65-F5344CB8AC3E}">
        <p14:creationId xmlns:p14="http://schemas.microsoft.com/office/powerpoint/2010/main" val="3991959447"/>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959751" y="136525"/>
            <a:ext cx="6889100" cy="654050"/>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Reporting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66675" y="902779"/>
            <a:ext cx="12192000" cy="3867324"/>
          </a:xfrm>
        </p:spPr>
        <p:txBody>
          <a:bodyPr/>
          <a:lstStyle/>
          <a:p>
            <a:pPr lvl="1" algn="l"/>
            <a:r>
              <a:rPr lang="en-US" sz="1800" b="1" dirty="0"/>
              <a:t>   Fixed and Operating Report</a:t>
            </a:r>
          </a:p>
          <a:p>
            <a:pPr marL="1257300" lvl="2" indent="-342900" algn="l">
              <a:buFont typeface="+mj-lt"/>
              <a:buAutoNum type="arabicPeriod"/>
            </a:pPr>
            <a:r>
              <a:rPr lang="en-US" dirty="0"/>
              <a:t>To refresh the data, you need to click the </a:t>
            </a:r>
            <a:r>
              <a:rPr lang="en-US" b="1" dirty="0">
                <a:solidFill>
                  <a:srgbClr val="002060"/>
                </a:solidFill>
              </a:rPr>
              <a:t>Circle arrows </a:t>
            </a:r>
            <a:r>
              <a:rPr lang="en-US" dirty="0"/>
              <a:t>button at the top of the screen</a:t>
            </a:r>
          </a:p>
          <a:p>
            <a:pPr marL="1257300" lvl="2" indent="-342900" algn="l">
              <a:buFont typeface="+mj-lt"/>
              <a:buAutoNum type="arabicPeriod"/>
            </a:pPr>
            <a:r>
              <a:rPr lang="en-US" dirty="0"/>
              <a:t>This will bring up the prompt box</a:t>
            </a:r>
          </a:p>
          <a:p>
            <a:pPr marL="1257300" lvl="2" indent="-342900" algn="l">
              <a:buFont typeface="+mj-lt"/>
              <a:buAutoNum type="arabicPeriod"/>
            </a:pPr>
            <a:r>
              <a:rPr lang="en-US" dirty="0"/>
              <a:t>Start and end dates are mandatory prompts</a:t>
            </a:r>
          </a:p>
          <a:p>
            <a:pPr marL="1257300" lvl="2" indent="-342900" algn="l">
              <a:buFont typeface="+mj-lt"/>
              <a:buAutoNum type="arabicPeriod"/>
            </a:pPr>
            <a:r>
              <a:rPr lang="en-US" dirty="0"/>
              <a:t>Date prompts need to be entered as a four digit year followed by a two digit month (EX: 201904)</a:t>
            </a:r>
          </a:p>
          <a:p>
            <a:pPr marL="1257300" lvl="2" indent="-342900" algn="l">
              <a:buFont typeface="+mj-lt"/>
              <a:buAutoNum type="arabicPeriod"/>
            </a:pPr>
            <a:r>
              <a:rPr lang="en-US" dirty="0"/>
              <a:t>Optional prompts are </a:t>
            </a:r>
            <a:r>
              <a:rPr lang="en-US" b="1" dirty="0">
                <a:solidFill>
                  <a:srgbClr val="002060"/>
                </a:solidFill>
              </a:rPr>
              <a:t>Division</a:t>
            </a:r>
            <a:r>
              <a:rPr lang="en-US" dirty="0"/>
              <a:t> and </a:t>
            </a:r>
            <a:r>
              <a:rPr lang="en-US" b="1" dirty="0">
                <a:solidFill>
                  <a:srgbClr val="002060"/>
                </a:solidFill>
              </a:rPr>
              <a:t>Prefix</a:t>
            </a:r>
            <a:r>
              <a:rPr lang="en-US" dirty="0"/>
              <a:t> (Division is cabinet and Prefix is Bill Code)</a:t>
            </a:r>
          </a:p>
          <a:p>
            <a:pPr marL="1257300" lvl="2" indent="-342900" algn="l">
              <a:buFont typeface="+mj-lt"/>
              <a:buAutoNum type="arabicPeriod"/>
            </a:pPr>
            <a:r>
              <a:rPr lang="en-US" dirty="0"/>
              <a:t>Multiple Divisions and Prefixes can be entered into this report </a:t>
            </a:r>
          </a:p>
          <a:p>
            <a:pPr marL="1257300" lvl="2" indent="-342900" algn="l">
              <a:buFont typeface="+mj-lt"/>
              <a:buAutoNum type="arabicPeriod"/>
            </a:pPr>
            <a:endParaRPr lang="en-US" sz="1600" dirty="0"/>
          </a:p>
        </p:txBody>
      </p:sp>
      <p:pic>
        <p:nvPicPr>
          <p:cNvPr id="6" name="Picture 5">
            <a:extLst>
              <a:ext uri="{FF2B5EF4-FFF2-40B4-BE49-F238E27FC236}">
                <a16:creationId xmlns:a16="http://schemas.microsoft.com/office/drawing/2014/main" id="{DD1033DE-44C3-4F09-BC56-E4968DF8C94A}"/>
              </a:ext>
            </a:extLst>
          </p:cNvPr>
          <p:cNvPicPr>
            <a:picLocks noChangeAspect="1"/>
          </p:cNvPicPr>
          <p:nvPr/>
        </p:nvPicPr>
        <p:blipFill>
          <a:blip r:embed="rId3"/>
          <a:stretch>
            <a:fillRect/>
          </a:stretch>
        </p:blipFill>
        <p:spPr>
          <a:xfrm>
            <a:off x="2493025" y="3692374"/>
            <a:ext cx="6689076" cy="3279925"/>
          </a:xfrm>
          <a:prstGeom prst="rect">
            <a:avLst/>
          </a:prstGeom>
          <a:ln w="9525">
            <a:solidFill>
              <a:srgbClr val="002060"/>
            </a:solidFill>
          </a:ln>
        </p:spPr>
      </p:pic>
      <p:sp>
        <p:nvSpPr>
          <p:cNvPr id="5" name="Slide Number Placeholder 4">
            <a:extLst>
              <a:ext uri="{FF2B5EF4-FFF2-40B4-BE49-F238E27FC236}">
                <a16:creationId xmlns:a16="http://schemas.microsoft.com/office/drawing/2014/main" id="{EB8141E0-BCBA-3002-6F7A-40BC5528ABB8}"/>
              </a:ext>
            </a:extLst>
          </p:cNvPr>
          <p:cNvSpPr>
            <a:spLocks noGrp="1"/>
          </p:cNvSpPr>
          <p:nvPr>
            <p:ph type="sldNum" sz="quarter" idx="12"/>
          </p:nvPr>
        </p:nvSpPr>
        <p:spPr/>
        <p:txBody>
          <a:bodyPr/>
          <a:lstStyle/>
          <a:p>
            <a:fld id="{607FE42F-FF5E-4060-8577-4B3A4D93A5C8}" type="slidenum">
              <a:rPr lang="en-US" smtClean="0"/>
              <a:t>56</a:t>
            </a:fld>
            <a:endParaRPr lang="en-US"/>
          </a:p>
        </p:txBody>
      </p:sp>
    </p:spTree>
    <p:extLst>
      <p:ext uri="{BB962C8B-B14F-4D97-AF65-F5344CB8AC3E}">
        <p14:creationId xmlns:p14="http://schemas.microsoft.com/office/powerpoint/2010/main" val="1895748827"/>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885813" y="136526"/>
            <a:ext cx="6937694" cy="601706"/>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Reporting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76200" y="1276350"/>
            <a:ext cx="12192000" cy="3867324"/>
          </a:xfrm>
        </p:spPr>
        <p:txBody>
          <a:bodyPr/>
          <a:lstStyle/>
          <a:p>
            <a:pPr lvl="1" algn="l"/>
            <a:r>
              <a:rPr lang="en-US" sz="1800" b="1" dirty="0"/>
              <a:t>Fixed and Operating Report Tabs</a:t>
            </a:r>
          </a:p>
          <a:p>
            <a:pPr lvl="2" algn="l"/>
            <a:r>
              <a:rPr lang="en-US" dirty="0"/>
              <a:t>1.</a:t>
            </a:r>
            <a:r>
              <a:rPr lang="en-US" b="1" dirty="0">
                <a:solidFill>
                  <a:srgbClr val="002060"/>
                </a:solidFill>
              </a:rPr>
              <a:t>  Summary</a:t>
            </a:r>
            <a:r>
              <a:rPr lang="en-US" dirty="0"/>
              <a:t> – Shows a summary of expenses in a graph format</a:t>
            </a:r>
          </a:p>
          <a:p>
            <a:pPr lvl="2" algn="l"/>
            <a:r>
              <a:rPr lang="en-US" dirty="0"/>
              <a:t>2.  </a:t>
            </a:r>
            <a:r>
              <a:rPr lang="en-US" b="1" dirty="0">
                <a:solidFill>
                  <a:srgbClr val="002060"/>
                </a:solidFill>
              </a:rPr>
              <a:t>Expense Summary </a:t>
            </a:r>
            <a:r>
              <a:rPr lang="en-US" dirty="0"/>
              <a:t>– Shows a summarized breakout of expenses by expense type and        </a:t>
            </a:r>
          </a:p>
          <a:p>
            <a:pPr lvl="2" algn="l"/>
            <a:r>
              <a:rPr lang="en-US" dirty="0"/>
              <a:t>3.  </a:t>
            </a:r>
            <a:r>
              <a:rPr lang="en-US" b="1" dirty="0">
                <a:solidFill>
                  <a:srgbClr val="002060"/>
                </a:solidFill>
              </a:rPr>
              <a:t>Fleet Breakouts </a:t>
            </a:r>
            <a:r>
              <a:rPr lang="en-US" dirty="0"/>
              <a:t>– Shows expenses by an expense group and group detail</a:t>
            </a:r>
          </a:p>
          <a:p>
            <a:pPr lvl="2" algn="l"/>
            <a:r>
              <a:rPr lang="en-US" dirty="0"/>
              <a:t>4.  </a:t>
            </a:r>
            <a:r>
              <a:rPr lang="en-US" b="1" dirty="0">
                <a:solidFill>
                  <a:srgbClr val="002060"/>
                </a:solidFill>
              </a:rPr>
              <a:t>Vehicle Detail </a:t>
            </a:r>
            <a:r>
              <a:rPr lang="en-US" dirty="0"/>
              <a:t>– Shows expenses per vehicle</a:t>
            </a:r>
          </a:p>
          <a:p>
            <a:pPr lvl="2" algn="l"/>
            <a:r>
              <a:rPr lang="en-US" dirty="0"/>
              <a:t>5.  </a:t>
            </a:r>
            <a:r>
              <a:rPr lang="en-US" b="1" dirty="0">
                <a:solidFill>
                  <a:srgbClr val="002060"/>
                </a:solidFill>
              </a:rPr>
              <a:t>Vehicle Detail2 </a:t>
            </a:r>
            <a:r>
              <a:rPr lang="en-US" dirty="0"/>
              <a:t>– Shows more detailed expenses per vehicle</a:t>
            </a:r>
          </a:p>
          <a:p>
            <a:pPr lvl="2" algn="l"/>
            <a:r>
              <a:rPr lang="en-US" dirty="0"/>
              <a:t>6.  </a:t>
            </a:r>
            <a:r>
              <a:rPr lang="en-US" b="1" dirty="0">
                <a:solidFill>
                  <a:srgbClr val="002060"/>
                </a:solidFill>
              </a:rPr>
              <a:t>Op Exp by </a:t>
            </a:r>
            <a:r>
              <a:rPr lang="en-US" b="1" dirty="0" err="1">
                <a:solidFill>
                  <a:srgbClr val="002060"/>
                </a:solidFill>
              </a:rPr>
              <a:t>Qtr</a:t>
            </a:r>
            <a:r>
              <a:rPr lang="en-US" b="1" dirty="0">
                <a:solidFill>
                  <a:srgbClr val="002060"/>
                </a:solidFill>
              </a:rPr>
              <a:t>, Op Exp by Month, Cost PVPM, Fuel Exp by Month and CPM per </a:t>
            </a:r>
          </a:p>
          <a:p>
            <a:pPr lvl="2" algn="l"/>
            <a:r>
              <a:rPr lang="en-US" b="1" dirty="0">
                <a:solidFill>
                  <a:srgbClr val="002060"/>
                </a:solidFill>
              </a:rPr>
              <a:t>     month</a:t>
            </a:r>
            <a:r>
              <a:rPr lang="en-US" dirty="0"/>
              <a:t>-All are bar graphs</a:t>
            </a:r>
            <a:r>
              <a:rPr lang="en-US" b="1" dirty="0">
                <a:solidFill>
                  <a:srgbClr val="002060"/>
                </a:solidFill>
              </a:rPr>
              <a:t>            </a:t>
            </a:r>
            <a:endParaRPr lang="en-US" dirty="0"/>
          </a:p>
          <a:p>
            <a:pPr lvl="2" algn="l"/>
            <a:r>
              <a:rPr lang="en-US" dirty="0"/>
              <a:t>7.  </a:t>
            </a:r>
            <a:r>
              <a:rPr lang="en-US" b="1" dirty="0">
                <a:solidFill>
                  <a:srgbClr val="002060"/>
                </a:solidFill>
              </a:rPr>
              <a:t>Operating exp </a:t>
            </a:r>
            <a:r>
              <a:rPr lang="en-US" dirty="0"/>
              <a:t>– Shows operating expense totals</a:t>
            </a:r>
          </a:p>
          <a:p>
            <a:pPr lvl="2" algn="l"/>
            <a:r>
              <a:rPr lang="en-US" dirty="0"/>
              <a:t>8.  </a:t>
            </a:r>
            <a:r>
              <a:rPr lang="en-US" b="1" dirty="0">
                <a:solidFill>
                  <a:srgbClr val="002060"/>
                </a:solidFill>
              </a:rPr>
              <a:t>Definition</a:t>
            </a:r>
            <a:r>
              <a:rPr lang="en-US" dirty="0"/>
              <a:t> – Gives an explanation of the report</a:t>
            </a:r>
          </a:p>
          <a:p>
            <a:pPr marL="1257300" lvl="2" indent="-342900" algn="l">
              <a:buFont typeface="+mj-lt"/>
              <a:buAutoNum type="arabicPeriod"/>
            </a:pPr>
            <a:endParaRPr lang="en-US" sz="1600" dirty="0"/>
          </a:p>
        </p:txBody>
      </p:sp>
      <p:pic>
        <p:nvPicPr>
          <p:cNvPr id="6" name="Picture 5">
            <a:extLst>
              <a:ext uri="{FF2B5EF4-FFF2-40B4-BE49-F238E27FC236}">
                <a16:creationId xmlns:a16="http://schemas.microsoft.com/office/drawing/2014/main" id="{B0CDCA39-B0B6-4A5C-940B-FE6B898A283F}"/>
              </a:ext>
            </a:extLst>
          </p:cNvPr>
          <p:cNvPicPr>
            <a:picLocks noChangeAspect="1"/>
          </p:cNvPicPr>
          <p:nvPr/>
        </p:nvPicPr>
        <p:blipFill>
          <a:blip r:embed="rId3"/>
          <a:stretch>
            <a:fillRect/>
          </a:stretch>
        </p:blipFill>
        <p:spPr>
          <a:xfrm>
            <a:off x="136733" y="5143674"/>
            <a:ext cx="11675893" cy="1101551"/>
          </a:xfrm>
          <a:prstGeom prst="rect">
            <a:avLst/>
          </a:prstGeom>
          <a:ln w="19050">
            <a:solidFill>
              <a:srgbClr val="002060"/>
            </a:solidFill>
          </a:ln>
        </p:spPr>
      </p:pic>
      <p:sp>
        <p:nvSpPr>
          <p:cNvPr id="5" name="Slide Number Placeholder 4">
            <a:extLst>
              <a:ext uri="{FF2B5EF4-FFF2-40B4-BE49-F238E27FC236}">
                <a16:creationId xmlns:a16="http://schemas.microsoft.com/office/drawing/2014/main" id="{010AF6D7-28D4-C7D2-E941-DE8FCA19D4F5}"/>
              </a:ext>
            </a:extLst>
          </p:cNvPr>
          <p:cNvSpPr>
            <a:spLocks noGrp="1"/>
          </p:cNvSpPr>
          <p:nvPr>
            <p:ph type="sldNum" sz="quarter" idx="12"/>
          </p:nvPr>
        </p:nvSpPr>
        <p:spPr/>
        <p:txBody>
          <a:bodyPr/>
          <a:lstStyle/>
          <a:p>
            <a:fld id="{607FE42F-FF5E-4060-8577-4B3A4D93A5C8}" type="slidenum">
              <a:rPr lang="en-US" smtClean="0"/>
              <a:t>57</a:t>
            </a:fld>
            <a:endParaRPr lang="en-US"/>
          </a:p>
        </p:txBody>
      </p:sp>
    </p:spTree>
    <p:extLst>
      <p:ext uri="{BB962C8B-B14F-4D97-AF65-F5344CB8AC3E}">
        <p14:creationId xmlns:p14="http://schemas.microsoft.com/office/powerpoint/2010/main" val="1524835381"/>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797453" y="136525"/>
            <a:ext cx="6886575" cy="625244"/>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Reporting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304800" y="1094185"/>
            <a:ext cx="12192000" cy="3867324"/>
          </a:xfrm>
        </p:spPr>
        <p:txBody>
          <a:bodyPr/>
          <a:lstStyle/>
          <a:p>
            <a:pPr lvl="1" algn="l"/>
            <a:r>
              <a:rPr lang="en-US" sz="1800" b="1" dirty="0">
                <a:solidFill>
                  <a:srgbClr val="002060"/>
                </a:solidFill>
              </a:rPr>
              <a:t>Saving Fixed and Operating report as an Excel file</a:t>
            </a:r>
          </a:p>
          <a:p>
            <a:pPr marL="1257300" lvl="2" indent="-342900" algn="l">
              <a:buFont typeface="+mj-lt"/>
              <a:buAutoNum type="arabicPeriod"/>
            </a:pPr>
            <a:r>
              <a:rPr lang="en-US" dirty="0"/>
              <a:t>Click on the </a:t>
            </a:r>
            <a:r>
              <a:rPr lang="en-US" b="1" dirty="0">
                <a:solidFill>
                  <a:srgbClr val="002060"/>
                </a:solidFill>
              </a:rPr>
              <a:t>Export </a:t>
            </a:r>
            <a:r>
              <a:rPr lang="en-US" dirty="0"/>
              <a:t>button on the top left side of the screen</a:t>
            </a:r>
          </a:p>
          <a:p>
            <a:pPr marL="1257300" lvl="2" indent="-342900" algn="l">
              <a:buFont typeface="+mj-lt"/>
              <a:buAutoNum type="arabicPeriod"/>
            </a:pPr>
            <a:r>
              <a:rPr lang="en-US" dirty="0"/>
              <a:t>An export box will appear</a:t>
            </a:r>
          </a:p>
          <a:p>
            <a:pPr marL="1257300" lvl="2" indent="-342900" algn="l">
              <a:buFont typeface="+mj-lt"/>
              <a:buAutoNum type="arabicPeriod"/>
            </a:pPr>
            <a:r>
              <a:rPr lang="en-US" dirty="0"/>
              <a:t>Under </a:t>
            </a:r>
            <a:r>
              <a:rPr lang="en-US" b="1" dirty="0">
                <a:solidFill>
                  <a:srgbClr val="002060"/>
                </a:solidFill>
              </a:rPr>
              <a:t>File Type, </a:t>
            </a:r>
            <a:r>
              <a:rPr lang="en-US" dirty="0"/>
              <a:t>select Excel (.xlsx)</a:t>
            </a:r>
          </a:p>
          <a:p>
            <a:pPr marL="1257300" lvl="2" indent="-342900" algn="l">
              <a:buFont typeface="+mj-lt"/>
              <a:buAutoNum type="arabicPeriod"/>
            </a:pPr>
            <a:r>
              <a:rPr lang="en-US" dirty="0"/>
              <a:t>This report can also be exported as a PDF</a:t>
            </a:r>
          </a:p>
          <a:p>
            <a:pPr marL="1257300" lvl="2" indent="-342900" algn="l">
              <a:buFont typeface="+mj-lt"/>
              <a:buAutoNum type="arabicPeriod"/>
            </a:pPr>
            <a:r>
              <a:rPr lang="en-US" dirty="0"/>
              <a:t>Click </a:t>
            </a:r>
            <a:r>
              <a:rPr lang="en-US" b="1" dirty="0">
                <a:solidFill>
                  <a:srgbClr val="002060"/>
                </a:solidFill>
              </a:rPr>
              <a:t>Ok</a:t>
            </a:r>
            <a:r>
              <a:rPr lang="en-US" dirty="0"/>
              <a:t> and another prompt box should open asking if you want to open or save the file</a:t>
            </a:r>
          </a:p>
        </p:txBody>
      </p:sp>
      <p:pic>
        <p:nvPicPr>
          <p:cNvPr id="4" name="Picture 3">
            <a:extLst>
              <a:ext uri="{FF2B5EF4-FFF2-40B4-BE49-F238E27FC236}">
                <a16:creationId xmlns:a16="http://schemas.microsoft.com/office/drawing/2014/main" id="{C0CC9FC9-C2A9-474A-848F-81DBA808B8F4}"/>
              </a:ext>
            </a:extLst>
          </p:cNvPr>
          <p:cNvPicPr>
            <a:picLocks noChangeAspect="1"/>
          </p:cNvPicPr>
          <p:nvPr/>
        </p:nvPicPr>
        <p:blipFill>
          <a:blip r:embed="rId3"/>
          <a:stretch>
            <a:fillRect/>
          </a:stretch>
        </p:blipFill>
        <p:spPr>
          <a:xfrm>
            <a:off x="504397" y="3429000"/>
            <a:ext cx="5783540" cy="3054350"/>
          </a:xfrm>
          <a:prstGeom prst="rect">
            <a:avLst/>
          </a:prstGeom>
          <a:ln w="12700">
            <a:solidFill>
              <a:schemeClr val="tx1"/>
            </a:solidFill>
          </a:ln>
        </p:spPr>
      </p:pic>
      <p:pic>
        <p:nvPicPr>
          <p:cNvPr id="6" name="Picture 5">
            <a:extLst>
              <a:ext uri="{FF2B5EF4-FFF2-40B4-BE49-F238E27FC236}">
                <a16:creationId xmlns:a16="http://schemas.microsoft.com/office/drawing/2014/main" id="{B4DB0A9D-53F5-4696-A45C-7C6B4AF905B6}"/>
              </a:ext>
            </a:extLst>
          </p:cNvPr>
          <p:cNvPicPr>
            <a:picLocks noChangeAspect="1"/>
          </p:cNvPicPr>
          <p:nvPr/>
        </p:nvPicPr>
        <p:blipFill>
          <a:blip r:embed="rId4"/>
          <a:stretch>
            <a:fillRect/>
          </a:stretch>
        </p:blipFill>
        <p:spPr>
          <a:xfrm>
            <a:off x="7049937" y="3429000"/>
            <a:ext cx="4637666" cy="2476500"/>
          </a:xfrm>
          <a:prstGeom prst="rect">
            <a:avLst/>
          </a:prstGeom>
          <a:ln>
            <a:solidFill>
              <a:schemeClr val="tx1"/>
            </a:solidFill>
          </a:ln>
        </p:spPr>
      </p:pic>
      <p:sp>
        <p:nvSpPr>
          <p:cNvPr id="7" name="Slide Number Placeholder 6">
            <a:extLst>
              <a:ext uri="{FF2B5EF4-FFF2-40B4-BE49-F238E27FC236}">
                <a16:creationId xmlns:a16="http://schemas.microsoft.com/office/drawing/2014/main" id="{AAC05D7D-18C4-A6C9-EB79-695F03ECEA10}"/>
              </a:ext>
            </a:extLst>
          </p:cNvPr>
          <p:cNvSpPr>
            <a:spLocks noGrp="1"/>
          </p:cNvSpPr>
          <p:nvPr>
            <p:ph type="sldNum" sz="quarter" idx="12"/>
          </p:nvPr>
        </p:nvSpPr>
        <p:spPr/>
        <p:txBody>
          <a:bodyPr/>
          <a:lstStyle/>
          <a:p>
            <a:fld id="{607FE42F-FF5E-4060-8577-4B3A4D93A5C8}" type="slidenum">
              <a:rPr lang="en-US" smtClean="0"/>
              <a:t>58</a:t>
            </a:fld>
            <a:endParaRPr lang="en-US"/>
          </a:p>
        </p:txBody>
      </p:sp>
    </p:spTree>
    <p:extLst>
      <p:ext uri="{BB962C8B-B14F-4D97-AF65-F5344CB8AC3E}">
        <p14:creationId xmlns:p14="http://schemas.microsoft.com/office/powerpoint/2010/main" val="1592868600"/>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961314" y="136525"/>
            <a:ext cx="6887361" cy="584928"/>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Reporting Tab</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71650" y="1302588"/>
            <a:ext cx="12192000" cy="3867324"/>
          </a:xfrm>
        </p:spPr>
        <p:txBody>
          <a:bodyPr/>
          <a:lstStyle/>
          <a:p>
            <a:pPr lvl="1" algn="l"/>
            <a:r>
              <a:rPr lang="en-US" sz="1800" b="1" dirty="0"/>
              <a:t>LOV Operating Cost Report</a:t>
            </a:r>
          </a:p>
          <a:p>
            <a:pPr marL="1257300" lvl="2" indent="-342900" algn="l">
              <a:buFont typeface="+mj-lt"/>
              <a:buAutoNum type="arabicPeriod"/>
            </a:pPr>
            <a:r>
              <a:rPr lang="en-US" dirty="0"/>
              <a:t>Shows a snapshot of active vehicles and their maintenance and fuel expenses broken out in different ways</a:t>
            </a:r>
          </a:p>
          <a:p>
            <a:pPr marL="1257300" lvl="2" indent="-342900" algn="l">
              <a:buFont typeface="+mj-lt"/>
              <a:buAutoNum type="arabicPeriod"/>
            </a:pPr>
            <a:r>
              <a:rPr lang="en-US" dirty="0"/>
              <a:t>Automatically runs when you open it</a:t>
            </a:r>
          </a:p>
          <a:p>
            <a:pPr marL="1257300" lvl="2" indent="-342900" algn="l">
              <a:buFont typeface="+mj-lt"/>
              <a:buAutoNum type="arabicPeriod"/>
            </a:pPr>
            <a:r>
              <a:rPr lang="en-US" dirty="0"/>
              <a:t>Contains a description tab that describes every field on the report</a:t>
            </a:r>
          </a:p>
          <a:p>
            <a:pPr marL="1257300" lvl="2" indent="-342900" algn="l">
              <a:buFont typeface="+mj-lt"/>
              <a:buAutoNum type="arabicPeriod"/>
            </a:pPr>
            <a:r>
              <a:rPr lang="en-US" dirty="0"/>
              <a:t>Is exported to excel the same way the Fixed and Operating report is</a:t>
            </a:r>
          </a:p>
        </p:txBody>
      </p:sp>
      <p:pic>
        <p:nvPicPr>
          <p:cNvPr id="4" name="Picture 3">
            <a:extLst>
              <a:ext uri="{FF2B5EF4-FFF2-40B4-BE49-F238E27FC236}">
                <a16:creationId xmlns:a16="http://schemas.microsoft.com/office/drawing/2014/main" id="{908EE3EF-5424-4896-BF86-4047DEEFBF58}"/>
              </a:ext>
            </a:extLst>
          </p:cNvPr>
          <p:cNvPicPr>
            <a:picLocks noChangeAspect="1"/>
          </p:cNvPicPr>
          <p:nvPr/>
        </p:nvPicPr>
        <p:blipFill>
          <a:blip r:embed="rId3"/>
          <a:stretch>
            <a:fillRect/>
          </a:stretch>
        </p:blipFill>
        <p:spPr>
          <a:xfrm>
            <a:off x="249450" y="3599423"/>
            <a:ext cx="11772900" cy="583780"/>
          </a:xfrm>
          <a:prstGeom prst="rect">
            <a:avLst/>
          </a:prstGeom>
        </p:spPr>
      </p:pic>
      <p:pic>
        <p:nvPicPr>
          <p:cNvPr id="6" name="Picture 5">
            <a:extLst>
              <a:ext uri="{FF2B5EF4-FFF2-40B4-BE49-F238E27FC236}">
                <a16:creationId xmlns:a16="http://schemas.microsoft.com/office/drawing/2014/main" id="{D6E08E42-1E94-43F9-814D-7B8C4F1903AA}"/>
              </a:ext>
            </a:extLst>
          </p:cNvPr>
          <p:cNvPicPr>
            <a:picLocks noChangeAspect="1"/>
          </p:cNvPicPr>
          <p:nvPr/>
        </p:nvPicPr>
        <p:blipFill>
          <a:blip r:embed="rId4"/>
          <a:stretch>
            <a:fillRect/>
          </a:stretch>
        </p:blipFill>
        <p:spPr>
          <a:xfrm>
            <a:off x="137899" y="4541262"/>
            <a:ext cx="11916201" cy="628650"/>
          </a:xfrm>
          <a:prstGeom prst="rect">
            <a:avLst/>
          </a:prstGeom>
        </p:spPr>
      </p:pic>
      <p:pic>
        <p:nvPicPr>
          <p:cNvPr id="7" name="Picture 6">
            <a:extLst>
              <a:ext uri="{FF2B5EF4-FFF2-40B4-BE49-F238E27FC236}">
                <a16:creationId xmlns:a16="http://schemas.microsoft.com/office/drawing/2014/main" id="{ADD141C7-3396-4BFA-A352-4A466950DD47}"/>
              </a:ext>
            </a:extLst>
          </p:cNvPr>
          <p:cNvPicPr>
            <a:picLocks noChangeAspect="1"/>
          </p:cNvPicPr>
          <p:nvPr/>
        </p:nvPicPr>
        <p:blipFill>
          <a:blip r:embed="rId5"/>
          <a:stretch>
            <a:fillRect/>
          </a:stretch>
        </p:blipFill>
        <p:spPr>
          <a:xfrm>
            <a:off x="828675" y="5591471"/>
            <a:ext cx="10382250" cy="628650"/>
          </a:xfrm>
          <a:prstGeom prst="rect">
            <a:avLst/>
          </a:prstGeom>
        </p:spPr>
      </p:pic>
      <p:sp>
        <p:nvSpPr>
          <p:cNvPr id="8" name="Slide Number Placeholder 7">
            <a:extLst>
              <a:ext uri="{FF2B5EF4-FFF2-40B4-BE49-F238E27FC236}">
                <a16:creationId xmlns:a16="http://schemas.microsoft.com/office/drawing/2014/main" id="{9D09A851-6466-4EF7-F8FF-AEE51E533C34}"/>
              </a:ext>
            </a:extLst>
          </p:cNvPr>
          <p:cNvSpPr>
            <a:spLocks noGrp="1"/>
          </p:cNvSpPr>
          <p:nvPr>
            <p:ph type="sldNum" sz="quarter" idx="12"/>
          </p:nvPr>
        </p:nvSpPr>
        <p:spPr/>
        <p:txBody>
          <a:bodyPr/>
          <a:lstStyle/>
          <a:p>
            <a:fld id="{607FE42F-FF5E-4060-8577-4B3A4D93A5C8}" type="slidenum">
              <a:rPr lang="en-US" smtClean="0"/>
              <a:t>59</a:t>
            </a:fld>
            <a:endParaRPr lang="en-US"/>
          </a:p>
        </p:txBody>
      </p:sp>
    </p:spTree>
    <p:extLst>
      <p:ext uri="{BB962C8B-B14F-4D97-AF65-F5344CB8AC3E}">
        <p14:creationId xmlns:p14="http://schemas.microsoft.com/office/powerpoint/2010/main" val="402447565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D1170-8399-42ED-92F9-A96A3F66870B}"/>
              </a:ext>
            </a:extLst>
          </p:cNvPr>
          <p:cNvSpPr>
            <a:spLocks noGrp="1"/>
          </p:cNvSpPr>
          <p:nvPr>
            <p:ph idx="1"/>
          </p:nvPr>
        </p:nvSpPr>
        <p:spPr>
          <a:xfrm>
            <a:off x="1828800" y="1090569"/>
            <a:ext cx="8609495" cy="5630906"/>
          </a:xfrm>
        </p:spPr>
        <p:txBody>
          <a:bodyPr/>
          <a:lstStyle/>
          <a:p>
            <a:pPr marL="0" indent="0">
              <a:buNone/>
            </a:pPr>
            <a:endParaRPr lang="en-US" sz="2400" dirty="0"/>
          </a:p>
          <a:p>
            <a:r>
              <a:rPr lang="en-US" sz="2000" b="1" dirty="0"/>
              <a:t>WV Code §5A-12</a:t>
            </a:r>
          </a:p>
          <a:p>
            <a:pPr>
              <a:buFont typeface="Wingdings" panose="05000000000000000000" pitchFamily="2" charset="2"/>
              <a:buChar char="v"/>
            </a:pPr>
            <a:endParaRPr lang="en-US" sz="2000" b="1" dirty="0"/>
          </a:p>
          <a:p>
            <a:r>
              <a:rPr lang="en-US" sz="2000" b="1" dirty="0"/>
              <a:t>Administrative Rule Title 148 Series 3 State-Owned Vehicles</a:t>
            </a:r>
          </a:p>
          <a:p>
            <a:pPr>
              <a:buFont typeface="Wingdings" panose="05000000000000000000" pitchFamily="2" charset="2"/>
              <a:buChar char="v"/>
            </a:pPr>
            <a:endParaRPr lang="en-US" sz="2000" b="1" dirty="0"/>
          </a:p>
          <a:p>
            <a:r>
              <a:rPr lang="en-US" sz="2000" b="1" dirty="0"/>
              <a:t>Governor’s Office Administrative Policy, Employee Use of Employer Provided Motor Vehicles</a:t>
            </a:r>
          </a:p>
          <a:p>
            <a:pPr marL="0" indent="0">
              <a:buNone/>
            </a:pPr>
            <a:endParaRPr lang="en-US" sz="2000" b="1" dirty="0"/>
          </a:p>
          <a:p>
            <a:r>
              <a:rPr lang="en-US" sz="2000" b="1" dirty="0"/>
              <a:t>Complete Versions Can Be Found On Fleet Management Division’s Website</a:t>
            </a:r>
          </a:p>
          <a:p>
            <a:pPr marL="457200" lvl="1" indent="0" algn="ctr">
              <a:buNone/>
            </a:pPr>
            <a:endParaRPr lang="en-US" sz="2000" b="1" dirty="0">
              <a:solidFill>
                <a:schemeClr val="bg1"/>
              </a:solidFill>
            </a:endParaRPr>
          </a:p>
          <a:p>
            <a:pPr marL="457200" lvl="1" indent="0" algn="ctr">
              <a:buNone/>
            </a:pPr>
            <a:endParaRPr lang="en-US" sz="2000" b="1" dirty="0">
              <a:solidFill>
                <a:schemeClr val="bg1"/>
              </a:solidFill>
            </a:endParaRPr>
          </a:p>
          <a:p>
            <a:pPr marL="457200" lvl="1" indent="0" algn="ctr">
              <a:buNone/>
            </a:pPr>
            <a:r>
              <a:rPr lang="en-US" sz="2400" b="1" dirty="0">
                <a:solidFill>
                  <a:srgbClr val="002060"/>
                </a:solidFill>
              </a:rPr>
              <a:t>https://www.fleet.wv.gov</a:t>
            </a:r>
          </a:p>
          <a:p>
            <a:endParaRPr lang="en-US" sz="2400" dirty="0"/>
          </a:p>
        </p:txBody>
      </p:sp>
      <p:sp>
        <p:nvSpPr>
          <p:cNvPr id="5" name="Slide Number Placeholder 4">
            <a:extLst>
              <a:ext uri="{FF2B5EF4-FFF2-40B4-BE49-F238E27FC236}">
                <a16:creationId xmlns:a16="http://schemas.microsoft.com/office/drawing/2014/main" id="{A9B0E9C4-FE10-22D3-8037-103625BB7B01}"/>
              </a:ext>
            </a:extLst>
          </p:cNvPr>
          <p:cNvSpPr>
            <a:spLocks noGrp="1"/>
          </p:cNvSpPr>
          <p:nvPr>
            <p:ph type="sldNum" sz="quarter" idx="12"/>
          </p:nvPr>
        </p:nvSpPr>
        <p:spPr/>
        <p:txBody>
          <a:bodyPr/>
          <a:lstStyle/>
          <a:p>
            <a:fld id="{607FE42F-FF5E-4060-8577-4B3A4D93A5C8}" type="slidenum">
              <a:rPr lang="en-US" smtClean="0"/>
              <a:t>6</a:t>
            </a:fld>
            <a:endParaRPr lang="en-US"/>
          </a:p>
        </p:txBody>
      </p:sp>
      <p:sp>
        <p:nvSpPr>
          <p:cNvPr id="4" name="Title 3">
            <a:extLst>
              <a:ext uri="{FF2B5EF4-FFF2-40B4-BE49-F238E27FC236}">
                <a16:creationId xmlns:a16="http://schemas.microsoft.com/office/drawing/2014/main" id="{74E2E684-64C0-95DD-FC70-A536AFEE7967}"/>
              </a:ext>
            </a:extLst>
          </p:cNvPr>
          <p:cNvSpPr>
            <a:spLocks noGrp="1"/>
          </p:cNvSpPr>
          <p:nvPr>
            <p:ph type="title"/>
          </p:nvPr>
        </p:nvSpPr>
        <p:spPr>
          <a:xfrm>
            <a:off x="2760618" y="136526"/>
            <a:ext cx="6940732" cy="786583"/>
          </a:xfrm>
          <a:solidFill>
            <a:srgbClr val="002060"/>
          </a:solidFill>
          <a:effectLst>
            <a:glow rad="63500">
              <a:schemeClr val="accent1">
                <a:satMod val="175000"/>
                <a:alpha val="40000"/>
              </a:schemeClr>
            </a:glow>
          </a:effectLst>
        </p:spPr>
        <p:txBody>
          <a:bodyPr/>
          <a:lstStyle/>
          <a:p>
            <a:r>
              <a:rPr lang="en-US" sz="2800" dirty="0">
                <a:solidFill>
                  <a:schemeClr val="tx1"/>
                </a:solidFill>
              </a:rPr>
              <a:t>Legislative Policies Concerning State Owned and Operated Vehicles</a:t>
            </a:r>
            <a:endParaRPr lang="en-US" sz="2800" dirty="0"/>
          </a:p>
        </p:txBody>
      </p:sp>
    </p:spTree>
    <p:extLst>
      <p:ext uri="{BB962C8B-B14F-4D97-AF65-F5344CB8AC3E}">
        <p14:creationId xmlns:p14="http://schemas.microsoft.com/office/powerpoint/2010/main" val="39645338"/>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062162" y="142876"/>
            <a:ext cx="8562975" cy="652235"/>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Vehicle Purpose Field</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66014" y="1243951"/>
            <a:ext cx="12192000" cy="3867324"/>
          </a:xfrm>
        </p:spPr>
        <p:txBody>
          <a:bodyPr/>
          <a:lstStyle/>
          <a:p>
            <a:pPr marL="800100" lvl="1" indent="-342900" algn="l">
              <a:buFont typeface="Arial" panose="020B0604020202020204" pitchFamily="34" charset="0"/>
              <a:buChar char="•"/>
            </a:pPr>
            <a:r>
              <a:rPr lang="en-US" sz="1800" b="1" dirty="0"/>
              <a:t>A Vehicle Purpose field was added to Holman so that FMD can better define what  vehicles are being used for</a:t>
            </a:r>
          </a:p>
          <a:p>
            <a:pPr marL="800100" lvl="1" indent="-342900" algn="l">
              <a:buFont typeface="Arial" panose="020B0604020202020204" pitchFamily="34" charset="0"/>
              <a:buChar char="•"/>
            </a:pPr>
            <a:r>
              <a:rPr lang="en-US" sz="1800" b="1" dirty="0"/>
              <a:t>Agencies should pick and inform FMD of a purpose for each of their vehicles based on the list below and utilize the </a:t>
            </a:r>
            <a:r>
              <a:rPr lang="en-US" sz="1800" b="1" dirty="0">
                <a:solidFill>
                  <a:srgbClr val="002060"/>
                </a:solidFill>
              </a:rPr>
              <a:t>DOA-FM-021 </a:t>
            </a:r>
            <a:r>
              <a:rPr lang="en-US" sz="1800" b="1" dirty="0"/>
              <a:t>Vehicle Purpose form to notify us of any updates/changes</a:t>
            </a:r>
          </a:p>
          <a:p>
            <a:pPr marL="800100" lvl="1" indent="-342900" algn="l">
              <a:buFont typeface="Arial" panose="020B0604020202020204" pitchFamily="34" charset="0"/>
              <a:buChar char="•"/>
            </a:pPr>
            <a:r>
              <a:rPr lang="en-US" sz="1800" b="1" dirty="0"/>
              <a:t>A “-B” after the vehicle purpose means that that vehicle uses bulk fueling </a:t>
            </a:r>
          </a:p>
          <a:p>
            <a:pPr marL="800100" lvl="1" indent="-342900" algn="l">
              <a:buFont typeface="Arial" panose="020B0604020202020204" pitchFamily="34" charset="0"/>
              <a:buChar char="•"/>
            </a:pPr>
            <a:r>
              <a:rPr lang="en-US" sz="1800" b="1" dirty="0"/>
              <a:t>An “-X” after the vehicle purpose field denotes a vehicle FMD does not have to contact for fueling utilization purposes</a:t>
            </a:r>
          </a:p>
        </p:txBody>
      </p:sp>
      <p:graphicFrame>
        <p:nvGraphicFramePr>
          <p:cNvPr id="8" name="Object 7">
            <a:extLst>
              <a:ext uri="{FF2B5EF4-FFF2-40B4-BE49-F238E27FC236}">
                <a16:creationId xmlns:a16="http://schemas.microsoft.com/office/drawing/2014/main" id="{ABC7BC26-B464-4A2B-8174-D819B3104835}"/>
              </a:ext>
            </a:extLst>
          </p:cNvPr>
          <p:cNvGraphicFramePr>
            <a:graphicFrameLocks noChangeAspect="1"/>
          </p:cNvGraphicFramePr>
          <p:nvPr>
            <p:extLst>
              <p:ext uri="{D42A27DB-BD31-4B8C-83A1-F6EECF244321}">
                <p14:modId xmlns:p14="http://schemas.microsoft.com/office/powerpoint/2010/main" val="1427460473"/>
              </p:ext>
            </p:extLst>
          </p:nvPr>
        </p:nvGraphicFramePr>
        <p:xfrm>
          <a:off x="316369" y="3984830"/>
          <a:ext cx="11580663" cy="2257060"/>
        </p:xfrm>
        <a:graphic>
          <a:graphicData uri="http://schemas.openxmlformats.org/presentationml/2006/ole">
            <mc:AlternateContent xmlns:mc="http://schemas.openxmlformats.org/markup-compatibility/2006">
              <mc:Choice xmlns:v="urn:schemas-microsoft-com:vml" Requires="v">
                <p:oleObj name="Worksheet" r:id="rId3" imgW="11258648" imgH="2238472" progId="Excel.Sheet.12">
                  <p:embed/>
                </p:oleObj>
              </mc:Choice>
              <mc:Fallback>
                <p:oleObj name="Worksheet" r:id="rId3" imgW="11258648" imgH="2238472" progId="Excel.Sheet.12">
                  <p:embed/>
                  <p:pic>
                    <p:nvPicPr>
                      <p:cNvPr id="0" name=""/>
                      <p:cNvPicPr/>
                      <p:nvPr/>
                    </p:nvPicPr>
                    <p:blipFill>
                      <a:blip r:embed="rId4"/>
                      <a:stretch>
                        <a:fillRect/>
                      </a:stretch>
                    </p:blipFill>
                    <p:spPr>
                      <a:xfrm>
                        <a:off x="316369" y="3984830"/>
                        <a:ext cx="11580663" cy="2257060"/>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926F31F8-7E0D-72F2-19FF-3578DCD26A6E}"/>
              </a:ext>
            </a:extLst>
          </p:cNvPr>
          <p:cNvSpPr>
            <a:spLocks noGrp="1"/>
          </p:cNvSpPr>
          <p:nvPr>
            <p:ph type="sldNum" sz="quarter" idx="12"/>
          </p:nvPr>
        </p:nvSpPr>
        <p:spPr/>
        <p:txBody>
          <a:bodyPr/>
          <a:lstStyle/>
          <a:p>
            <a:fld id="{607FE42F-FF5E-4060-8577-4B3A4D93A5C8}" type="slidenum">
              <a:rPr lang="en-US" smtClean="0"/>
              <a:t>60</a:t>
            </a:fld>
            <a:endParaRPr lang="en-US"/>
          </a:p>
        </p:txBody>
      </p:sp>
    </p:spTree>
    <p:extLst>
      <p:ext uri="{BB962C8B-B14F-4D97-AF65-F5344CB8AC3E}">
        <p14:creationId xmlns:p14="http://schemas.microsoft.com/office/powerpoint/2010/main" val="765915060"/>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189527" y="136525"/>
            <a:ext cx="8170877" cy="618485"/>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Adding a Manual PO</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0" y="1281856"/>
            <a:ext cx="12192000" cy="3867324"/>
          </a:xfrm>
        </p:spPr>
        <p:txBody>
          <a:bodyPr/>
          <a:lstStyle/>
          <a:p>
            <a:pPr marL="800100" lvl="1" indent="-342900" algn="l">
              <a:buFont typeface="Arial" panose="020B0604020202020204" pitchFamily="34" charset="0"/>
              <a:buChar char="•"/>
            </a:pPr>
            <a:r>
              <a:rPr lang="en-US" sz="1800" b="1" dirty="0"/>
              <a:t>Log into Holman Insights: </a:t>
            </a:r>
          </a:p>
          <a:p>
            <a:pPr marL="800100" lvl="1" indent="-342900" algn="l">
              <a:buFont typeface="Arial" panose="020B0604020202020204" pitchFamily="34" charset="0"/>
              <a:buChar char="•"/>
            </a:pPr>
            <a:r>
              <a:rPr lang="en-US" sz="1800" b="1" dirty="0"/>
              <a:t>From the dashboard, select the Vehicles tab &gt; Maintenance &gt; PO History Entry</a:t>
            </a:r>
          </a:p>
        </p:txBody>
      </p:sp>
      <p:sp>
        <p:nvSpPr>
          <p:cNvPr id="6" name="Slide Number Placeholder 5">
            <a:extLst>
              <a:ext uri="{FF2B5EF4-FFF2-40B4-BE49-F238E27FC236}">
                <a16:creationId xmlns:a16="http://schemas.microsoft.com/office/drawing/2014/main" id="{7643A0D1-208E-4596-A502-BC45ED8C661F}"/>
              </a:ext>
            </a:extLst>
          </p:cNvPr>
          <p:cNvSpPr>
            <a:spLocks noGrp="1"/>
          </p:cNvSpPr>
          <p:nvPr>
            <p:ph type="sldNum" sz="quarter" idx="12"/>
          </p:nvPr>
        </p:nvSpPr>
        <p:spPr/>
        <p:txBody>
          <a:bodyPr/>
          <a:lstStyle/>
          <a:p>
            <a:fld id="{607FE42F-FF5E-4060-8577-4B3A4D93A5C8}" type="slidenum">
              <a:rPr lang="en-US" smtClean="0"/>
              <a:t>61</a:t>
            </a:fld>
            <a:endParaRPr lang="en-US"/>
          </a:p>
        </p:txBody>
      </p:sp>
      <p:pic>
        <p:nvPicPr>
          <p:cNvPr id="7" name="Picture 6">
            <a:extLst>
              <a:ext uri="{FF2B5EF4-FFF2-40B4-BE49-F238E27FC236}">
                <a16:creationId xmlns:a16="http://schemas.microsoft.com/office/drawing/2014/main" id="{FDD26708-FBDC-BF87-40A0-8ABDE1617118}"/>
              </a:ext>
            </a:extLst>
          </p:cNvPr>
          <p:cNvPicPr>
            <a:picLocks noChangeAspect="1"/>
          </p:cNvPicPr>
          <p:nvPr/>
        </p:nvPicPr>
        <p:blipFill>
          <a:blip r:embed="rId3"/>
          <a:stretch>
            <a:fillRect/>
          </a:stretch>
        </p:blipFill>
        <p:spPr>
          <a:xfrm>
            <a:off x="2544609" y="2268096"/>
            <a:ext cx="7278899" cy="4081771"/>
          </a:xfrm>
          <a:prstGeom prst="rect">
            <a:avLst/>
          </a:prstGeom>
        </p:spPr>
      </p:pic>
    </p:spTree>
    <p:extLst>
      <p:ext uri="{BB962C8B-B14F-4D97-AF65-F5344CB8AC3E}">
        <p14:creationId xmlns:p14="http://schemas.microsoft.com/office/powerpoint/2010/main" val="1023582279"/>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155970" y="136525"/>
            <a:ext cx="8321879" cy="601706"/>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Adding a Manual PO</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889233" y="1057013"/>
            <a:ext cx="9915787" cy="4054067"/>
          </a:xfrm>
        </p:spPr>
        <p:txBody>
          <a:bodyPr/>
          <a:lstStyle/>
          <a:p>
            <a:pPr lvl="1" algn="l"/>
            <a:r>
              <a:rPr lang="en-US" sz="1800" b="1" dirty="0"/>
              <a:t>On the page, select in the drop-down menu for </a:t>
            </a:r>
            <a:r>
              <a:rPr lang="en-US" sz="1800" b="1" dirty="0">
                <a:solidFill>
                  <a:srgbClr val="002060"/>
                </a:solidFill>
              </a:rPr>
              <a:t>Client ID</a:t>
            </a:r>
            <a:r>
              <a:rPr lang="en-US" sz="1800" b="1" dirty="0"/>
              <a:t>, 5R82. Type in the last 6 digits of the vehicle’s VIN in the </a:t>
            </a:r>
            <a:r>
              <a:rPr lang="en-US" sz="1800" b="1" dirty="0">
                <a:solidFill>
                  <a:srgbClr val="002060"/>
                </a:solidFill>
              </a:rPr>
              <a:t>Vehicle Number </a:t>
            </a:r>
            <a:r>
              <a:rPr lang="en-US" sz="1800" b="1" dirty="0"/>
              <a:t>box. Make sure that the option of </a:t>
            </a:r>
            <a:r>
              <a:rPr lang="en-US" sz="1800" b="1" dirty="0">
                <a:solidFill>
                  <a:srgbClr val="002060"/>
                </a:solidFill>
              </a:rPr>
              <a:t>PO Detail </a:t>
            </a:r>
            <a:r>
              <a:rPr lang="en-US" sz="1800" b="1" dirty="0"/>
              <a:t>is selected. Click on the </a:t>
            </a:r>
            <a:r>
              <a:rPr lang="en-US" sz="1800" b="1" dirty="0">
                <a:solidFill>
                  <a:srgbClr val="002060"/>
                </a:solidFill>
              </a:rPr>
              <a:t>SUBMIT</a:t>
            </a:r>
            <a:r>
              <a:rPr lang="en-US" sz="1800" b="1" dirty="0"/>
              <a:t> button</a:t>
            </a:r>
          </a:p>
        </p:txBody>
      </p:sp>
      <p:sp>
        <p:nvSpPr>
          <p:cNvPr id="6" name="Slide Number Placeholder 5">
            <a:extLst>
              <a:ext uri="{FF2B5EF4-FFF2-40B4-BE49-F238E27FC236}">
                <a16:creationId xmlns:a16="http://schemas.microsoft.com/office/drawing/2014/main" id="{38D6BB77-B0D5-8FDB-2C6B-C7CCA17D6F7A}"/>
              </a:ext>
            </a:extLst>
          </p:cNvPr>
          <p:cNvSpPr>
            <a:spLocks noGrp="1"/>
          </p:cNvSpPr>
          <p:nvPr>
            <p:ph type="sldNum" sz="quarter" idx="12"/>
          </p:nvPr>
        </p:nvSpPr>
        <p:spPr/>
        <p:txBody>
          <a:bodyPr/>
          <a:lstStyle/>
          <a:p>
            <a:fld id="{607FE42F-FF5E-4060-8577-4B3A4D93A5C8}" type="slidenum">
              <a:rPr lang="en-US" smtClean="0"/>
              <a:t>62</a:t>
            </a:fld>
            <a:endParaRPr lang="en-US"/>
          </a:p>
        </p:txBody>
      </p:sp>
      <p:pic>
        <p:nvPicPr>
          <p:cNvPr id="11" name="Picture 10">
            <a:extLst>
              <a:ext uri="{FF2B5EF4-FFF2-40B4-BE49-F238E27FC236}">
                <a16:creationId xmlns:a16="http://schemas.microsoft.com/office/drawing/2014/main" id="{3636AC9F-0C33-F26B-EA83-D8E0AA7662BD}"/>
              </a:ext>
            </a:extLst>
          </p:cNvPr>
          <p:cNvPicPr>
            <a:picLocks noChangeAspect="1"/>
          </p:cNvPicPr>
          <p:nvPr/>
        </p:nvPicPr>
        <p:blipFill>
          <a:blip r:embed="rId3"/>
          <a:stretch>
            <a:fillRect/>
          </a:stretch>
        </p:blipFill>
        <p:spPr>
          <a:xfrm>
            <a:off x="155639" y="2900824"/>
            <a:ext cx="11880721" cy="2529038"/>
          </a:xfrm>
          <a:prstGeom prst="rect">
            <a:avLst/>
          </a:prstGeom>
        </p:spPr>
      </p:pic>
    </p:spTree>
    <p:extLst>
      <p:ext uri="{BB962C8B-B14F-4D97-AF65-F5344CB8AC3E}">
        <p14:creationId xmlns:p14="http://schemas.microsoft.com/office/powerpoint/2010/main" val="97987493"/>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155970" y="136525"/>
            <a:ext cx="8321879" cy="601706"/>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Adding a Manual PO</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209726" y="1350892"/>
            <a:ext cx="11081856" cy="813468"/>
          </a:xfrm>
        </p:spPr>
        <p:txBody>
          <a:bodyPr/>
          <a:lstStyle/>
          <a:p>
            <a:pPr lvl="1"/>
            <a:r>
              <a:rPr lang="en-US" sz="1800" b="1" dirty="0"/>
              <a:t>When this box appears, click the vehicle number link (In this example, 556830)</a:t>
            </a:r>
          </a:p>
        </p:txBody>
      </p:sp>
      <p:sp>
        <p:nvSpPr>
          <p:cNvPr id="6" name="Slide Number Placeholder 5">
            <a:extLst>
              <a:ext uri="{FF2B5EF4-FFF2-40B4-BE49-F238E27FC236}">
                <a16:creationId xmlns:a16="http://schemas.microsoft.com/office/drawing/2014/main" id="{38D6BB77-B0D5-8FDB-2C6B-C7CCA17D6F7A}"/>
              </a:ext>
            </a:extLst>
          </p:cNvPr>
          <p:cNvSpPr>
            <a:spLocks noGrp="1"/>
          </p:cNvSpPr>
          <p:nvPr>
            <p:ph type="sldNum" sz="quarter" idx="12"/>
          </p:nvPr>
        </p:nvSpPr>
        <p:spPr/>
        <p:txBody>
          <a:bodyPr/>
          <a:lstStyle/>
          <a:p>
            <a:fld id="{607FE42F-FF5E-4060-8577-4B3A4D93A5C8}" type="slidenum">
              <a:rPr lang="en-US" smtClean="0"/>
              <a:t>63</a:t>
            </a:fld>
            <a:endParaRPr lang="en-US"/>
          </a:p>
        </p:txBody>
      </p:sp>
      <p:pic>
        <p:nvPicPr>
          <p:cNvPr id="5" name="Picture 4">
            <a:extLst>
              <a:ext uri="{FF2B5EF4-FFF2-40B4-BE49-F238E27FC236}">
                <a16:creationId xmlns:a16="http://schemas.microsoft.com/office/drawing/2014/main" id="{9EFCDD5B-7CDB-76F6-1DB8-57124F735457}"/>
              </a:ext>
            </a:extLst>
          </p:cNvPr>
          <p:cNvPicPr>
            <a:picLocks noChangeAspect="1"/>
          </p:cNvPicPr>
          <p:nvPr/>
        </p:nvPicPr>
        <p:blipFill>
          <a:blip r:embed="rId3"/>
          <a:stretch>
            <a:fillRect/>
          </a:stretch>
        </p:blipFill>
        <p:spPr>
          <a:xfrm>
            <a:off x="294397" y="2777021"/>
            <a:ext cx="11603205" cy="3036550"/>
          </a:xfrm>
          <a:prstGeom prst="rect">
            <a:avLst/>
          </a:prstGeom>
        </p:spPr>
      </p:pic>
    </p:spTree>
    <p:extLst>
      <p:ext uri="{BB962C8B-B14F-4D97-AF65-F5344CB8AC3E}">
        <p14:creationId xmlns:p14="http://schemas.microsoft.com/office/powerpoint/2010/main" val="1075632330"/>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263775" y="136525"/>
            <a:ext cx="8201025" cy="579218"/>
          </a:xfrm>
          <a:solidFill>
            <a:srgbClr val="002060"/>
          </a:solidFill>
          <a:effectLst>
            <a:glow rad="63500">
              <a:schemeClr val="accent1">
                <a:satMod val="175000"/>
                <a:alpha val="40000"/>
              </a:schemeClr>
            </a:glow>
          </a:effectLst>
        </p:spPr>
        <p:txBody>
          <a:bodyPr anchor="t"/>
          <a:lstStyle/>
          <a:p>
            <a:r>
              <a:rPr lang="en-US" sz="3200" dirty="0">
                <a:solidFill>
                  <a:schemeClr val="tx1"/>
                </a:solidFill>
              </a:rPr>
              <a:t>Holman Insights Adding a Manual PO</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486561" y="933651"/>
            <a:ext cx="10776332" cy="702202"/>
          </a:xfrm>
        </p:spPr>
        <p:txBody>
          <a:bodyPr/>
          <a:lstStyle/>
          <a:p>
            <a:pPr lvl="1" algn="l"/>
            <a:r>
              <a:rPr lang="en-US" sz="1800" b="1" dirty="0"/>
              <a:t>This will be the box that appears next</a:t>
            </a:r>
          </a:p>
          <a:p>
            <a:pPr lvl="1" algn="l"/>
            <a:endParaRPr lang="en-US" sz="1800" b="1" dirty="0"/>
          </a:p>
          <a:p>
            <a:pPr lvl="1" algn="l"/>
            <a:endParaRPr lang="en-US" sz="1800" b="1" dirty="0"/>
          </a:p>
          <a:p>
            <a:pPr lvl="1" algn="l"/>
            <a:endParaRPr lang="en-US" sz="1800" b="1" dirty="0"/>
          </a:p>
          <a:p>
            <a:pPr lvl="1" algn="l"/>
            <a:endParaRPr lang="en-US" sz="1800" b="1" dirty="0"/>
          </a:p>
          <a:p>
            <a:pPr lvl="1" algn="l"/>
            <a:endParaRPr lang="en-US" sz="1800" b="1" dirty="0"/>
          </a:p>
          <a:p>
            <a:pPr lvl="1" algn="l"/>
            <a:endParaRPr lang="en-US" sz="1800" b="1" dirty="0"/>
          </a:p>
          <a:p>
            <a:pPr lvl="1" algn="l"/>
            <a:endParaRPr lang="en-US" sz="1800" b="1" dirty="0"/>
          </a:p>
          <a:p>
            <a:pPr lvl="1" algn="l"/>
            <a:endParaRPr lang="en-US" sz="1800" b="1" dirty="0"/>
          </a:p>
          <a:p>
            <a:pPr lvl="1" algn="l"/>
            <a:endParaRPr lang="en-US" sz="1800" b="1" dirty="0"/>
          </a:p>
          <a:p>
            <a:pPr lvl="1" algn="l"/>
            <a:endParaRPr lang="en-US" sz="1800" b="1" dirty="0"/>
          </a:p>
          <a:p>
            <a:pPr lvl="1" algn="l"/>
            <a:endParaRPr lang="en-US" sz="1800" b="1" dirty="0"/>
          </a:p>
        </p:txBody>
      </p:sp>
      <p:sp>
        <p:nvSpPr>
          <p:cNvPr id="7" name="Slide Number Placeholder 6">
            <a:extLst>
              <a:ext uri="{FF2B5EF4-FFF2-40B4-BE49-F238E27FC236}">
                <a16:creationId xmlns:a16="http://schemas.microsoft.com/office/drawing/2014/main" id="{B52CD644-8368-9FD8-B642-4B006B60C242}"/>
              </a:ext>
            </a:extLst>
          </p:cNvPr>
          <p:cNvSpPr>
            <a:spLocks noGrp="1"/>
          </p:cNvSpPr>
          <p:nvPr>
            <p:ph type="sldNum" sz="quarter" idx="12"/>
          </p:nvPr>
        </p:nvSpPr>
        <p:spPr/>
        <p:txBody>
          <a:bodyPr/>
          <a:lstStyle/>
          <a:p>
            <a:fld id="{607FE42F-FF5E-4060-8577-4B3A4D93A5C8}" type="slidenum">
              <a:rPr lang="en-US" smtClean="0"/>
              <a:t>64</a:t>
            </a:fld>
            <a:endParaRPr lang="en-US"/>
          </a:p>
        </p:txBody>
      </p:sp>
      <p:pic>
        <p:nvPicPr>
          <p:cNvPr id="8" name="Picture 7">
            <a:extLst>
              <a:ext uri="{FF2B5EF4-FFF2-40B4-BE49-F238E27FC236}">
                <a16:creationId xmlns:a16="http://schemas.microsoft.com/office/drawing/2014/main" id="{5FBDD16A-1068-978A-6BE2-D590FCB1F6EF}"/>
              </a:ext>
            </a:extLst>
          </p:cNvPr>
          <p:cNvPicPr>
            <a:picLocks noChangeAspect="1"/>
          </p:cNvPicPr>
          <p:nvPr/>
        </p:nvPicPr>
        <p:blipFill>
          <a:blip r:embed="rId3"/>
          <a:stretch>
            <a:fillRect/>
          </a:stretch>
        </p:blipFill>
        <p:spPr>
          <a:xfrm>
            <a:off x="707834" y="1757669"/>
            <a:ext cx="10776332" cy="4365739"/>
          </a:xfrm>
          <a:prstGeom prst="rect">
            <a:avLst/>
          </a:prstGeom>
        </p:spPr>
      </p:pic>
    </p:spTree>
    <p:extLst>
      <p:ext uri="{BB962C8B-B14F-4D97-AF65-F5344CB8AC3E}">
        <p14:creationId xmlns:p14="http://schemas.microsoft.com/office/powerpoint/2010/main" val="616032145"/>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209800" y="223320"/>
            <a:ext cx="8210550" cy="590549"/>
          </a:xfrm>
          <a:solidFill>
            <a:srgbClr val="002060"/>
          </a:solidFill>
        </p:spPr>
        <p:txBody>
          <a:bodyPr anchor="t"/>
          <a:lstStyle/>
          <a:p>
            <a:r>
              <a:rPr lang="en-US" sz="3200" dirty="0">
                <a:solidFill>
                  <a:schemeClr val="tx1"/>
                </a:solidFill>
              </a:rPr>
              <a:t>Holman Insights Adding a Manual PO</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247650" y="813869"/>
            <a:ext cx="10868025" cy="6225106"/>
          </a:xfrm>
        </p:spPr>
        <p:txBody>
          <a:bodyPr/>
          <a:lstStyle/>
          <a:p>
            <a:pPr lvl="1" algn="l"/>
            <a:r>
              <a:rPr lang="en-US" b="1" dirty="0"/>
              <a:t>                                </a:t>
            </a:r>
          </a:p>
          <a:p>
            <a:pPr lvl="1" algn="l"/>
            <a:r>
              <a:rPr lang="en-US" b="1" dirty="0"/>
              <a:t>                           Enter in the following information</a:t>
            </a:r>
            <a:endParaRPr lang="en-US" sz="1600" dirty="0"/>
          </a:p>
          <a:p>
            <a:pPr marL="1257300" lvl="2" indent="-342900" algn="l">
              <a:buFont typeface="+mj-lt"/>
              <a:buAutoNum type="arabicPeriod"/>
            </a:pPr>
            <a:r>
              <a:rPr lang="en-US" sz="1600" dirty="0" err="1"/>
              <a:t>Cient</a:t>
            </a:r>
            <a:r>
              <a:rPr lang="en-US" sz="1600" dirty="0"/>
              <a:t> PO</a:t>
            </a:r>
          </a:p>
          <a:p>
            <a:pPr marL="1257300" lvl="2" indent="-342900" algn="l">
              <a:buFont typeface="+mj-lt"/>
              <a:buAutoNum type="arabicPeriod"/>
            </a:pPr>
            <a:r>
              <a:rPr lang="en-US" sz="1600" dirty="0"/>
              <a:t>Meter (Odometer)</a:t>
            </a:r>
          </a:p>
          <a:p>
            <a:pPr marL="1257300" lvl="2" indent="-342900" algn="l">
              <a:buFont typeface="+mj-lt"/>
              <a:buAutoNum type="arabicPeriod"/>
            </a:pPr>
            <a:r>
              <a:rPr lang="en-US" sz="1600" dirty="0"/>
              <a:t>Driver Name</a:t>
            </a:r>
          </a:p>
          <a:p>
            <a:pPr marL="1257300" lvl="2" indent="-342900" algn="l">
              <a:buFont typeface="+mj-lt"/>
              <a:buAutoNum type="arabicPeriod"/>
            </a:pPr>
            <a:r>
              <a:rPr lang="en-US" sz="1600" dirty="0"/>
              <a:t>Vendor Name</a:t>
            </a:r>
          </a:p>
          <a:p>
            <a:pPr marL="1257300" lvl="2" indent="-342900" algn="l">
              <a:buFont typeface="+mj-lt"/>
              <a:buAutoNum type="arabicPeriod"/>
            </a:pPr>
            <a:r>
              <a:rPr lang="en-US" sz="1600" dirty="0"/>
              <a:t>Invoice Number</a:t>
            </a:r>
          </a:p>
          <a:p>
            <a:pPr marL="1257300" lvl="2" indent="-342900" algn="l">
              <a:buFont typeface="+mj-lt"/>
              <a:buAutoNum type="arabicPeriod"/>
            </a:pPr>
            <a:r>
              <a:rPr lang="en-US" sz="1600" dirty="0"/>
              <a:t>Invoice Date</a:t>
            </a:r>
          </a:p>
          <a:p>
            <a:pPr marL="1257300" lvl="2" indent="-342900" algn="l">
              <a:buFont typeface="+mj-lt"/>
              <a:buAutoNum type="arabicPeriod"/>
            </a:pPr>
            <a:r>
              <a:rPr lang="en-US" sz="1600" dirty="0"/>
              <a:t>PO Total</a:t>
            </a:r>
          </a:p>
          <a:p>
            <a:pPr marL="1257300" lvl="2" indent="-342900" algn="l">
              <a:buFont typeface="+mj-lt"/>
              <a:buAutoNum type="arabicPeriod"/>
            </a:pPr>
            <a:r>
              <a:rPr lang="en-US" sz="1600" dirty="0"/>
              <a:t>PO Date</a:t>
            </a:r>
          </a:p>
          <a:p>
            <a:pPr marL="1257300" lvl="2" indent="-342900" algn="l">
              <a:buFont typeface="+mj-lt"/>
              <a:buAutoNum type="arabicPeriod"/>
            </a:pPr>
            <a:r>
              <a:rPr lang="en-US" sz="1600" dirty="0"/>
              <a:t>Under the </a:t>
            </a:r>
            <a:r>
              <a:rPr lang="en-US" sz="1600" b="1" dirty="0">
                <a:solidFill>
                  <a:srgbClr val="002060"/>
                </a:solidFill>
              </a:rPr>
              <a:t>SERVICE</a:t>
            </a:r>
            <a:r>
              <a:rPr lang="en-US" sz="1600" b="1" dirty="0"/>
              <a:t> </a:t>
            </a:r>
            <a:r>
              <a:rPr lang="en-US" sz="1600" dirty="0"/>
              <a:t>header, use the drop down box to select what is being done (e.g. tires, batter, </a:t>
            </a:r>
            <a:r>
              <a:rPr lang="en-US" sz="1600" dirty="0" err="1"/>
              <a:t>etc</a:t>
            </a:r>
            <a:r>
              <a:rPr lang="en-US" sz="1600" dirty="0"/>
              <a:t>)</a:t>
            </a:r>
          </a:p>
          <a:p>
            <a:pPr marL="1257300" lvl="2" indent="-342900" algn="l">
              <a:buFont typeface="+mj-lt"/>
              <a:buAutoNum type="arabicPeriod"/>
            </a:pPr>
            <a:r>
              <a:rPr lang="en-US" sz="1600" dirty="0"/>
              <a:t>Under the </a:t>
            </a:r>
            <a:r>
              <a:rPr lang="en-US" sz="1600" b="1" dirty="0">
                <a:solidFill>
                  <a:srgbClr val="002060"/>
                </a:solidFill>
              </a:rPr>
              <a:t>REPAIR</a:t>
            </a:r>
            <a:r>
              <a:rPr lang="en-US" sz="1600" dirty="0"/>
              <a:t> header, use the drop down box to select Labor, Parts, PM, or Other</a:t>
            </a:r>
          </a:p>
          <a:p>
            <a:pPr marL="1257300" lvl="2" indent="-342900" algn="l">
              <a:buFont typeface="+mj-lt"/>
              <a:buAutoNum type="arabicPeriod"/>
            </a:pPr>
            <a:r>
              <a:rPr lang="en-US" sz="1600" dirty="0"/>
              <a:t>Under the </a:t>
            </a:r>
            <a:r>
              <a:rPr lang="en-US" sz="1600" b="1" dirty="0">
                <a:solidFill>
                  <a:srgbClr val="002060"/>
                </a:solidFill>
              </a:rPr>
              <a:t>QTY</a:t>
            </a:r>
            <a:r>
              <a:rPr lang="en-US" sz="1600" b="1" dirty="0"/>
              <a:t> </a:t>
            </a:r>
            <a:r>
              <a:rPr lang="en-US" sz="1600" dirty="0"/>
              <a:t>header, enter the quantity</a:t>
            </a:r>
          </a:p>
          <a:p>
            <a:pPr marL="1257300" lvl="2" indent="-342900" algn="l">
              <a:buFont typeface="+mj-lt"/>
              <a:buAutoNum type="arabicPeriod"/>
            </a:pPr>
            <a:r>
              <a:rPr lang="en-US" sz="1600" dirty="0"/>
              <a:t>Under the </a:t>
            </a:r>
            <a:r>
              <a:rPr lang="en-US" sz="1600" b="1" dirty="0">
                <a:solidFill>
                  <a:srgbClr val="002060"/>
                </a:solidFill>
              </a:rPr>
              <a:t>COST</a:t>
            </a:r>
            <a:r>
              <a:rPr lang="en-US" sz="1600" dirty="0">
                <a:solidFill>
                  <a:srgbClr val="002060"/>
                </a:solidFill>
              </a:rPr>
              <a:t> </a:t>
            </a:r>
            <a:r>
              <a:rPr lang="en-US" sz="1600" dirty="0"/>
              <a:t>header, enter the cost</a:t>
            </a:r>
          </a:p>
          <a:p>
            <a:pPr marL="1257300" lvl="2" indent="-342900" algn="l">
              <a:buFont typeface="+mj-lt"/>
              <a:buAutoNum type="arabicPeriod"/>
            </a:pPr>
            <a:r>
              <a:rPr lang="en-US" sz="1600" dirty="0"/>
              <a:t>Select </a:t>
            </a:r>
            <a:r>
              <a:rPr lang="en-US" sz="1600" b="1" dirty="0">
                <a:solidFill>
                  <a:srgbClr val="002060"/>
                </a:solidFill>
              </a:rPr>
              <a:t>TRUCK</a:t>
            </a:r>
            <a:r>
              <a:rPr lang="en-US" sz="1600" b="1" dirty="0"/>
              <a:t> </a:t>
            </a:r>
            <a:r>
              <a:rPr lang="en-US" sz="1600" dirty="0"/>
              <a:t>or </a:t>
            </a:r>
            <a:r>
              <a:rPr lang="en-US" sz="1600" b="1" dirty="0">
                <a:solidFill>
                  <a:srgbClr val="002060"/>
                </a:solidFill>
              </a:rPr>
              <a:t>CAR</a:t>
            </a:r>
          </a:p>
          <a:p>
            <a:pPr marL="1257300" lvl="2" indent="-342900" algn="l">
              <a:buFont typeface="+mj-lt"/>
              <a:buAutoNum type="arabicPeriod"/>
            </a:pPr>
            <a:r>
              <a:rPr lang="en-US" sz="1600" dirty="0"/>
              <a:t>Enter any additional comments needed</a:t>
            </a:r>
          </a:p>
          <a:p>
            <a:pPr marL="1257300" lvl="2" indent="-342900" algn="l">
              <a:buFont typeface="+mj-lt"/>
              <a:buAutoNum type="arabicPeriod"/>
            </a:pPr>
            <a:r>
              <a:rPr lang="en-US" sz="1600" dirty="0"/>
              <a:t>Click on the </a:t>
            </a:r>
            <a:r>
              <a:rPr lang="en-US" sz="1600" b="1" dirty="0">
                <a:solidFill>
                  <a:srgbClr val="002060"/>
                </a:solidFill>
              </a:rPr>
              <a:t>SUBMIT</a:t>
            </a:r>
            <a:r>
              <a:rPr lang="en-US" sz="1600" dirty="0"/>
              <a:t> button</a:t>
            </a:r>
          </a:p>
        </p:txBody>
      </p:sp>
      <p:sp>
        <p:nvSpPr>
          <p:cNvPr id="5" name="Slide Number Placeholder 4">
            <a:extLst>
              <a:ext uri="{FF2B5EF4-FFF2-40B4-BE49-F238E27FC236}">
                <a16:creationId xmlns:a16="http://schemas.microsoft.com/office/drawing/2014/main" id="{51B1EFF9-3DD6-F575-9DCF-C5E3EF2D9DC4}"/>
              </a:ext>
            </a:extLst>
          </p:cNvPr>
          <p:cNvSpPr>
            <a:spLocks noGrp="1"/>
          </p:cNvSpPr>
          <p:nvPr>
            <p:ph type="sldNum" sz="quarter" idx="12"/>
          </p:nvPr>
        </p:nvSpPr>
        <p:spPr/>
        <p:txBody>
          <a:bodyPr/>
          <a:lstStyle/>
          <a:p>
            <a:fld id="{607FE42F-FF5E-4060-8577-4B3A4D93A5C8}" type="slidenum">
              <a:rPr lang="en-US" smtClean="0"/>
              <a:t>65</a:t>
            </a:fld>
            <a:endParaRPr lang="en-US"/>
          </a:p>
        </p:txBody>
      </p:sp>
      <p:pic>
        <p:nvPicPr>
          <p:cNvPr id="6" name="Picture 5" descr="A picture containing sketch, car, text, vehicle&#10;&#10;Description automatically generated">
            <a:extLst>
              <a:ext uri="{FF2B5EF4-FFF2-40B4-BE49-F238E27FC236}">
                <a16:creationId xmlns:a16="http://schemas.microsoft.com/office/drawing/2014/main" id="{B863A46B-E288-3383-0BAD-54943F8A9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7600" y="1219140"/>
            <a:ext cx="2732881" cy="2209860"/>
          </a:xfrm>
          <a:prstGeom prst="rect">
            <a:avLst/>
          </a:prstGeom>
          <a:ln w="57150">
            <a:solidFill>
              <a:srgbClr val="002060"/>
            </a:solidFill>
          </a:ln>
        </p:spPr>
      </p:pic>
    </p:spTree>
    <p:extLst>
      <p:ext uri="{BB962C8B-B14F-4D97-AF65-F5344CB8AC3E}">
        <p14:creationId xmlns:p14="http://schemas.microsoft.com/office/powerpoint/2010/main" val="3972935945"/>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2593" y="235772"/>
            <a:ext cx="4684557" cy="772701"/>
          </a:xfrm>
          <a:solidFill>
            <a:srgbClr val="002060"/>
          </a:solidFill>
          <a:effectLst>
            <a:glow rad="63500">
              <a:schemeClr val="accent1">
                <a:satMod val="175000"/>
                <a:alpha val="40000"/>
              </a:schemeClr>
            </a:glow>
          </a:effectLst>
        </p:spPr>
        <p:txBody>
          <a:bodyPr vert="horz" lIns="91440" tIns="45720" rIns="91440" bIns="45720" rtlCol="0" anchor="ctr">
            <a:normAutofit/>
          </a:bodyPr>
          <a:lstStyle/>
          <a:p>
            <a:pPr algn="l">
              <a:lnSpc>
                <a:spcPct val="90000"/>
              </a:lnSpc>
            </a:pPr>
            <a:r>
              <a:rPr lang="en-US" sz="3600" kern="1200" dirty="0">
                <a:solidFill>
                  <a:schemeClr val="tx1"/>
                </a:solidFill>
              </a:rPr>
              <a:t>Fleet Management</a:t>
            </a:r>
          </a:p>
        </p:txBody>
      </p:sp>
      <p:sp>
        <p:nvSpPr>
          <p:cNvPr id="3" name="Content Placeholder 2"/>
          <p:cNvSpPr>
            <a:spLocks noGrp="1"/>
          </p:cNvSpPr>
          <p:nvPr>
            <p:ph type="subTitle" idx="1"/>
          </p:nvPr>
        </p:nvSpPr>
        <p:spPr>
          <a:xfrm>
            <a:off x="531044" y="2177640"/>
            <a:ext cx="7664521" cy="4800600"/>
          </a:xfrm>
        </p:spPr>
        <p:txBody>
          <a:bodyPr vert="horz" lIns="91440" tIns="45720" rIns="91440" bIns="45720" rtlCol="0" anchor="t">
            <a:normAutofit/>
          </a:bodyPr>
          <a:lstStyle/>
          <a:p>
            <a:pPr algn="l">
              <a:lnSpc>
                <a:spcPct val="90000"/>
              </a:lnSpc>
            </a:pPr>
            <a:endParaRPr lang="en-US" sz="1800" dirty="0"/>
          </a:p>
          <a:p>
            <a:pPr marL="228600" lvl="1" algn="l">
              <a:lnSpc>
                <a:spcPct val="90000"/>
              </a:lnSpc>
            </a:pPr>
            <a:r>
              <a:rPr lang="en-US" dirty="0"/>
              <a:t>Part 3- Fleet Management Division’s Additional </a:t>
            </a:r>
          </a:p>
          <a:p>
            <a:pPr marL="228600" lvl="1" algn="l">
              <a:lnSpc>
                <a:spcPct val="90000"/>
              </a:lnSpc>
            </a:pPr>
            <a:r>
              <a:rPr lang="en-US" dirty="0"/>
              <a:t>             Services and Programs</a:t>
            </a:r>
          </a:p>
          <a:p>
            <a:pPr marL="1143000" lvl="3" algn="l">
              <a:lnSpc>
                <a:spcPct val="90000"/>
              </a:lnSpc>
            </a:pPr>
            <a:endParaRPr lang="en-US" sz="2000" dirty="0"/>
          </a:p>
          <a:p>
            <a:pPr lvl="3" indent="-228600" algn="l">
              <a:lnSpc>
                <a:spcPct val="90000"/>
              </a:lnSpc>
              <a:buFont typeface="Arial" panose="020B0604020202020204" pitchFamily="34" charset="0"/>
              <a:buChar char="•"/>
            </a:pPr>
            <a:r>
              <a:rPr lang="en-US" sz="2000" dirty="0"/>
              <a:t>Holman/Geotab Telematics</a:t>
            </a:r>
          </a:p>
          <a:p>
            <a:pPr lvl="3" indent="-228600" algn="l">
              <a:lnSpc>
                <a:spcPct val="90000"/>
              </a:lnSpc>
              <a:buFont typeface="Arial" panose="020B0604020202020204" pitchFamily="34" charset="0"/>
              <a:buChar char="•"/>
            </a:pPr>
            <a:r>
              <a:rPr lang="en-US" sz="2000" dirty="0"/>
              <a:t>Driver Training and Safety</a:t>
            </a:r>
          </a:p>
          <a:p>
            <a:pPr lvl="3" indent="-228600" algn="l">
              <a:lnSpc>
                <a:spcPct val="90000"/>
              </a:lnSpc>
              <a:buFont typeface="Arial" panose="020B0604020202020204" pitchFamily="34" charset="0"/>
              <a:buChar char="•"/>
            </a:pPr>
            <a:r>
              <a:rPr lang="en-US" sz="2000" dirty="0"/>
              <a:t>Fleet Commander Kiosk System</a:t>
            </a:r>
          </a:p>
          <a:p>
            <a:pPr lvl="3" indent="-228600" algn="l">
              <a:lnSpc>
                <a:spcPct val="90000"/>
              </a:lnSpc>
              <a:buFont typeface="Arial" panose="020B0604020202020204" pitchFamily="34" charset="0"/>
              <a:buChar char="•"/>
            </a:pPr>
            <a:r>
              <a:rPr lang="en-US" sz="2000" dirty="0"/>
              <a:t>WV </a:t>
            </a:r>
            <a:r>
              <a:rPr lang="en-US" sz="2000" dirty="0" err="1"/>
              <a:t>Motorpool</a:t>
            </a:r>
            <a:r>
              <a:rPr lang="en-US" sz="2000" dirty="0"/>
              <a:t> Online Reservation</a:t>
            </a:r>
            <a:endParaRPr lang="en-US" sz="2000" dirty="0">
              <a:solidFill>
                <a:schemeClr val="bg1"/>
              </a:solidFill>
            </a:endParaRPr>
          </a:p>
        </p:txBody>
      </p:sp>
      <p:pic>
        <p:nvPicPr>
          <p:cNvPr id="9" name="Picture 8">
            <a:extLst>
              <a:ext uri="{FF2B5EF4-FFF2-40B4-BE49-F238E27FC236}">
                <a16:creationId xmlns:a16="http://schemas.microsoft.com/office/drawing/2014/main" id="{D594EE30-2348-4324-AA32-0C96EF30109C}"/>
              </a:ext>
            </a:extLst>
          </p:cNvPr>
          <p:cNvPicPr>
            <a:picLocks noChangeAspect="1"/>
          </p:cNvPicPr>
          <p:nvPr/>
        </p:nvPicPr>
        <p:blipFill rotWithShape="1">
          <a:blip r:embed="rId3">
            <a:extLst>
              <a:ext uri="{28A0092B-C50C-407E-A947-70E740481C1C}">
                <a14:useLocalDpi xmlns:a14="http://schemas.microsoft.com/office/drawing/2010/main" val="0"/>
              </a:ext>
            </a:extLst>
          </a:blip>
          <a:srcRect r="-3" b="-3"/>
          <a:stretch/>
        </p:blipFill>
        <p:spPr>
          <a:xfrm>
            <a:off x="7865806" y="2669513"/>
            <a:ext cx="3990573" cy="3816855"/>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sp>
        <p:nvSpPr>
          <p:cNvPr id="5" name="Slide Number Placeholder 4">
            <a:extLst>
              <a:ext uri="{FF2B5EF4-FFF2-40B4-BE49-F238E27FC236}">
                <a16:creationId xmlns:a16="http://schemas.microsoft.com/office/drawing/2014/main" id="{2C5A6ED1-29A6-AC33-CA84-48E5010CD9E9}"/>
              </a:ext>
            </a:extLst>
          </p:cNvPr>
          <p:cNvSpPr>
            <a:spLocks noGrp="1"/>
          </p:cNvSpPr>
          <p:nvPr>
            <p:ph type="sldNum" sz="quarter" idx="12"/>
          </p:nvPr>
        </p:nvSpPr>
        <p:spPr/>
        <p:txBody>
          <a:bodyPr/>
          <a:lstStyle/>
          <a:p>
            <a:fld id="{607FE42F-FF5E-4060-8577-4B3A4D93A5C8}" type="slidenum">
              <a:rPr lang="en-US" smtClean="0"/>
              <a:t>66</a:t>
            </a:fld>
            <a:endParaRPr lang="en-US"/>
          </a:p>
        </p:txBody>
      </p:sp>
      <p:sp>
        <p:nvSpPr>
          <p:cNvPr id="4" name="TextBox 3">
            <a:extLst>
              <a:ext uri="{FF2B5EF4-FFF2-40B4-BE49-F238E27FC236}">
                <a16:creationId xmlns:a16="http://schemas.microsoft.com/office/drawing/2014/main" id="{9AFFD8DB-FC99-2362-8EAF-FA60A99BB977}"/>
              </a:ext>
            </a:extLst>
          </p:cNvPr>
          <p:cNvSpPr txBox="1"/>
          <p:nvPr/>
        </p:nvSpPr>
        <p:spPr>
          <a:xfrm>
            <a:off x="1730304" y="1367084"/>
            <a:ext cx="7664521" cy="523220"/>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Agency Fleet Coordinator Training</a:t>
            </a:r>
            <a:endParaRPr lang="en-US" sz="2800" b="1" kern="12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62084825"/>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2136450" y="136525"/>
            <a:ext cx="8340694" cy="1111161"/>
          </a:xfrm>
          <a:solidFill>
            <a:srgbClr val="002060"/>
          </a:solidFill>
          <a:effectLst>
            <a:glow rad="63500">
              <a:schemeClr val="accent1">
                <a:satMod val="175000"/>
                <a:alpha val="40000"/>
              </a:schemeClr>
            </a:glow>
          </a:effectLst>
        </p:spPr>
        <p:txBody>
          <a:bodyPr anchor="t"/>
          <a:lstStyle/>
          <a:p>
            <a:pPr lvl="1">
              <a:lnSpc>
                <a:spcPct val="90000"/>
              </a:lnSpc>
            </a:pPr>
            <a:r>
              <a:rPr lang="en-US" sz="3200" b="1" dirty="0">
                <a:solidFill>
                  <a:schemeClr val="tx1"/>
                </a:solidFill>
                <a:latin typeface="Georgia" panose="02040502050405020303" pitchFamily="18" charset="0"/>
              </a:rPr>
              <a:t>Fleet Management Division’s Services and Programs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609600" y="1345231"/>
            <a:ext cx="12192000" cy="3329319"/>
          </a:xfrm>
        </p:spPr>
        <p:txBody>
          <a:bodyPr/>
          <a:lstStyle/>
          <a:p>
            <a:pPr marL="1714500" lvl="3" indent="-342900" algn="l">
              <a:buFont typeface="Arial" panose="020B0604020202020204" pitchFamily="34" charset="0"/>
              <a:buChar char="•"/>
            </a:pPr>
            <a:r>
              <a:rPr lang="en-US" sz="2000" b="1" dirty="0"/>
              <a:t>Holman/Geotab Telematics</a:t>
            </a:r>
          </a:p>
          <a:p>
            <a:pPr marL="2171700" lvl="4" indent="-342900" algn="l">
              <a:buFont typeface="Arial" panose="020B0604020202020204" pitchFamily="34" charset="0"/>
              <a:buChar char="•"/>
            </a:pPr>
            <a:r>
              <a:rPr lang="en-US" sz="1800" b="1" dirty="0"/>
              <a:t>Telematics is a vehicle GPS unit that allows users to see data from the vehicle in real time</a:t>
            </a:r>
          </a:p>
          <a:p>
            <a:pPr marL="2171700" lvl="4" indent="-342900" algn="l">
              <a:buFont typeface="Arial" panose="020B0604020202020204" pitchFamily="34" charset="0"/>
              <a:buChar char="•"/>
            </a:pPr>
            <a:r>
              <a:rPr lang="en-US" sz="1800" b="1" dirty="0"/>
              <a:t>Holman and </a:t>
            </a:r>
            <a:r>
              <a:rPr lang="en-US" sz="1800" b="1" dirty="0" err="1"/>
              <a:t>GeoTab</a:t>
            </a:r>
            <a:r>
              <a:rPr lang="en-US" sz="1800" b="1" dirty="0"/>
              <a:t> offer a map that pinpoints each telematics vehicle</a:t>
            </a:r>
          </a:p>
          <a:p>
            <a:pPr marL="2171700" lvl="4" indent="-342900" algn="l">
              <a:buFont typeface="Arial" panose="020B0604020202020204" pitchFamily="34" charset="0"/>
              <a:buChar char="•"/>
            </a:pPr>
            <a:r>
              <a:rPr lang="en-US" sz="1800" b="1" dirty="0"/>
              <a:t>They also offer several reports that show trip logs, and such exceptions as speeding, idling, harsh braking, and vehicle health</a:t>
            </a:r>
          </a:p>
          <a:p>
            <a:pPr marL="2171700" lvl="4" indent="-342900" algn="l">
              <a:buFont typeface="Courier New" panose="02070309020205020404" pitchFamily="49" charset="0"/>
              <a:buChar char="o"/>
            </a:pPr>
            <a:endParaRPr lang="en-US" sz="2000" b="1" dirty="0"/>
          </a:p>
          <a:p>
            <a:pPr lvl="3" algn="l"/>
            <a:endParaRPr lang="en-US" dirty="0"/>
          </a:p>
        </p:txBody>
      </p:sp>
      <p:pic>
        <p:nvPicPr>
          <p:cNvPr id="5" name="Picture 4">
            <a:extLst>
              <a:ext uri="{FF2B5EF4-FFF2-40B4-BE49-F238E27FC236}">
                <a16:creationId xmlns:a16="http://schemas.microsoft.com/office/drawing/2014/main" id="{C61C4F03-0533-48BA-B68D-E2EA66AA820D}"/>
              </a:ext>
            </a:extLst>
          </p:cNvPr>
          <p:cNvPicPr>
            <a:picLocks noChangeAspect="1"/>
          </p:cNvPicPr>
          <p:nvPr/>
        </p:nvPicPr>
        <p:blipFill>
          <a:blip r:embed="rId3"/>
          <a:stretch>
            <a:fillRect/>
          </a:stretch>
        </p:blipFill>
        <p:spPr>
          <a:xfrm>
            <a:off x="247828" y="3581400"/>
            <a:ext cx="4614729" cy="3066047"/>
          </a:xfrm>
          <a:prstGeom prst="rect">
            <a:avLst/>
          </a:prstGeom>
          <a:ln w="38100">
            <a:solidFill>
              <a:srgbClr val="002060"/>
            </a:solidFill>
          </a:ln>
        </p:spPr>
      </p:pic>
      <p:pic>
        <p:nvPicPr>
          <p:cNvPr id="9" name="Picture 8">
            <a:extLst>
              <a:ext uri="{FF2B5EF4-FFF2-40B4-BE49-F238E27FC236}">
                <a16:creationId xmlns:a16="http://schemas.microsoft.com/office/drawing/2014/main" id="{EE02E30B-FB1E-49EE-9174-B8D3014E5B0C}"/>
              </a:ext>
            </a:extLst>
          </p:cNvPr>
          <p:cNvPicPr>
            <a:picLocks noChangeAspect="1"/>
          </p:cNvPicPr>
          <p:nvPr/>
        </p:nvPicPr>
        <p:blipFill>
          <a:blip r:embed="rId4"/>
          <a:stretch>
            <a:fillRect/>
          </a:stretch>
        </p:blipFill>
        <p:spPr>
          <a:xfrm>
            <a:off x="5849051" y="3581401"/>
            <a:ext cx="5053198" cy="2901950"/>
          </a:xfrm>
          <a:prstGeom prst="rect">
            <a:avLst/>
          </a:prstGeom>
        </p:spPr>
      </p:pic>
      <p:sp>
        <p:nvSpPr>
          <p:cNvPr id="6" name="Slide Number Placeholder 5">
            <a:extLst>
              <a:ext uri="{FF2B5EF4-FFF2-40B4-BE49-F238E27FC236}">
                <a16:creationId xmlns:a16="http://schemas.microsoft.com/office/drawing/2014/main" id="{7F518CA5-1D11-7498-A93E-D51BD434A714}"/>
              </a:ext>
            </a:extLst>
          </p:cNvPr>
          <p:cNvSpPr>
            <a:spLocks noGrp="1"/>
          </p:cNvSpPr>
          <p:nvPr>
            <p:ph type="sldNum" sz="quarter" idx="12"/>
          </p:nvPr>
        </p:nvSpPr>
        <p:spPr/>
        <p:txBody>
          <a:bodyPr/>
          <a:lstStyle/>
          <a:p>
            <a:fld id="{607FE42F-FF5E-4060-8577-4B3A4D93A5C8}" type="slidenum">
              <a:rPr lang="en-US" smtClean="0"/>
              <a:t>67</a:t>
            </a:fld>
            <a:endParaRPr lang="en-US"/>
          </a:p>
        </p:txBody>
      </p:sp>
    </p:spTree>
    <p:extLst>
      <p:ext uri="{BB962C8B-B14F-4D97-AF65-F5344CB8AC3E}">
        <p14:creationId xmlns:p14="http://schemas.microsoft.com/office/powerpoint/2010/main" val="351970808"/>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1766887" y="136525"/>
            <a:ext cx="9024938" cy="994551"/>
          </a:xfrm>
          <a:solidFill>
            <a:srgbClr val="002060"/>
          </a:solidFill>
          <a:effectLst>
            <a:glow rad="63500">
              <a:schemeClr val="accent1">
                <a:satMod val="175000"/>
                <a:alpha val="40000"/>
              </a:schemeClr>
            </a:glow>
          </a:effectLst>
        </p:spPr>
        <p:txBody>
          <a:bodyPr anchor="t"/>
          <a:lstStyle/>
          <a:p>
            <a:pPr lvl="1">
              <a:lnSpc>
                <a:spcPct val="90000"/>
              </a:lnSpc>
            </a:pPr>
            <a:r>
              <a:rPr lang="en-US" sz="3200" b="1" dirty="0">
                <a:solidFill>
                  <a:schemeClr val="tx1"/>
                </a:solidFill>
                <a:latin typeface="Georgia" panose="02040502050405020303" pitchFamily="18" charset="0"/>
              </a:rPr>
              <a:t>Fleet Management Division’s Services and Programs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781050" y="1336144"/>
            <a:ext cx="12192000" cy="2321102"/>
          </a:xfrm>
        </p:spPr>
        <p:txBody>
          <a:bodyPr/>
          <a:lstStyle/>
          <a:p>
            <a:pPr marL="1714500" lvl="3" indent="-342900" algn="l">
              <a:buFont typeface="Arial" panose="020B0604020202020204" pitchFamily="34" charset="0"/>
              <a:buChar char="•"/>
            </a:pPr>
            <a:r>
              <a:rPr lang="en-US" sz="2000" b="1" dirty="0"/>
              <a:t>Driver Training and Safety</a:t>
            </a:r>
          </a:p>
          <a:p>
            <a:pPr marL="2171700" lvl="4" indent="-342900" algn="l">
              <a:buFont typeface="Arial" panose="020B0604020202020204" pitchFamily="34" charset="0"/>
              <a:buChar char="•"/>
            </a:pPr>
            <a:r>
              <a:rPr lang="en-US" sz="1800" b="1" dirty="0"/>
              <a:t>Through Holman, the Fleet Management Division offers a driver safety program that has many training modules that can help educate employees to be better drivers</a:t>
            </a:r>
          </a:p>
          <a:p>
            <a:pPr lvl="4" algn="l"/>
            <a:r>
              <a:rPr lang="en-US" sz="1800" b="1" dirty="0">
                <a:solidFill>
                  <a:srgbClr val="002060"/>
                </a:solidFill>
                <a:hlinkClick r:id="rId4">
                  <a:extLst>
                    <a:ext uri="{A12FA001-AC4F-418D-AE19-62706E023703}">
                      <ahyp:hlinkClr xmlns:ahyp="http://schemas.microsoft.com/office/drawing/2018/hyperlinkcolor" val="tx"/>
                    </a:ext>
                  </a:extLst>
                </a:hlinkClick>
              </a:rPr>
              <a:t>The detailed information on the driver safety program can be found by clicking here</a:t>
            </a:r>
            <a:endParaRPr lang="en-US" sz="1800" b="1" dirty="0">
              <a:solidFill>
                <a:srgbClr val="002060"/>
              </a:solidFill>
            </a:endParaRPr>
          </a:p>
          <a:p>
            <a:pPr lvl="3" algn="l"/>
            <a:endParaRPr lang="en-US" dirty="0"/>
          </a:p>
        </p:txBody>
      </p:sp>
      <p:pic>
        <p:nvPicPr>
          <p:cNvPr id="5" name="Picture 4">
            <a:extLst>
              <a:ext uri="{FF2B5EF4-FFF2-40B4-BE49-F238E27FC236}">
                <a16:creationId xmlns:a16="http://schemas.microsoft.com/office/drawing/2014/main" id="{EA6C36A8-055C-45FE-ACFB-8300BFAB6A5B}"/>
              </a:ext>
            </a:extLst>
          </p:cNvPr>
          <p:cNvPicPr>
            <a:picLocks noChangeAspect="1"/>
          </p:cNvPicPr>
          <p:nvPr/>
        </p:nvPicPr>
        <p:blipFill>
          <a:blip r:embed="rId5"/>
          <a:stretch>
            <a:fillRect/>
          </a:stretch>
        </p:blipFill>
        <p:spPr>
          <a:xfrm>
            <a:off x="2009366" y="3429000"/>
            <a:ext cx="8173267" cy="3017557"/>
          </a:xfrm>
          <a:prstGeom prst="rect">
            <a:avLst/>
          </a:prstGeom>
          <a:ln w="28575">
            <a:solidFill>
              <a:srgbClr val="002060"/>
            </a:solidFill>
          </a:ln>
        </p:spPr>
      </p:pic>
      <p:sp>
        <p:nvSpPr>
          <p:cNvPr id="6" name="Slide Number Placeholder 5">
            <a:extLst>
              <a:ext uri="{FF2B5EF4-FFF2-40B4-BE49-F238E27FC236}">
                <a16:creationId xmlns:a16="http://schemas.microsoft.com/office/drawing/2014/main" id="{D2224381-A263-9471-D399-FCE0886A05B4}"/>
              </a:ext>
            </a:extLst>
          </p:cNvPr>
          <p:cNvSpPr>
            <a:spLocks noGrp="1"/>
          </p:cNvSpPr>
          <p:nvPr>
            <p:ph type="sldNum" sz="quarter" idx="12"/>
          </p:nvPr>
        </p:nvSpPr>
        <p:spPr/>
        <p:txBody>
          <a:bodyPr/>
          <a:lstStyle/>
          <a:p>
            <a:fld id="{607FE42F-FF5E-4060-8577-4B3A4D93A5C8}" type="slidenum">
              <a:rPr lang="en-US" smtClean="0"/>
              <a:t>68</a:t>
            </a:fld>
            <a:endParaRPr lang="en-US"/>
          </a:p>
        </p:txBody>
      </p:sp>
    </p:spTree>
    <p:extLst>
      <p:ext uri="{BB962C8B-B14F-4D97-AF65-F5344CB8AC3E}">
        <p14:creationId xmlns:p14="http://schemas.microsoft.com/office/powerpoint/2010/main" val="460859649"/>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1609725" y="136525"/>
            <a:ext cx="8972550" cy="1016727"/>
          </a:xfrm>
          <a:solidFill>
            <a:srgbClr val="002060"/>
          </a:solidFill>
          <a:effectLst>
            <a:glow rad="63500">
              <a:schemeClr val="accent1">
                <a:satMod val="175000"/>
                <a:alpha val="40000"/>
              </a:schemeClr>
            </a:glow>
          </a:effectLst>
        </p:spPr>
        <p:txBody>
          <a:bodyPr anchor="t"/>
          <a:lstStyle/>
          <a:p>
            <a:pPr lvl="1">
              <a:lnSpc>
                <a:spcPct val="90000"/>
              </a:lnSpc>
            </a:pPr>
            <a:r>
              <a:rPr lang="en-US" sz="3200" b="1" dirty="0">
                <a:solidFill>
                  <a:schemeClr val="tx1"/>
                </a:solidFill>
                <a:latin typeface="Georgia" panose="02040502050405020303" pitchFamily="18" charset="0"/>
              </a:rPr>
              <a:t>Fleet Management Division’s Services and Programs</a:t>
            </a: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447675" y="1417117"/>
            <a:ext cx="12192000" cy="3483428"/>
          </a:xfrm>
        </p:spPr>
        <p:txBody>
          <a:bodyPr/>
          <a:lstStyle/>
          <a:p>
            <a:pPr marL="1714500" lvl="3" indent="-342900" algn="l">
              <a:buFont typeface="Arial" panose="020B0604020202020204" pitchFamily="34" charset="0"/>
              <a:buChar char="•"/>
            </a:pPr>
            <a:r>
              <a:rPr lang="en-US" sz="2000" b="1" dirty="0"/>
              <a:t>Fleet Commander Kiosk System</a:t>
            </a:r>
          </a:p>
          <a:p>
            <a:pPr marL="2171700" lvl="4" indent="-342900" algn="l">
              <a:buFont typeface="Arial" panose="020B0604020202020204" pitchFamily="34" charset="0"/>
              <a:buChar char="•"/>
            </a:pPr>
            <a:r>
              <a:rPr lang="en-US" sz="1800" b="1" dirty="0"/>
              <a:t>Reservations for our rentals can now be made through an online KIOSK system called Fleet Commander</a:t>
            </a:r>
          </a:p>
          <a:p>
            <a:pPr marL="2171700" lvl="4" indent="-342900" algn="l">
              <a:buFont typeface="Arial" panose="020B0604020202020204" pitchFamily="34" charset="0"/>
              <a:buChar char="•"/>
            </a:pPr>
            <a:r>
              <a:rPr lang="en-US" sz="1800" b="1" dirty="0"/>
              <a:t>The reservations are made online, and the driver can pick up the keys at a lock box that is located at Elizabeth Street parking by Laidley Field</a:t>
            </a:r>
          </a:p>
          <a:p>
            <a:pPr marL="2171700" lvl="4" indent="-342900" algn="l">
              <a:buFont typeface="Arial" panose="020B0604020202020204" pitchFamily="34" charset="0"/>
              <a:buChar char="•"/>
            </a:pPr>
            <a:r>
              <a:rPr lang="en-US" sz="1800" b="1" dirty="0">
                <a:solidFill>
                  <a:srgbClr val="002060"/>
                </a:solidFill>
                <a:hlinkClick r:id="rId3">
                  <a:extLst>
                    <a:ext uri="{A12FA001-AC4F-418D-AE19-62706E023703}">
                      <ahyp:hlinkClr xmlns:ahyp="http://schemas.microsoft.com/office/drawing/2018/hyperlinkcolor" val="tx"/>
                    </a:ext>
                  </a:extLst>
                </a:hlinkClick>
              </a:rPr>
              <a:t>The online reservation system can be found here:</a:t>
            </a:r>
            <a:endParaRPr lang="en-US" sz="1800" b="1" dirty="0">
              <a:solidFill>
                <a:srgbClr val="002060"/>
              </a:solidFill>
            </a:endParaRPr>
          </a:p>
          <a:p>
            <a:pPr marL="2171700" lvl="4" indent="-342900" algn="l">
              <a:buFont typeface="Arial" panose="020B0604020202020204" pitchFamily="34" charset="0"/>
              <a:buChar char="•"/>
            </a:pPr>
            <a:endParaRPr lang="en-US" sz="1800" b="1" dirty="0">
              <a:solidFill>
                <a:srgbClr val="002060"/>
              </a:solidFill>
            </a:endParaRPr>
          </a:p>
          <a:p>
            <a:pPr lvl="3" algn="l"/>
            <a:endParaRPr lang="en-US" dirty="0"/>
          </a:p>
        </p:txBody>
      </p:sp>
      <p:pic>
        <p:nvPicPr>
          <p:cNvPr id="4" name="Picture 3">
            <a:extLst>
              <a:ext uri="{FF2B5EF4-FFF2-40B4-BE49-F238E27FC236}">
                <a16:creationId xmlns:a16="http://schemas.microsoft.com/office/drawing/2014/main" id="{308F081F-A0B2-48B4-AA42-BBD1E48FEEFA}"/>
              </a:ext>
            </a:extLst>
          </p:cNvPr>
          <p:cNvPicPr>
            <a:picLocks noChangeAspect="1"/>
          </p:cNvPicPr>
          <p:nvPr/>
        </p:nvPicPr>
        <p:blipFill>
          <a:blip r:embed="rId4"/>
          <a:stretch>
            <a:fillRect/>
          </a:stretch>
        </p:blipFill>
        <p:spPr>
          <a:xfrm>
            <a:off x="7800975" y="3508557"/>
            <a:ext cx="2503681" cy="3212918"/>
          </a:xfrm>
          <a:prstGeom prst="rect">
            <a:avLst/>
          </a:prstGeom>
        </p:spPr>
      </p:pic>
      <p:pic>
        <p:nvPicPr>
          <p:cNvPr id="6" name="Picture 5">
            <a:extLst>
              <a:ext uri="{FF2B5EF4-FFF2-40B4-BE49-F238E27FC236}">
                <a16:creationId xmlns:a16="http://schemas.microsoft.com/office/drawing/2014/main" id="{20A413A3-A411-4F94-BB4A-628B903D8E2B}"/>
              </a:ext>
            </a:extLst>
          </p:cNvPr>
          <p:cNvPicPr>
            <a:picLocks noChangeAspect="1"/>
          </p:cNvPicPr>
          <p:nvPr/>
        </p:nvPicPr>
        <p:blipFill>
          <a:blip r:embed="rId5"/>
          <a:stretch>
            <a:fillRect/>
          </a:stretch>
        </p:blipFill>
        <p:spPr>
          <a:xfrm>
            <a:off x="828675" y="3722167"/>
            <a:ext cx="5000625" cy="2880314"/>
          </a:xfrm>
          <a:prstGeom prst="rect">
            <a:avLst/>
          </a:prstGeom>
          <a:ln w="28575">
            <a:solidFill>
              <a:schemeClr val="tx1"/>
            </a:solidFill>
          </a:ln>
        </p:spPr>
      </p:pic>
      <p:sp>
        <p:nvSpPr>
          <p:cNvPr id="7" name="Slide Number Placeholder 6">
            <a:extLst>
              <a:ext uri="{FF2B5EF4-FFF2-40B4-BE49-F238E27FC236}">
                <a16:creationId xmlns:a16="http://schemas.microsoft.com/office/drawing/2014/main" id="{38DE30DA-2414-EEBF-F4D2-9326C4C57B13}"/>
              </a:ext>
            </a:extLst>
          </p:cNvPr>
          <p:cNvSpPr>
            <a:spLocks noGrp="1"/>
          </p:cNvSpPr>
          <p:nvPr>
            <p:ph type="sldNum" sz="quarter" idx="12"/>
          </p:nvPr>
        </p:nvSpPr>
        <p:spPr/>
        <p:txBody>
          <a:bodyPr/>
          <a:lstStyle/>
          <a:p>
            <a:fld id="{607FE42F-FF5E-4060-8577-4B3A4D93A5C8}" type="slidenum">
              <a:rPr lang="en-US" smtClean="0"/>
              <a:t>69</a:t>
            </a:fld>
            <a:endParaRPr lang="en-US"/>
          </a:p>
        </p:txBody>
      </p:sp>
    </p:spTree>
    <p:extLst>
      <p:ext uri="{BB962C8B-B14F-4D97-AF65-F5344CB8AC3E}">
        <p14:creationId xmlns:p14="http://schemas.microsoft.com/office/powerpoint/2010/main" val="40147432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B0D4-ECFB-460C-BA24-21F808C769CF}"/>
              </a:ext>
            </a:extLst>
          </p:cNvPr>
          <p:cNvSpPr>
            <a:spLocks noGrp="1"/>
          </p:cNvSpPr>
          <p:nvPr>
            <p:ph type="title"/>
          </p:nvPr>
        </p:nvSpPr>
        <p:spPr>
          <a:xfrm>
            <a:off x="0" y="159185"/>
            <a:ext cx="12192000" cy="824883"/>
          </a:xfrm>
        </p:spPr>
        <p:txBody>
          <a:bodyPr anchor="t">
            <a:normAutofit fontScale="90000"/>
          </a:bodyPr>
          <a:lstStyle/>
          <a:p>
            <a:b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en-US" dirty="0"/>
          </a:p>
        </p:txBody>
      </p:sp>
      <p:sp>
        <p:nvSpPr>
          <p:cNvPr id="3" name="Content Placeholder 2">
            <a:extLst>
              <a:ext uri="{FF2B5EF4-FFF2-40B4-BE49-F238E27FC236}">
                <a16:creationId xmlns:a16="http://schemas.microsoft.com/office/drawing/2014/main" id="{ABD9D47F-6A3E-426E-A0A4-DDC093222167}"/>
              </a:ext>
            </a:extLst>
          </p:cNvPr>
          <p:cNvSpPr>
            <a:spLocks noGrp="1"/>
          </p:cNvSpPr>
          <p:nvPr>
            <p:ph idx="1"/>
          </p:nvPr>
        </p:nvSpPr>
        <p:spPr>
          <a:xfrm>
            <a:off x="200297" y="855678"/>
            <a:ext cx="11016343" cy="5268286"/>
          </a:xfrm>
        </p:spPr>
        <p:txBody>
          <a:bodyPr/>
          <a:lstStyle/>
          <a:p>
            <a:pPr marL="914400" lvl="2" indent="0">
              <a:buNone/>
            </a:pPr>
            <a:endParaRPr lang="en-US" sz="2000" dirty="0"/>
          </a:p>
          <a:p>
            <a:pPr lvl="2"/>
            <a:r>
              <a:rPr lang="en-US" sz="2000" dirty="0"/>
              <a:t>Annual report</a:t>
            </a:r>
          </a:p>
          <a:p>
            <a:pPr lvl="2"/>
            <a:r>
              <a:rPr lang="en-US" sz="2000" dirty="0"/>
              <a:t>Auditor’s Office 20% compliance</a:t>
            </a:r>
          </a:p>
          <a:p>
            <a:pPr lvl="2"/>
            <a:r>
              <a:rPr lang="en-US" sz="2000" dirty="0"/>
              <a:t>Mandates agencies use FMD’s services for maintenance and fueling requiring spending units to send FMD a list of bona fide </a:t>
            </a:r>
            <a:r>
              <a:rPr lang="en-US" sz="2000" dirty="0" err="1"/>
              <a:t>noncompensatory</a:t>
            </a:r>
            <a:r>
              <a:rPr lang="en-US" sz="2000" dirty="0"/>
              <a:t>        business reasons for which a state vehicle is being provided to each employee on or before July 1st of each year</a:t>
            </a:r>
          </a:p>
          <a:p>
            <a:pPr marL="1600200" marR="0" lvl="3" indent="-2286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FFFFFF"/>
                </a:solidFill>
                <a:effectLst/>
                <a:uLnTx/>
                <a:uFillTx/>
                <a:cs typeface="Arial"/>
              </a:rPr>
              <a:t>bona fide </a:t>
            </a:r>
            <a:r>
              <a:rPr kumimoji="0" lang="en-US" b="0" i="0" u="none" strike="noStrike" kern="1200" cap="none" spc="0" normalizeH="0" baseline="0" noProof="0" dirty="0" err="1">
                <a:ln>
                  <a:noFill/>
                </a:ln>
                <a:solidFill>
                  <a:srgbClr val="FFFFFF"/>
                </a:solidFill>
                <a:effectLst/>
                <a:uLnTx/>
                <a:uFillTx/>
                <a:cs typeface="Arial"/>
              </a:rPr>
              <a:t>noncompensatory</a:t>
            </a:r>
            <a:r>
              <a:rPr kumimoji="0" lang="en-US" b="0" i="0" u="none" strike="noStrike" kern="1200" cap="none" spc="0" normalizeH="0" baseline="0" noProof="0" dirty="0">
                <a:ln>
                  <a:noFill/>
                </a:ln>
                <a:solidFill>
                  <a:srgbClr val="FFFFFF"/>
                </a:solidFill>
                <a:effectLst/>
                <a:uLnTx/>
                <a:uFillTx/>
                <a:cs typeface="Arial"/>
              </a:rPr>
              <a:t> business reasons means that a vehicle is assigned to the employee, and that employee commutes to and from home and the work location in that vehicle for business purposes</a:t>
            </a:r>
          </a:p>
          <a:p>
            <a:pPr marL="1600200" marR="0" lvl="3" indent="-2286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lang="en-US" dirty="0"/>
              <a:t>Reporting form </a:t>
            </a:r>
            <a:r>
              <a:rPr lang="en-US" b="1" dirty="0">
                <a:solidFill>
                  <a:srgbClr val="002060"/>
                </a:solidFill>
              </a:rPr>
              <a:t>DOA-FM-HB-103</a:t>
            </a:r>
            <a:r>
              <a:rPr lang="en-US" b="1" dirty="0"/>
              <a:t> </a:t>
            </a:r>
            <a:r>
              <a:rPr lang="en-US" dirty="0"/>
              <a:t>found on FMD webpage</a:t>
            </a:r>
          </a:p>
          <a:p>
            <a:pPr marL="1600200" marR="0" lvl="3" indent="-2286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lang="en-US" dirty="0"/>
          </a:p>
          <a:p>
            <a:pPr marL="1600200" marR="0" lvl="3" indent="-2286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lang="en-US" dirty="0"/>
          </a:p>
          <a:p>
            <a:pPr marL="1371600" marR="0" lvl="3" indent="0" algn="l" defTabSz="914400" rtl="0" eaLnBrk="1" fontAlgn="base" latinLnBrk="0" hangingPunct="1">
              <a:lnSpc>
                <a:spcPct val="100000"/>
              </a:lnSpc>
              <a:spcBef>
                <a:spcPct val="20000"/>
              </a:spcBef>
              <a:spcAft>
                <a:spcPct val="0"/>
              </a:spcAft>
              <a:buClrTx/>
              <a:buSzTx/>
              <a:buNone/>
              <a:tabLst/>
              <a:defRPr/>
            </a:pPr>
            <a:r>
              <a:rPr lang="en-US" dirty="0"/>
              <a:t>	</a:t>
            </a:r>
            <a:r>
              <a:rPr lang="en-US" b="1" dirty="0">
                <a:solidFill>
                  <a:schemeClr val="bg1"/>
                </a:solidFill>
              </a:rPr>
              <a:t>  </a:t>
            </a:r>
            <a:r>
              <a:rPr lang="en-US" b="1" u="sng" dirty="0">
                <a:solidFill>
                  <a:schemeClr val="bg1"/>
                </a:solidFill>
              </a:rPr>
              <a:t>https://</a:t>
            </a:r>
            <a:r>
              <a:rPr lang="en-US" b="1" u="sng" dirty="0">
                <a:solidFill>
                  <a:srgbClr val="002060"/>
                </a:solidFill>
                <a:hlinkClick r:id="rId3">
                  <a:extLst>
                    <a:ext uri="{A12FA001-AC4F-418D-AE19-62706E023703}">
                      <ahyp:hlinkClr xmlns:ahyp="http://schemas.microsoft.com/office/drawing/2018/hyperlinkcolor" val="tx"/>
                    </a:ext>
                  </a:extLst>
                </a:hlinkClick>
              </a:rPr>
              <a:t>fleet.wv.gov/AFC_Resources/Pages/default.aspx</a:t>
            </a:r>
            <a:endParaRPr lang="en-US" b="1" u="sng" dirty="0">
              <a:solidFill>
                <a:srgbClr val="002060"/>
              </a:solidFill>
            </a:endParaRPr>
          </a:p>
          <a:p>
            <a:pPr marL="914400" lvl="2" indent="0">
              <a:buNone/>
            </a:pPr>
            <a:endParaRPr lang="en-US" sz="2000" dirty="0"/>
          </a:p>
        </p:txBody>
      </p:sp>
      <p:sp>
        <p:nvSpPr>
          <p:cNvPr id="5" name="Slide Number Placeholder 4">
            <a:extLst>
              <a:ext uri="{FF2B5EF4-FFF2-40B4-BE49-F238E27FC236}">
                <a16:creationId xmlns:a16="http://schemas.microsoft.com/office/drawing/2014/main" id="{D81B7057-9315-26D9-65EC-7E862412CBE5}"/>
              </a:ext>
            </a:extLst>
          </p:cNvPr>
          <p:cNvSpPr>
            <a:spLocks noGrp="1"/>
          </p:cNvSpPr>
          <p:nvPr>
            <p:ph type="sldNum" sz="quarter" idx="12"/>
          </p:nvPr>
        </p:nvSpPr>
        <p:spPr/>
        <p:txBody>
          <a:bodyPr/>
          <a:lstStyle/>
          <a:p>
            <a:fld id="{607FE42F-FF5E-4060-8577-4B3A4D93A5C8}" type="slidenum">
              <a:rPr lang="en-US" smtClean="0"/>
              <a:t>7</a:t>
            </a:fld>
            <a:endParaRPr lang="en-US"/>
          </a:p>
        </p:txBody>
      </p:sp>
      <p:sp>
        <p:nvSpPr>
          <p:cNvPr id="6" name="TextBox 5">
            <a:extLst>
              <a:ext uri="{FF2B5EF4-FFF2-40B4-BE49-F238E27FC236}">
                <a16:creationId xmlns:a16="http://schemas.microsoft.com/office/drawing/2014/main" id="{911B6B0F-8005-71DE-28E0-11C16B66C787}"/>
              </a:ext>
            </a:extLst>
          </p:cNvPr>
          <p:cNvSpPr txBox="1"/>
          <p:nvPr/>
        </p:nvSpPr>
        <p:spPr>
          <a:xfrm>
            <a:off x="4310743" y="78377"/>
            <a:ext cx="3661682" cy="523220"/>
          </a:xfrm>
          <a:prstGeom prst="rect">
            <a:avLst/>
          </a:prstGeom>
          <a:solidFill>
            <a:srgbClr val="002060"/>
          </a:solidFill>
          <a:effectLst>
            <a:glow rad="63500">
              <a:schemeClr val="accent1">
                <a:satMod val="175000"/>
                <a:alpha val="40000"/>
              </a:schemeClr>
            </a:glow>
          </a:effectLst>
        </p:spPr>
        <p:txBody>
          <a:bodyPr wrap="square" rtlCol="0">
            <a:spAutoFit/>
          </a:bodyPr>
          <a:lstStyle/>
          <a:p>
            <a:r>
              <a:rPr lang="en-US" sz="2800" b="1" dirty="0">
                <a:latin typeface="Georgia" panose="02040502050405020303" pitchFamily="18" charset="0"/>
              </a:rPr>
              <a:t>WV Code </a:t>
            </a: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Georgia" panose="02040502050405020303" pitchFamily="18" charset="0"/>
              </a:rPr>
              <a:t>§ </a:t>
            </a:r>
            <a:r>
              <a:rPr lang="en-US" sz="2800" b="1" dirty="0">
                <a:latin typeface="Georgia" panose="02040502050405020303" pitchFamily="18" charset="0"/>
              </a:rPr>
              <a:t>5A-12</a:t>
            </a:r>
          </a:p>
        </p:txBody>
      </p:sp>
    </p:spTree>
    <p:extLst>
      <p:ext uri="{BB962C8B-B14F-4D97-AF65-F5344CB8AC3E}">
        <p14:creationId xmlns:p14="http://schemas.microsoft.com/office/powerpoint/2010/main" val="2306088821"/>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568" y="102335"/>
            <a:ext cx="4606032" cy="909521"/>
          </a:xfrm>
          <a:solidFill>
            <a:srgbClr val="002060"/>
          </a:solidFill>
          <a:effectLst>
            <a:glow rad="63500">
              <a:schemeClr val="accent1">
                <a:satMod val="175000"/>
                <a:alpha val="40000"/>
              </a:schemeClr>
            </a:glow>
          </a:effectLst>
        </p:spPr>
        <p:txBody>
          <a:bodyPr vert="horz" lIns="91440" tIns="45720" rIns="91440" bIns="45720" rtlCol="0" anchor="ctr">
            <a:noAutofit/>
          </a:bodyPr>
          <a:lstStyle/>
          <a:p>
            <a:pPr algn="l">
              <a:lnSpc>
                <a:spcPct val="90000"/>
              </a:lnSpc>
            </a:pPr>
            <a:r>
              <a:rPr lang="en-US" sz="3600" kern="1200" dirty="0">
                <a:solidFill>
                  <a:schemeClr val="tx1"/>
                </a:solidFill>
              </a:rPr>
              <a:t>Fleet Management</a:t>
            </a:r>
          </a:p>
        </p:txBody>
      </p:sp>
      <p:sp>
        <p:nvSpPr>
          <p:cNvPr id="3" name="Content Placeholder 2"/>
          <p:cNvSpPr>
            <a:spLocks noGrp="1"/>
          </p:cNvSpPr>
          <p:nvPr>
            <p:ph type="subTitle" idx="1"/>
          </p:nvPr>
        </p:nvSpPr>
        <p:spPr>
          <a:xfrm>
            <a:off x="0" y="1686187"/>
            <a:ext cx="7794836" cy="4966283"/>
          </a:xfrm>
        </p:spPr>
        <p:txBody>
          <a:bodyPr vert="horz" lIns="91440" tIns="45720" rIns="91440" bIns="45720" rtlCol="0" anchor="t">
            <a:normAutofit fontScale="92500" lnSpcReduction="10000"/>
          </a:bodyPr>
          <a:lstStyle/>
          <a:p>
            <a:pPr marL="228600" lvl="1" algn="l">
              <a:lnSpc>
                <a:spcPct val="110000"/>
              </a:lnSpc>
            </a:pPr>
            <a:r>
              <a:rPr lang="en-US" sz="2600" dirty="0"/>
              <a:t>Part 4 – </a:t>
            </a:r>
            <a:r>
              <a:rPr lang="en-US" sz="2600" b="1" dirty="0" err="1"/>
              <a:t>wvOASIS</a:t>
            </a:r>
            <a:endParaRPr lang="en-US" sz="2600" b="1" dirty="0"/>
          </a:p>
          <a:p>
            <a:pPr lvl="3" algn="l"/>
            <a:r>
              <a:rPr lang="en-US" sz="1700" b="1" dirty="0">
                <a:solidFill>
                  <a:srgbClr val="002060"/>
                </a:solidFill>
                <a:hlinkClick r:id="rId3">
                  <a:extLst>
                    <a:ext uri="{A12FA001-AC4F-418D-AE19-62706E023703}">
                      <ahyp:hlinkClr xmlns:ahyp="http://schemas.microsoft.com/office/drawing/2018/hyperlinkcolor" val="tx"/>
                    </a:ext>
                  </a:extLst>
                </a:hlinkClick>
              </a:rPr>
              <a:t>https://myapps.wvsao.gov/apps/Portal/Default.aspx</a:t>
            </a:r>
            <a:r>
              <a:rPr lang="en-US" sz="1700" b="1" dirty="0">
                <a:solidFill>
                  <a:srgbClr val="002060"/>
                </a:solidFill>
              </a:rPr>
              <a:t> </a:t>
            </a:r>
          </a:p>
          <a:p>
            <a:pPr marL="1714500" lvl="3" indent="-342900" algn="l">
              <a:buFont typeface="Arial" panose="020B0604020202020204" pitchFamily="34" charset="0"/>
              <a:buChar char="•"/>
            </a:pPr>
            <a:endParaRPr lang="en-US" sz="2300" b="1" dirty="0"/>
          </a:p>
          <a:p>
            <a:pPr marL="1714500" lvl="3" indent="-342900" algn="l">
              <a:buFont typeface="Arial" panose="020B0604020202020204" pitchFamily="34" charset="0"/>
              <a:buChar char="•"/>
            </a:pPr>
            <a:r>
              <a:rPr lang="en-US" sz="2300" dirty="0"/>
              <a:t>FA, FD, FM and FC Documents in the Financial Application</a:t>
            </a:r>
          </a:p>
          <a:p>
            <a:pPr marL="1714500" lvl="3" indent="-342900" algn="l">
              <a:buFont typeface="Arial" panose="020B0604020202020204" pitchFamily="34" charset="0"/>
              <a:buChar char="•"/>
            </a:pPr>
            <a:r>
              <a:rPr lang="en-US" sz="2300" dirty="0"/>
              <a:t>Vehicle and Other Licensed Inventory Catalog Codes (02,03,32,50,24, and 85)</a:t>
            </a:r>
          </a:p>
          <a:p>
            <a:pPr marL="1714500" lvl="3" indent="-342900" algn="l">
              <a:buFont typeface="Arial" panose="020B0604020202020204" pitchFamily="34" charset="0"/>
              <a:buChar char="•"/>
            </a:pPr>
            <a:r>
              <a:rPr lang="en-US" sz="2300" dirty="0"/>
              <a:t>FARCOMP Page in the Financial Application</a:t>
            </a:r>
          </a:p>
          <a:p>
            <a:pPr marL="1714500" lvl="3" indent="-342900" algn="l">
              <a:buFont typeface="Arial" panose="020B0604020202020204" pitchFamily="34" charset="0"/>
              <a:buChar char="•"/>
            </a:pPr>
            <a:r>
              <a:rPr lang="en-US" sz="2300" dirty="0"/>
              <a:t>AM-17V Vehicle Inventory Report </a:t>
            </a:r>
          </a:p>
          <a:p>
            <a:pPr marL="1714500" lvl="3" indent="-342900" algn="l">
              <a:buFont typeface="Arial" panose="020B0604020202020204" pitchFamily="34" charset="0"/>
              <a:buChar char="•"/>
            </a:pPr>
            <a:r>
              <a:rPr lang="en-US" sz="2300" dirty="0"/>
              <a:t>AM-006 Assets Retired Report</a:t>
            </a:r>
          </a:p>
          <a:p>
            <a:pPr marL="1714500" lvl="3" indent="-342900" algn="l">
              <a:buFont typeface="Arial" panose="020B0604020202020204" pitchFamily="34" charset="0"/>
              <a:buChar char="•"/>
            </a:pPr>
            <a:r>
              <a:rPr lang="en-US" sz="2300" dirty="0"/>
              <a:t>AM-043 Asset Documents Report</a:t>
            </a:r>
          </a:p>
          <a:p>
            <a:pPr marL="1714500" lvl="3" indent="-342900" algn="l">
              <a:buFont typeface="Arial" panose="020B0604020202020204" pitchFamily="34" charset="0"/>
              <a:buChar char="•"/>
            </a:pPr>
            <a:r>
              <a:rPr lang="en-US" sz="2300" dirty="0"/>
              <a:t>Vehicle Related Expenses Through BI Reporting</a:t>
            </a:r>
          </a:p>
          <a:p>
            <a:pPr marL="1714500" lvl="3" indent="-342900" algn="l">
              <a:buFont typeface="Arial" panose="020B0604020202020204" pitchFamily="34" charset="0"/>
              <a:buChar char="•"/>
            </a:pPr>
            <a:r>
              <a:rPr lang="en-US" sz="2300" dirty="0"/>
              <a:t>Object and Sub-Object Codes</a:t>
            </a:r>
          </a:p>
          <a:p>
            <a:pPr lvl="1" indent="-228600" algn="l">
              <a:lnSpc>
                <a:spcPct val="90000"/>
              </a:lnSpc>
              <a:buFont typeface="Arial" panose="020B0604020202020204" pitchFamily="34" charset="0"/>
              <a:buChar char="•"/>
            </a:pPr>
            <a:endParaRPr lang="en-US" sz="2300" dirty="0"/>
          </a:p>
          <a:p>
            <a:pPr marL="685800" lvl="2">
              <a:lnSpc>
                <a:spcPct val="90000"/>
              </a:lnSpc>
            </a:pPr>
            <a:endParaRPr lang="en-US" sz="2300" dirty="0">
              <a:solidFill>
                <a:srgbClr val="009999"/>
              </a:solidFill>
            </a:endParaRPr>
          </a:p>
          <a:p>
            <a:pPr marL="685800" lvl="2">
              <a:lnSpc>
                <a:spcPct val="90000"/>
              </a:lnSpc>
            </a:pPr>
            <a:endParaRPr lang="en-US" sz="2300" dirty="0">
              <a:solidFill>
                <a:srgbClr val="009999"/>
              </a:solidFill>
            </a:endParaRPr>
          </a:p>
          <a:p>
            <a:pPr marL="685800" lvl="2">
              <a:lnSpc>
                <a:spcPct val="90000"/>
              </a:lnSpc>
            </a:pPr>
            <a:endParaRPr lang="en-US" sz="2900" dirty="0">
              <a:solidFill>
                <a:schemeClr val="bg1"/>
              </a:solidFill>
            </a:endParaRPr>
          </a:p>
        </p:txBody>
      </p:sp>
      <p:pic>
        <p:nvPicPr>
          <p:cNvPr id="9" name="Picture 8">
            <a:extLst>
              <a:ext uri="{FF2B5EF4-FFF2-40B4-BE49-F238E27FC236}">
                <a16:creationId xmlns:a16="http://schemas.microsoft.com/office/drawing/2014/main" id="{D594EE30-2348-4324-AA32-0C96EF30109C}"/>
              </a:ext>
            </a:extLst>
          </p:cNvPr>
          <p:cNvPicPr>
            <a:picLocks noChangeAspect="1"/>
          </p:cNvPicPr>
          <p:nvPr/>
        </p:nvPicPr>
        <p:blipFill rotWithShape="1">
          <a:blip r:embed="rId4">
            <a:extLst>
              <a:ext uri="{28A0092B-C50C-407E-A947-70E740481C1C}">
                <a14:useLocalDpi xmlns:a14="http://schemas.microsoft.com/office/drawing/2010/main" val="0"/>
              </a:ext>
            </a:extLst>
          </a:blip>
          <a:srcRect r="-3" b="-3"/>
          <a:stretch/>
        </p:blipFill>
        <p:spPr>
          <a:xfrm>
            <a:off x="8001313" y="2680668"/>
            <a:ext cx="3900581" cy="3731706"/>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sp>
        <p:nvSpPr>
          <p:cNvPr id="5" name="Slide Number Placeholder 4">
            <a:extLst>
              <a:ext uri="{FF2B5EF4-FFF2-40B4-BE49-F238E27FC236}">
                <a16:creationId xmlns:a16="http://schemas.microsoft.com/office/drawing/2014/main" id="{2D85723D-30FC-8F58-D4C9-E918FB9E6E26}"/>
              </a:ext>
            </a:extLst>
          </p:cNvPr>
          <p:cNvSpPr>
            <a:spLocks noGrp="1"/>
          </p:cNvSpPr>
          <p:nvPr>
            <p:ph type="sldNum" sz="quarter" idx="12"/>
          </p:nvPr>
        </p:nvSpPr>
        <p:spPr/>
        <p:txBody>
          <a:bodyPr/>
          <a:lstStyle/>
          <a:p>
            <a:fld id="{607FE42F-FF5E-4060-8577-4B3A4D93A5C8}" type="slidenum">
              <a:rPr lang="en-US" smtClean="0"/>
              <a:t>70</a:t>
            </a:fld>
            <a:endParaRPr lang="en-US"/>
          </a:p>
        </p:txBody>
      </p:sp>
      <p:sp>
        <p:nvSpPr>
          <p:cNvPr id="4" name="TextBox 3">
            <a:extLst>
              <a:ext uri="{FF2B5EF4-FFF2-40B4-BE49-F238E27FC236}">
                <a16:creationId xmlns:a16="http://schemas.microsoft.com/office/drawing/2014/main" id="{59A96DCD-3E79-9910-205D-C8344C8DACD8}"/>
              </a:ext>
            </a:extLst>
          </p:cNvPr>
          <p:cNvSpPr txBox="1"/>
          <p:nvPr/>
        </p:nvSpPr>
        <p:spPr>
          <a:xfrm>
            <a:off x="2456293" y="1033346"/>
            <a:ext cx="7077355" cy="523220"/>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Agency Fleet Coordinator Training</a:t>
            </a:r>
            <a:endParaRPr lang="en-US" sz="2800" b="1" kern="12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25366590"/>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029200" y="190501"/>
            <a:ext cx="2524124" cy="809624"/>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414711" y="1285754"/>
            <a:ext cx="10815263" cy="4959471"/>
          </a:xfrm>
        </p:spPr>
        <p:txBody>
          <a:bodyPr/>
          <a:lstStyle/>
          <a:p>
            <a:pPr marL="571500" lvl="1" algn="l"/>
            <a:r>
              <a:rPr lang="en-US" sz="1800" b="1" dirty="0">
                <a:solidFill>
                  <a:srgbClr val="002060"/>
                </a:solidFill>
              </a:rPr>
              <a:t>FA Documents</a:t>
            </a:r>
          </a:p>
          <a:p>
            <a:pPr marL="1257300" lvl="2" indent="-228600" algn="l">
              <a:buFont typeface="Arial" panose="020B0604020202020204" pitchFamily="34" charset="0"/>
              <a:buChar char="•"/>
            </a:pPr>
            <a:r>
              <a:rPr lang="en-US" sz="2000" dirty="0"/>
              <a:t>Fixed Asset Acquisition document  </a:t>
            </a:r>
          </a:p>
          <a:p>
            <a:pPr marL="1257300" lvl="2" indent="-228600" algn="l">
              <a:buFont typeface="Arial" panose="020B0604020202020204" pitchFamily="34" charset="0"/>
              <a:buChar char="•"/>
            </a:pPr>
            <a:r>
              <a:rPr lang="en-US" sz="2000" dirty="0"/>
              <a:t>Document used to put an asset into OASIS</a:t>
            </a:r>
          </a:p>
          <a:p>
            <a:pPr marL="1257300" lvl="2" indent="-228600" algn="l">
              <a:buFont typeface="Arial" panose="020B0604020202020204" pitchFamily="34" charset="0"/>
              <a:buChar char="•"/>
            </a:pPr>
            <a:r>
              <a:rPr lang="en-US" sz="2000" dirty="0"/>
              <a:t>FMD creates the FA documents for the vehicles that are financed through them</a:t>
            </a:r>
          </a:p>
          <a:p>
            <a:pPr marL="1257300" lvl="2" indent="-228600" algn="l">
              <a:buFont typeface="Arial" panose="020B0604020202020204" pitchFamily="34" charset="0"/>
              <a:buChar char="•"/>
            </a:pPr>
            <a:r>
              <a:rPr lang="en-US" sz="2000" dirty="0"/>
              <a:t>The agencies create FA documents for the vehicles that they own</a:t>
            </a:r>
          </a:p>
          <a:p>
            <a:pPr marL="1257300" lvl="2" indent="-228600" algn="l">
              <a:buFont typeface="Arial" panose="020B0604020202020204" pitchFamily="34" charset="0"/>
              <a:buChar char="•"/>
            </a:pPr>
            <a:r>
              <a:rPr lang="en-US" sz="2000" dirty="0"/>
              <a:t>When entering vehicles, it is important to be as descriptive as possible</a:t>
            </a:r>
          </a:p>
          <a:p>
            <a:pPr marL="1257300" lvl="2" indent="-228600" algn="l">
              <a:buFont typeface="Arial" panose="020B0604020202020204" pitchFamily="34" charset="0"/>
              <a:buChar char="•"/>
            </a:pPr>
            <a:r>
              <a:rPr lang="en-US" sz="2000" dirty="0"/>
              <a:t>Component-Specification tab important items:</a:t>
            </a:r>
          </a:p>
          <a:p>
            <a:pPr marL="1714500" lvl="3" indent="-228600" algn="l">
              <a:buFont typeface="Arial" panose="020B0604020202020204" pitchFamily="34" charset="0"/>
              <a:buChar char="•"/>
            </a:pPr>
            <a:r>
              <a:rPr lang="en-US" sz="2000" dirty="0"/>
              <a:t>Vehicle Make = The make of the vehicle</a:t>
            </a:r>
          </a:p>
          <a:p>
            <a:pPr marL="1714500" lvl="3" indent="-228600" algn="l">
              <a:buFont typeface="Arial" panose="020B0604020202020204" pitchFamily="34" charset="0"/>
              <a:buChar char="•"/>
            </a:pPr>
            <a:r>
              <a:rPr lang="en-US" sz="2000" dirty="0"/>
              <a:t>Vehicle Model = The vehicle model</a:t>
            </a:r>
          </a:p>
          <a:p>
            <a:pPr marL="1714500" lvl="3" indent="-228600" algn="l">
              <a:buFont typeface="Arial" panose="020B0604020202020204" pitchFamily="34" charset="0"/>
              <a:buChar char="•"/>
            </a:pPr>
            <a:r>
              <a:rPr lang="en-US" sz="2000" dirty="0"/>
              <a:t>Vehicle Year = The vehicle’s model year</a:t>
            </a:r>
          </a:p>
          <a:p>
            <a:pPr marL="1714500" lvl="3" indent="-228600" algn="l">
              <a:buFont typeface="Arial" panose="020B0604020202020204" pitchFamily="34" charset="0"/>
              <a:buChar char="•"/>
            </a:pPr>
            <a:r>
              <a:rPr lang="en-US" sz="2000" dirty="0"/>
              <a:t>Serial Number = The VIN of the vehicle</a:t>
            </a:r>
          </a:p>
          <a:p>
            <a:pPr marL="1714500" lvl="3" indent="-228600" algn="l">
              <a:buFont typeface="Arial" panose="020B0604020202020204" pitchFamily="34" charset="0"/>
              <a:buChar char="•"/>
            </a:pPr>
            <a:r>
              <a:rPr lang="en-US" sz="2000" dirty="0"/>
              <a:t>VIN = The VIN of the vehicle</a:t>
            </a:r>
          </a:p>
        </p:txBody>
      </p:sp>
      <p:sp>
        <p:nvSpPr>
          <p:cNvPr id="5" name="Slide Number Placeholder 4">
            <a:extLst>
              <a:ext uri="{FF2B5EF4-FFF2-40B4-BE49-F238E27FC236}">
                <a16:creationId xmlns:a16="http://schemas.microsoft.com/office/drawing/2014/main" id="{23C448E5-BEDB-9A0A-F035-CC20C4A69E87}"/>
              </a:ext>
            </a:extLst>
          </p:cNvPr>
          <p:cNvSpPr>
            <a:spLocks noGrp="1"/>
          </p:cNvSpPr>
          <p:nvPr>
            <p:ph type="sldNum" sz="quarter" idx="12"/>
          </p:nvPr>
        </p:nvSpPr>
        <p:spPr/>
        <p:txBody>
          <a:bodyPr/>
          <a:lstStyle/>
          <a:p>
            <a:fld id="{607FE42F-FF5E-4060-8577-4B3A4D93A5C8}" type="slidenum">
              <a:rPr lang="en-US" smtClean="0"/>
              <a:t>71</a:t>
            </a:fld>
            <a:endParaRPr lang="en-US"/>
          </a:p>
        </p:txBody>
      </p:sp>
    </p:spTree>
    <p:extLst>
      <p:ext uri="{BB962C8B-B14F-4D97-AF65-F5344CB8AC3E}">
        <p14:creationId xmlns:p14="http://schemas.microsoft.com/office/powerpoint/2010/main" val="3034540396"/>
      </p:ext>
    </p:extLst>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4914901" y="104776"/>
            <a:ext cx="2724149" cy="709190"/>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271675" y="813965"/>
            <a:ext cx="11010472" cy="6225010"/>
          </a:xfrm>
        </p:spPr>
        <p:txBody>
          <a:bodyPr/>
          <a:lstStyle/>
          <a:p>
            <a:pPr marL="571500" lvl="1" algn="l"/>
            <a:r>
              <a:rPr lang="en-US" sz="1800" b="1" dirty="0">
                <a:solidFill>
                  <a:srgbClr val="002060"/>
                </a:solidFill>
              </a:rPr>
              <a:t>FA Documents (Cont.)</a:t>
            </a:r>
          </a:p>
          <a:p>
            <a:pPr marL="1257300" lvl="2" indent="-228600" algn="l">
              <a:buFont typeface="Arial" panose="020B0604020202020204" pitchFamily="34" charset="0"/>
              <a:buChar char="•"/>
            </a:pPr>
            <a:r>
              <a:rPr lang="en-US" dirty="0"/>
              <a:t>Component-Component Classification Fixed Asset Catalog</a:t>
            </a:r>
          </a:p>
          <a:p>
            <a:pPr marL="1714500" lvl="3" indent="-228600" algn="l">
              <a:buFont typeface="Arial" panose="020B0604020202020204" pitchFamily="34" charset="0"/>
              <a:buChar char="•"/>
            </a:pPr>
            <a:r>
              <a:rPr lang="en-US" sz="1800" dirty="0"/>
              <a:t>02 = 1 Ton and Under vehicles</a:t>
            </a:r>
          </a:p>
          <a:p>
            <a:pPr marL="2171700" lvl="4" indent="-228600" algn="l">
              <a:buFont typeface="Arial" panose="020B0604020202020204" pitchFamily="34" charset="0"/>
              <a:buChar char="•"/>
            </a:pPr>
            <a:r>
              <a:rPr lang="en-US" sz="1800" dirty="0"/>
              <a:t>1 Ton and Under is not based on weight, rather it is based on a classification of vehicles</a:t>
            </a:r>
          </a:p>
          <a:p>
            <a:pPr marL="2171700" lvl="4" indent="-228600" algn="l">
              <a:buFont typeface="Arial" panose="020B0604020202020204" pitchFamily="34" charset="0"/>
              <a:buChar char="•"/>
            </a:pPr>
            <a:r>
              <a:rPr lang="en-US" sz="1800" dirty="0"/>
              <a:t>EX: F-350, Ram 3500, Silverado 3500 and under would be considered 1 Ton and Under</a:t>
            </a:r>
          </a:p>
          <a:p>
            <a:pPr marL="1714500" lvl="3" indent="-228600" algn="l">
              <a:buFont typeface="Arial" panose="020B0604020202020204" pitchFamily="34" charset="0"/>
              <a:buChar char="•"/>
            </a:pPr>
            <a:r>
              <a:rPr lang="en-US" sz="1800" dirty="0"/>
              <a:t>03 = Over 1 Ton</a:t>
            </a:r>
          </a:p>
          <a:p>
            <a:pPr marL="2171700" lvl="4" indent="-228600" algn="l">
              <a:buFont typeface="Arial" panose="020B0604020202020204" pitchFamily="34" charset="0"/>
              <a:buChar char="•"/>
            </a:pPr>
            <a:r>
              <a:rPr lang="en-US" sz="1800" dirty="0"/>
              <a:t>Also not based on weight, but based on a classification of vehicles</a:t>
            </a:r>
          </a:p>
          <a:p>
            <a:pPr marL="2171700" lvl="4" indent="-228600" algn="l">
              <a:buFont typeface="Arial" panose="020B0604020202020204" pitchFamily="34" charset="0"/>
              <a:buChar char="•"/>
            </a:pPr>
            <a:r>
              <a:rPr lang="en-US" sz="1800" dirty="0"/>
              <a:t>EX: F-450, Ram 4500, Silverado 4500 and up would be considered over 1 Ton</a:t>
            </a:r>
          </a:p>
          <a:p>
            <a:pPr marL="1714500" lvl="3" indent="-228600" algn="l">
              <a:buFont typeface="Arial" panose="020B0604020202020204" pitchFamily="34" charset="0"/>
              <a:buChar char="•"/>
            </a:pPr>
            <a:r>
              <a:rPr lang="en-US" sz="1800" dirty="0"/>
              <a:t>32 = Agency 3</a:t>
            </a:r>
            <a:r>
              <a:rPr lang="en-US" sz="1800" baseline="30000" dirty="0"/>
              <a:t>rd</a:t>
            </a:r>
            <a:r>
              <a:rPr lang="en-US" sz="1800" dirty="0"/>
              <a:t>-party Leased vehicles</a:t>
            </a:r>
          </a:p>
          <a:p>
            <a:pPr marL="2171700" lvl="4" indent="-228600" algn="l">
              <a:buFont typeface="Arial" panose="020B0604020202020204" pitchFamily="34" charset="0"/>
              <a:buChar char="•"/>
            </a:pPr>
            <a:r>
              <a:rPr lang="en-US" sz="1800" dirty="0"/>
              <a:t>Vehicles that an agency leases for a year or more from a private company </a:t>
            </a:r>
          </a:p>
          <a:p>
            <a:pPr marL="1714500" lvl="3" indent="-228600" algn="l">
              <a:buFont typeface="Arial" panose="020B0604020202020204" pitchFamily="34" charset="0"/>
              <a:buChar char="•"/>
            </a:pPr>
            <a:r>
              <a:rPr lang="en-US" sz="1800" dirty="0"/>
              <a:t>50 = Licensed Trailers  </a:t>
            </a:r>
          </a:p>
          <a:p>
            <a:pPr marL="1714500" lvl="3" indent="-228600" algn="l">
              <a:buFont typeface="Arial" panose="020B0604020202020204" pitchFamily="34" charset="0"/>
              <a:buChar char="•"/>
            </a:pPr>
            <a:r>
              <a:rPr lang="en-US" sz="1800" dirty="0"/>
              <a:t>24 = Licensed Mobile Homes</a:t>
            </a:r>
          </a:p>
          <a:p>
            <a:pPr marL="1714500" lvl="3" indent="-228600" algn="l">
              <a:buFont typeface="Arial" panose="020B0604020202020204" pitchFamily="34" charset="0"/>
              <a:buChar char="•"/>
            </a:pPr>
            <a:r>
              <a:rPr lang="en-US" sz="1800" dirty="0"/>
              <a:t>85 = All Terrain Vehicle – ATV Licensed* </a:t>
            </a:r>
          </a:p>
          <a:p>
            <a:pPr marL="1714500" lvl="3" indent="-228600" algn="l">
              <a:buFont typeface="Arial" panose="020B0604020202020204" pitchFamily="34" charset="0"/>
              <a:buChar char="•"/>
            </a:pPr>
            <a:endParaRPr lang="en-US" sz="1800" dirty="0"/>
          </a:p>
          <a:p>
            <a:pPr marL="1714500" lvl="3" indent="-228600" algn="l">
              <a:buFont typeface="Arial" panose="020B0604020202020204" pitchFamily="34" charset="0"/>
              <a:buChar char="•"/>
            </a:pPr>
            <a:r>
              <a:rPr lang="en-US" sz="1800" dirty="0"/>
              <a:t>Differentiated from catalog code 84 All Terrain Vehicle – ATV Unlicensed catalog code</a:t>
            </a:r>
          </a:p>
          <a:p>
            <a:pPr lvl="4" algn="l"/>
            <a:endParaRPr lang="en-US" sz="1800" dirty="0"/>
          </a:p>
          <a:p>
            <a:pPr lvl="4" algn="l"/>
            <a:endParaRPr lang="en-US" dirty="0"/>
          </a:p>
          <a:p>
            <a:pPr marL="1714500" lvl="3" indent="-342900" algn="l">
              <a:buFont typeface="Courier New" panose="02070309020205020404" pitchFamily="49" charset="0"/>
              <a:buChar char="o"/>
            </a:pPr>
            <a:endParaRPr lang="en-US" dirty="0"/>
          </a:p>
        </p:txBody>
      </p:sp>
      <p:sp>
        <p:nvSpPr>
          <p:cNvPr id="5" name="Slide Number Placeholder 4">
            <a:extLst>
              <a:ext uri="{FF2B5EF4-FFF2-40B4-BE49-F238E27FC236}">
                <a16:creationId xmlns:a16="http://schemas.microsoft.com/office/drawing/2014/main" id="{3A862169-F773-5E3D-A8B8-730F35E2C737}"/>
              </a:ext>
            </a:extLst>
          </p:cNvPr>
          <p:cNvSpPr>
            <a:spLocks noGrp="1"/>
          </p:cNvSpPr>
          <p:nvPr>
            <p:ph type="sldNum" sz="quarter" idx="12"/>
          </p:nvPr>
        </p:nvSpPr>
        <p:spPr/>
        <p:txBody>
          <a:bodyPr/>
          <a:lstStyle/>
          <a:p>
            <a:fld id="{607FE42F-FF5E-4060-8577-4B3A4D93A5C8}" type="slidenum">
              <a:rPr lang="en-US" smtClean="0"/>
              <a:t>72</a:t>
            </a:fld>
            <a:endParaRPr lang="en-US"/>
          </a:p>
        </p:txBody>
      </p:sp>
    </p:spTree>
    <p:extLst>
      <p:ext uri="{BB962C8B-B14F-4D97-AF65-F5344CB8AC3E}">
        <p14:creationId xmlns:p14="http://schemas.microsoft.com/office/powerpoint/2010/main" val="603173867"/>
      </p:ext>
    </p:extLst>
  </p:cSld>
  <p:clrMapOvr>
    <a:overrideClrMapping bg1="dk1" tx1="lt1" bg2="dk2" tx2="lt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4772025" y="196253"/>
            <a:ext cx="2986087" cy="733892"/>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403860" y="1070354"/>
            <a:ext cx="6766560" cy="5273762"/>
          </a:xfrm>
        </p:spPr>
        <p:txBody>
          <a:bodyPr/>
          <a:lstStyle/>
          <a:p>
            <a:pPr marL="571500" lvl="1" algn="l"/>
            <a:r>
              <a:rPr lang="en-US" sz="1800" b="1" dirty="0"/>
              <a:t>   </a:t>
            </a:r>
            <a:r>
              <a:rPr lang="en-US" sz="1800" b="1" dirty="0">
                <a:solidFill>
                  <a:srgbClr val="002060"/>
                </a:solidFill>
              </a:rPr>
              <a:t>FA Documents </a:t>
            </a:r>
          </a:p>
          <a:p>
            <a:pPr marL="800100" lvl="1" indent="-228600" algn="l">
              <a:buFont typeface="Arial" panose="020B0604020202020204" pitchFamily="34" charset="0"/>
              <a:buChar char="•"/>
            </a:pPr>
            <a:r>
              <a:rPr lang="en-US" sz="1800" dirty="0"/>
              <a:t>Component-Specification tab includes fields you must use when you enter a vehicle into </a:t>
            </a:r>
            <a:r>
              <a:rPr lang="en-US" sz="1800" dirty="0" err="1"/>
              <a:t>wvOASIS</a:t>
            </a:r>
            <a:r>
              <a:rPr lang="en-US" sz="1800" dirty="0"/>
              <a:t> and what fields you can use additionally</a:t>
            </a:r>
          </a:p>
          <a:p>
            <a:pPr marL="1257300" lvl="2" indent="-228600" algn="l">
              <a:buFont typeface="Arial" panose="020B0604020202020204" pitchFamily="34" charset="0"/>
              <a:buChar char="•"/>
            </a:pPr>
            <a:r>
              <a:rPr lang="en-US" dirty="0"/>
              <a:t>Required fields</a:t>
            </a:r>
          </a:p>
          <a:p>
            <a:pPr marL="1714500" lvl="3" indent="-228600" algn="l">
              <a:buFont typeface="Arial" panose="020B0604020202020204" pitchFamily="34" charset="0"/>
              <a:buChar char="•"/>
            </a:pPr>
            <a:r>
              <a:rPr lang="en-US" sz="1800" dirty="0"/>
              <a:t>Vehicle Make</a:t>
            </a:r>
          </a:p>
          <a:p>
            <a:pPr marL="1714500" lvl="3" indent="-228600" algn="l">
              <a:buFont typeface="Arial" panose="020B0604020202020204" pitchFamily="34" charset="0"/>
              <a:buChar char="•"/>
            </a:pPr>
            <a:r>
              <a:rPr lang="en-US" sz="1800" dirty="0"/>
              <a:t>Vehicle Model</a:t>
            </a:r>
          </a:p>
          <a:p>
            <a:pPr marL="1714500" lvl="3" indent="-228600" algn="l">
              <a:buFont typeface="Arial" panose="020B0604020202020204" pitchFamily="34" charset="0"/>
              <a:buChar char="•"/>
            </a:pPr>
            <a:r>
              <a:rPr lang="en-US" sz="1800" dirty="0"/>
              <a:t>Vehicle Year</a:t>
            </a:r>
          </a:p>
          <a:p>
            <a:pPr marL="1714500" lvl="3" indent="-228600" algn="l">
              <a:buFont typeface="Arial" panose="020B0604020202020204" pitchFamily="34" charset="0"/>
              <a:buChar char="•"/>
            </a:pPr>
            <a:r>
              <a:rPr lang="en-US" sz="1800" dirty="0"/>
              <a:t>You will use both Serial Number and VIN fields to record the vehicle’s VIN number</a:t>
            </a:r>
          </a:p>
          <a:p>
            <a:pPr marL="1257300" lvl="2" indent="-228600" algn="l">
              <a:buFont typeface="Arial" panose="020B0604020202020204" pitchFamily="34" charset="0"/>
              <a:buChar char="•"/>
            </a:pPr>
            <a:r>
              <a:rPr lang="en-US" dirty="0"/>
              <a:t>Optional fields</a:t>
            </a:r>
          </a:p>
          <a:p>
            <a:pPr marL="1714500" lvl="3" indent="-228600" algn="l">
              <a:buFont typeface="Arial" panose="020B0604020202020204" pitchFamily="34" charset="0"/>
              <a:buChar char="•"/>
            </a:pPr>
            <a:r>
              <a:rPr lang="en-US" sz="1800" dirty="0"/>
              <a:t>Weight</a:t>
            </a:r>
          </a:p>
          <a:p>
            <a:pPr marL="1714500" lvl="3" indent="-228600" algn="l">
              <a:buFont typeface="Arial" panose="020B0604020202020204" pitchFamily="34" charset="0"/>
              <a:buChar char="•"/>
            </a:pPr>
            <a:r>
              <a:rPr lang="en-US" sz="1800" dirty="0"/>
              <a:t>Size</a:t>
            </a:r>
          </a:p>
          <a:p>
            <a:pPr marL="1714500" lvl="3" indent="-228600" algn="l">
              <a:buFont typeface="Arial" panose="020B0604020202020204" pitchFamily="34" charset="0"/>
              <a:buChar char="•"/>
            </a:pPr>
            <a:r>
              <a:rPr lang="en-US" sz="1800" dirty="0"/>
              <a:t>License Plate</a:t>
            </a:r>
          </a:p>
          <a:p>
            <a:pPr marL="1714500" lvl="3" indent="-228600" algn="l">
              <a:buFont typeface="Arial" panose="020B0604020202020204" pitchFamily="34" charset="0"/>
              <a:buChar char="•"/>
            </a:pPr>
            <a:r>
              <a:rPr lang="en-US" sz="1800" dirty="0"/>
              <a:t>Fuel Type</a:t>
            </a:r>
          </a:p>
        </p:txBody>
      </p:sp>
      <p:pic>
        <p:nvPicPr>
          <p:cNvPr id="4" name="Picture 3">
            <a:extLst>
              <a:ext uri="{FF2B5EF4-FFF2-40B4-BE49-F238E27FC236}">
                <a16:creationId xmlns:a16="http://schemas.microsoft.com/office/drawing/2014/main" id="{24B4707B-2214-489D-ACE0-65C1DC9AD2C6}"/>
              </a:ext>
            </a:extLst>
          </p:cNvPr>
          <p:cNvPicPr>
            <a:picLocks noChangeAspect="1"/>
          </p:cNvPicPr>
          <p:nvPr/>
        </p:nvPicPr>
        <p:blipFill>
          <a:blip r:embed="rId3"/>
          <a:stretch>
            <a:fillRect/>
          </a:stretch>
        </p:blipFill>
        <p:spPr>
          <a:xfrm>
            <a:off x="7047023" y="1676400"/>
            <a:ext cx="4686542" cy="4061670"/>
          </a:xfrm>
          <a:prstGeom prst="rect">
            <a:avLst/>
          </a:prstGeom>
          <a:ln w="38100">
            <a:solidFill>
              <a:srgbClr val="002060"/>
            </a:solidFill>
          </a:ln>
        </p:spPr>
      </p:pic>
      <p:sp>
        <p:nvSpPr>
          <p:cNvPr id="6" name="Slide Number Placeholder 5">
            <a:extLst>
              <a:ext uri="{FF2B5EF4-FFF2-40B4-BE49-F238E27FC236}">
                <a16:creationId xmlns:a16="http://schemas.microsoft.com/office/drawing/2014/main" id="{71779A2D-C723-FAC8-4BE6-1236D6BABBC7}"/>
              </a:ext>
            </a:extLst>
          </p:cNvPr>
          <p:cNvSpPr>
            <a:spLocks noGrp="1"/>
          </p:cNvSpPr>
          <p:nvPr>
            <p:ph type="sldNum" sz="quarter" idx="12"/>
          </p:nvPr>
        </p:nvSpPr>
        <p:spPr/>
        <p:txBody>
          <a:bodyPr/>
          <a:lstStyle/>
          <a:p>
            <a:fld id="{607FE42F-FF5E-4060-8577-4B3A4D93A5C8}" type="slidenum">
              <a:rPr lang="en-US" smtClean="0"/>
              <a:t>73</a:t>
            </a:fld>
            <a:endParaRPr lang="en-US"/>
          </a:p>
        </p:txBody>
      </p:sp>
    </p:spTree>
    <p:extLst>
      <p:ext uri="{BB962C8B-B14F-4D97-AF65-F5344CB8AC3E}">
        <p14:creationId xmlns:p14="http://schemas.microsoft.com/office/powerpoint/2010/main" val="2006155461"/>
      </p:ext>
    </p:extLst>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029201" y="104775"/>
            <a:ext cx="2524124" cy="647700"/>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452306" y="752475"/>
            <a:ext cx="11806106" cy="6288598"/>
          </a:xfrm>
        </p:spPr>
        <p:txBody>
          <a:bodyPr/>
          <a:lstStyle/>
          <a:p>
            <a:pPr marL="571500" lvl="1" algn="l"/>
            <a:r>
              <a:rPr lang="en-US" sz="1600" b="1" dirty="0"/>
              <a:t>   </a:t>
            </a:r>
            <a:r>
              <a:rPr lang="en-US" sz="1800" b="1" dirty="0">
                <a:solidFill>
                  <a:srgbClr val="002060"/>
                </a:solidFill>
              </a:rPr>
              <a:t>FD Documents</a:t>
            </a:r>
          </a:p>
          <a:p>
            <a:pPr marL="1257300" lvl="2" indent="-228600" algn="l">
              <a:buFont typeface="Arial" panose="020B0604020202020204" pitchFamily="34" charset="0"/>
              <a:buChar char="•"/>
            </a:pPr>
            <a:r>
              <a:rPr lang="en-US" sz="1600" dirty="0"/>
              <a:t>Used to retire a vehicle</a:t>
            </a:r>
          </a:p>
          <a:p>
            <a:pPr marL="1257300" lvl="2" indent="-228600" algn="l">
              <a:buFont typeface="Arial" panose="020B0604020202020204" pitchFamily="34" charset="0"/>
              <a:buChar char="•"/>
            </a:pPr>
            <a:r>
              <a:rPr lang="en-US" sz="1600" dirty="0"/>
              <a:t>When an agency is exempt from WVSASP, FMD will approve the FD once the required documentation is attached to the header  	</a:t>
            </a:r>
          </a:p>
          <a:p>
            <a:pPr marL="1714500" lvl="3" indent="-228600" algn="l">
              <a:buFont typeface="Arial" panose="020B0604020202020204" pitchFamily="34" charset="0"/>
              <a:buChar char="•"/>
            </a:pPr>
            <a:r>
              <a:rPr lang="en-US" dirty="0"/>
              <a:t>Applicable documents will depend on the disposition method. Review Add a Fixed Asset Disposal (FD) (Retirement) instructions available under the </a:t>
            </a:r>
            <a:r>
              <a:rPr lang="en-US" i="1" dirty="0"/>
              <a:t>Helpful Links </a:t>
            </a:r>
            <a:r>
              <a:rPr lang="en-US" dirty="0"/>
              <a:t>section of our site </a:t>
            </a:r>
            <a:r>
              <a:rPr lang="en-US" b="1" dirty="0">
                <a:solidFill>
                  <a:srgbClr val="002060"/>
                </a:solidFill>
              </a:rPr>
              <a:t>https://fleet.wv.gov/AFC_Resources/Pages/default.aspx </a:t>
            </a:r>
          </a:p>
          <a:p>
            <a:pPr marL="1714500" lvl="3" indent="-228600" algn="l">
              <a:buFont typeface="Arial" panose="020B0604020202020204" pitchFamily="34" charset="0"/>
              <a:buChar char="•"/>
            </a:pPr>
            <a:r>
              <a:rPr lang="en-US" dirty="0"/>
              <a:t>Pending FDs for FMD owned vehicles are reviewed every three months</a:t>
            </a:r>
          </a:p>
          <a:p>
            <a:pPr marL="1257300" lvl="2" indent="-228600" algn="l">
              <a:buFont typeface="Arial" panose="020B0604020202020204" pitchFamily="34" charset="0"/>
              <a:buChar char="•"/>
            </a:pPr>
            <a:r>
              <a:rPr lang="en-US" sz="1600" dirty="0"/>
              <a:t>Methods of disposition for a vehicle</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DTSP (Deliver to WVSASP)</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ONST (Sell onsite)</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TRAD (Trade-in)</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SCRP (Sell for scrap)</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RECY (Recycle/dispose as waste)</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LOST (Lost asset)</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INTS (Internal sale)</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STOL (Stolen asset)</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DEST (Destroyed asset/total loss)</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CLEA (Canceled 3</a:t>
            </a:r>
            <a:r>
              <a:rPr lang="en-US" baseline="30000" dirty="0">
                <a:latin typeface="Verdana" panose="020B0604030504040204" pitchFamily="34" charset="0"/>
                <a:ea typeface="Verdana" panose="020B0604030504040204" pitchFamily="34" charset="0"/>
              </a:rPr>
              <a:t>rd</a:t>
            </a:r>
            <a:r>
              <a:rPr lang="en-US" dirty="0">
                <a:latin typeface="Verdana" panose="020B0604030504040204" pitchFamily="34" charset="0"/>
                <a:ea typeface="Verdana" panose="020B0604030504040204" pitchFamily="34" charset="0"/>
              </a:rPr>
              <a:t>-party leased vehicle)</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WAST (Dispose as waste)</a:t>
            </a:r>
          </a:p>
          <a:p>
            <a:pPr marL="3086100" lvl="6" indent="-228600" algn="l">
              <a:buFont typeface="Arial" panose="020B0604020202020204" pitchFamily="34" charset="0"/>
              <a:buChar char="•"/>
            </a:pPr>
            <a:r>
              <a:rPr lang="en-US" dirty="0">
                <a:latin typeface="Verdana" panose="020B0604030504040204" pitchFamily="34" charset="0"/>
                <a:ea typeface="Verdana" panose="020B0604030504040204" pitchFamily="34" charset="0"/>
              </a:rPr>
              <a:t>UNAU (Unauthorized Disposal)</a:t>
            </a:r>
          </a:p>
          <a:p>
            <a:pPr lvl="4" algn="l"/>
            <a:endParaRPr lang="en-US" dirty="0"/>
          </a:p>
          <a:p>
            <a:pPr lvl="4" algn="l"/>
            <a:endParaRPr lang="en-US" dirty="0"/>
          </a:p>
          <a:p>
            <a:pPr marL="1714500" lvl="3" indent="-342900" algn="l">
              <a:buFont typeface="Courier New" panose="02070309020205020404" pitchFamily="49" charset="0"/>
              <a:buChar char="o"/>
            </a:pPr>
            <a:endParaRPr lang="en-US" dirty="0"/>
          </a:p>
        </p:txBody>
      </p:sp>
      <p:sp>
        <p:nvSpPr>
          <p:cNvPr id="5" name="Slide Number Placeholder 4">
            <a:extLst>
              <a:ext uri="{FF2B5EF4-FFF2-40B4-BE49-F238E27FC236}">
                <a16:creationId xmlns:a16="http://schemas.microsoft.com/office/drawing/2014/main" id="{8C1B599F-F51B-5503-7E04-886BC6F75AC1}"/>
              </a:ext>
            </a:extLst>
          </p:cNvPr>
          <p:cNvSpPr>
            <a:spLocks noGrp="1"/>
          </p:cNvSpPr>
          <p:nvPr>
            <p:ph type="sldNum" sz="quarter" idx="12"/>
          </p:nvPr>
        </p:nvSpPr>
        <p:spPr/>
        <p:txBody>
          <a:bodyPr/>
          <a:lstStyle/>
          <a:p>
            <a:fld id="{607FE42F-FF5E-4060-8577-4B3A4D93A5C8}" type="slidenum">
              <a:rPr lang="en-US" smtClean="0"/>
              <a:t>74</a:t>
            </a:fld>
            <a:endParaRPr lang="en-US"/>
          </a:p>
        </p:txBody>
      </p:sp>
    </p:spTree>
    <p:extLst>
      <p:ext uri="{BB962C8B-B14F-4D97-AF65-F5344CB8AC3E}">
        <p14:creationId xmlns:p14="http://schemas.microsoft.com/office/powerpoint/2010/main" val="503264787"/>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058561" y="151003"/>
            <a:ext cx="2340528" cy="654340"/>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500864" y="1133476"/>
            <a:ext cx="10548135" cy="6293456"/>
          </a:xfrm>
        </p:spPr>
        <p:txBody>
          <a:bodyPr/>
          <a:lstStyle/>
          <a:p>
            <a:pPr marL="571500" lvl="1" algn="l"/>
            <a:r>
              <a:rPr lang="en-US" sz="1800" b="1" dirty="0">
                <a:solidFill>
                  <a:srgbClr val="002060"/>
                </a:solidFill>
              </a:rPr>
              <a:t>FM Documents</a:t>
            </a:r>
          </a:p>
          <a:p>
            <a:pPr marL="1257300" lvl="2" indent="-228600" algn="l">
              <a:buFont typeface="Arial" panose="020B0604020202020204" pitchFamily="34" charset="0"/>
              <a:buChar char="•"/>
            </a:pPr>
            <a:r>
              <a:rPr lang="en-US" dirty="0"/>
              <a:t>Used to modify existing vehicles in OASIS</a:t>
            </a:r>
          </a:p>
          <a:p>
            <a:pPr marL="1714500" lvl="3" indent="-228600" algn="l">
              <a:buFont typeface="Arial" panose="020B0604020202020204" pitchFamily="34" charset="0"/>
              <a:buChar char="•"/>
            </a:pPr>
            <a:r>
              <a:rPr lang="en-US" sz="1800" dirty="0"/>
              <a:t>Things that usually get modified include: </a:t>
            </a:r>
          </a:p>
          <a:p>
            <a:pPr marL="2171700" lvl="4" indent="-228600" algn="l">
              <a:buFont typeface="Arial" panose="020B0604020202020204" pitchFamily="34" charset="0"/>
              <a:buChar char="•"/>
            </a:pPr>
            <a:r>
              <a:rPr lang="en-US" sz="1800" dirty="0"/>
              <a:t>Vehicle Year, Make or Model</a:t>
            </a:r>
          </a:p>
          <a:p>
            <a:pPr marL="2171700" lvl="4" indent="-228600" algn="l">
              <a:buFont typeface="Arial" panose="020B0604020202020204" pitchFamily="34" charset="0"/>
              <a:buChar char="•"/>
            </a:pPr>
            <a:r>
              <a:rPr lang="en-US" sz="1800" dirty="0"/>
              <a:t>VIN numbers</a:t>
            </a:r>
          </a:p>
          <a:p>
            <a:pPr marL="2628900" lvl="5" indent="-228600" algn="l">
              <a:buFont typeface="Arial" panose="020B0604020202020204" pitchFamily="34" charset="0"/>
              <a:buChar char="•"/>
            </a:pPr>
            <a:r>
              <a:rPr lang="en-US" sz="1800" dirty="0">
                <a:latin typeface="Verdana" panose="020B0604030504040204" pitchFamily="34" charset="0"/>
                <a:ea typeface="Verdana" panose="020B0604030504040204" pitchFamily="34" charset="0"/>
              </a:rPr>
              <a:t>Requires approval from WVSASP with documentation attached to the header</a:t>
            </a:r>
          </a:p>
          <a:p>
            <a:pPr marL="2171700" lvl="4" indent="-228600" algn="l">
              <a:buFont typeface="Arial" panose="020B0604020202020204" pitchFamily="34" charset="0"/>
              <a:buChar char="•"/>
            </a:pPr>
            <a:r>
              <a:rPr lang="en-US" sz="1800" dirty="0"/>
              <a:t>Catalog codes</a:t>
            </a:r>
          </a:p>
          <a:p>
            <a:pPr marL="2171700" lvl="4" indent="-228600" algn="l">
              <a:buFont typeface="Arial" panose="020B0604020202020204" pitchFamily="34" charset="0"/>
              <a:buChar char="•"/>
            </a:pPr>
            <a:r>
              <a:rPr lang="en-US" sz="1800" dirty="0"/>
              <a:t>Custodian codes</a:t>
            </a:r>
          </a:p>
          <a:p>
            <a:pPr marL="80010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srgbClr val="FFFFFF"/>
              </a:solidFill>
              <a:effectLst/>
              <a:uLnTx/>
              <a:uFillTx/>
              <a:cs typeface="Arial"/>
            </a:endParaRPr>
          </a:p>
          <a:p>
            <a:pPr marL="571500" lvl="1" algn="l"/>
            <a:r>
              <a:rPr lang="en-US" sz="1800" b="1" dirty="0">
                <a:solidFill>
                  <a:srgbClr val="002060"/>
                </a:solidFill>
              </a:rPr>
              <a:t> FC Documents</a:t>
            </a:r>
          </a:p>
          <a:p>
            <a:pPr marL="1257300" lvl="2" indent="-228600" algn="l">
              <a:buFont typeface="Arial" panose="020B0604020202020204" pitchFamily="34" charset="0"/>
              <a:buChar char="•"/>
            </a:pPr>
            <a:r>
              <a:rPr lang="en-US" dirty="0"/>
              <a:t>Used to cancel a fixed asset entry in </a:t>
            </a:r>
            <a:r>
              <a:rPr lang="en-US" dirty="0" err="1"/>
              <a:t>wvOASIS</a:t>
            </a:r>
            <a:endParaRPr lang="en-US" dirty="0"/>
          </a:p>
          <a:p>
            <a:pPr marL="1257300" lvl="2" indent="-228600" algn="l">
              <a:buFont typeface="Arial" panose="020B0604020202020204" pitchFamily="34" charset="0"/>
              <a:buChar char="•"/>
            </a:pPr>
            <a:r>
              <a:rPr lang="en-US" dirty="0"/>
              <a:t>Usually used to cancel duplicate fixed asset entries of the same VIN</a:t>
            </a:r>
          </a:p>
          <a:p>
            <a:pPr marL="1257300" lvl="2" indent="-228600" algn="l">
              <a:buFont typeface="Arial" panose="020B0604020202020204" pitchFamily="34" charset="0"/>
              <a:buChar char="•"/>
            </a:pPr>
            <a:r>
              <a:rPr lang="en-US" dirty="0"/>
              <a:t>Should be used if financial details included on FA entry were incorrect. The Accounting tab cannot be modified with an FM document</a:t>
            </a:r>
          </a:p>
          <a:p>
            <a:pPr marL="1828800" marR="0" lvl="4"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n-ea"/>
              <a:cs typeface="Arial"/>
            </a:endParaRPr>
          </a:p>
          <a:p>
            <a:pPr marL="1714500" lvl="3" indent="-342900" algn="l">
              <a:buFont typeface="Wingdings" panose="05000000000000000000" pitchFamily="2" charset="2"/>
              <a:buChar char="Ø"/>
            </a:pPr>
            <a:endParaRPr lang="en-US" sz="2000" dirty="0"/>
          </a:p>
          <a:p>
            <a:pPr lvl="4" algn="l"/>
            <a:endParaRPr lang="en-US" dirty="0"/>
          </a:p>
          <a:p>
            <a:pPr lvl="4" algn="l"/>
            <a:endParaRPr lang="en-US" dirty="0"/>
          </a:p>
          <a:p>
            <a:pPr marL="1714500" lvl="3" indent="-342900" algn="l">
              <a:buFont typeface="Courier New" panose="02070309020205020404" pitchFamily="49" charset="0"/>
              <a:buChar char="o"/>
            </a:pPr>
            <a:endParaRPr lang="en-US" dirty="0"/>
          </a:p>
        </p:txBody>
      </p:sp>
      <p:sp>
        <p:nvSpPr>
          <p:cNvPr id="5" name="Slide Number Placeholder 4">
            <a:extLst>
              <a:ext uri="{FF2B5EF4-FFF2-40B4-BE49-F238E27FC236}">
                <a16:creationId xmlns:a16="http://schemas.microsoft.com/office/drawing/2014/main" id="{C69E075E-848F-36FC-9F38-8F735A6F30AD}"/>
              </a:ext>
            </a:extLst>
          </p:cNvPr>
          <p:cNvSpPr>
            <a:spLocks noGrp="1"/>
          </p:cNvSpPr>
          <p:nvPr>
            <p:ph type="sldNum" sz="quarter" idx="12"/>
          </p:nvPr>
        </p:nvSpPr>
        <p:spPr/>
        <p:txBody>
          <a:bodyPr/>
          <a:lstStyle/>
          <a:p>
            <a:fld id="{607FE42F-FF5E-4060-8577-4B3A4D93A5C8}" type="slidenum">
              <a:rPr lang="en-US" smtClean="0"/>
              <a:t>75</a:t>
            </a:fld>
            <a:endParaRPr lang="en-US"/>
          </a:p>
        </p:txBody>
      </p:sp>
    </p:spTree>
    <p:extLst>
      <p:ext uri="{BB962C8B-B14F-4D97-AF65-F5344CB8AC3E}">
        <p14:creationId xmlns:p14="http://schemas.microsoft.com/office/powerpoint/2010/main" val="2892382118"/>
      </p:ext>
    </p:extLst>
  </p:cSld>
  <p:clrMapOvr>
    <a:overrideClrMapping bg1="dk1" tx1="lt1" bg2="dk2" tx2="lt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4949504" y="124050"/>
            <a:ext cx="2365695" cy="629165"/>
          </a:xfrm>
          <a:solidFill>
            <a:srgbClr val="002060"/>
          </a:solidFill>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408666" y="902666"/>
            <a:ext cx="12418423" cy="1671427"/>
          </a:xfrm>
        </p:spPr>
        <p:txBody>
          <a:bodyPr/>
          <a:lstStyle/>
          <a:p>
            <a:pPr lvl="1" algn="l"/>
            <a:r>
              <a:rPr lang="en-US" sz="1800" b="1" dirty="0"/>
              <a:t>    </a:t>
            </a:r>
            <a:r>
              <a:rPr lang="en-US" sz="1800" b="1" dirty="0">
                <a:solidFill>
                  <a:srgbClr val="002060"/>
                </a:solidFill>
              </a:rPr>
              <a:t>FARCOMP</a:t>
            </a:r>
          </a:p>
          <a:p>
            <a:pPr marL="1257300" lvl="2" indent="-342900" algn="l">
              <a:buFont typeface="+mj-lt"/>
              <a:buAutoNum type="arabicPeriod"/>
            </a:pPr>
            <a:r>
              <a:rPr lang="en-US" dirty="0"/>
              <a:t>This is the OASIS Financial Application page that you can search for active assets </a:t>
            </a:r>
          </a:p>
          <a:p>
            <a:pPr marL="1257300" lvl="2" indent="-342900" algn="l">
              <a:buFont typeface="+mj-lt"/>
              <a:buAutoNum type="arabicPeriod"/>
            </a:pPr>
            <a:r>
              <a:rPr lang="en-US" dirty="0"/>
              <a:t>Can search on multiple fields, the two most used being Fixed Asset Number and Serial Number</a:t>
            </a:r>
          </a:p>
          <a:p>
            <a:pPr marL="1257300" lvl="2" indent="-342900" algn="l">
              <a:buFont typeface="+mj-lt"/>
              <a:buAutoNum type="arabicPeriod"/>
            </a:pPr>
            <a:r>
              <a:rPr lang="en-US" dirty="0"/>
              <a:t>An asterisk (*) can be used as a wild card in any search field   </a:t>
            </a:r>
          </a:p>
          <a:p>
            <a:pPr marL="1714500" lvl="3" indent="-342900" algn="l">
              <a:buFont typeface="Wingdings" panose="05000000000000000000" pitchFamily="2" charset="2"/>
              <a:buChar char="Ø"/>
            </a:pPr>
            <a:r>
              <a:rPr lang="en-US" sz="1800" dirty="0"/>
              <a:t>Ex: Serial Number can be searched using the last six of the VIN *012345</a:t>
            </a:r>
          </a:p>
          <a:p>
            <a:pPr marL="1257300" lvl="2" indent="-342900" algn="l">
              <a:buFont typeface="+mj-lt"/>
              <a:buAutoNum type="arabicPeriod"/>
            </a:pPr>
            <a:endParaRPr lang="en-US" dirty="0"/>
          </a:p>
          <a:p>
            <a:pPr lvl="4" algn="l"/>
            <a:endParaRPr lang="en-US" dirty="0"/>
          </a:p>
          <a:p>
            <a:pPr lvl="4" algn="l"/>
            <a:endParaRPr lang="en-US" dirty="0"/>
          </a:p>
          <a:p>
            <a:pPr marL="1714500" lvl="3" indent="-342900" algn="l">
              <a:buFont typeface="Courier New" panose="02070309020205020404" pitchFamily="49" charset="0"/>
              <a:buChar char="o"/>
            </a:pPr>
            <a:endParaRPr lang="en-US" dirty="0"/>
          </a:p>
        </p:txBody>
      </p:sp>
      <p:pic>
        <p:nvPicPr>
          <p:cNvPr id="4" name="Picture 3">
            <a:extLst>
              <a:ext uri="{FF2B5EF4-FFF2-40B4-BE49-F238E27FC236}">
                <a16:creationId xmlns:a16="http://schemas.microsoft.com/office/drawing/2014/main" id="{44B794E7-0758-4A6E-8E42-F7F8A61CEC5E}"/>
              </a:ext>
            </a:extLst>
          </p:cNvPr>
          <p:cNvPicPr>
            <a:picLocks noChangeAspect="1"/>
          </p:cNvPicPr>
          <p:nvPr/>
        </p:nvPicPr>
        <p:blipFill>
          <a:blip r:embed="rId3"/>
          <a:stretch>
            <a:fillRect/>
          </a:stretch>
        </p:blipFill>
        <p:spPr>
          <a:xfrm>
            <a:off x="3053612" y="2814034"/>
            <a:ext cx="6084776" cy="3669316"/>
          </a:xfrm>
          <a:prstGeom prst="rect">
            <a:avLst/>
          </a:prstGeom>
          <a:ln w="28575">
            <a:solidFill>
              <a:srgbClr val="002060"/>
            </a:solidFill>
          </a:ln>
        </p:spPr>
      </p:pic>
      <p:sp>
        <p:nvSpPr>
          <p:cNvPr id="5" name="Arrow: Right 4">
            <a:extLst>
              <a:ext uri="{FF2B5EF4-FFF2-40B4-BE49-F238E27FC236}">
                <a16:creationId xmlns:a16="http://schemas.microsoft.com/office/drawing/2014/main" id="{DFB8AD89-6C94-4163-A24B-88BBBB3191ED}"/>
              </a:ext>
            </a:extLst>
          </p:cNvPr>
          <p:cNvSpPr/>
          <p:nvPr/>
        </p:nvSpPr>
        <p:spPr>
          <a:xfrm rot="10800000">
            <a:off x="5989298" y="5383259"/>
            <a:ext cx="377504" cy="1258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74AC841-68DC-4FEE-A796-CBC14676D939}"/>
              </a:ext>
            </a:extLst>
          </p:cNvPr>
          <p:cNvSpPr/>
          <p:nvPr/>
        </p:nvSpPr>
        <p:spPr>
          <a:xfrm rot="10800000">
            <a:off x="5800546" y="3504287"/>
            <a:ext cx="377504" cy="1258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4F18E4BC-F481-9DF1-4DDD-10D53C4583AE}"/>
              </a:ext>
            </a:extLst>
          </p:cNvPr>
          <p:cNvSpPr>
            <a:spLocks noGrp="1"/>
          </p:cNvSpPr>
          <p:nvPr>
            <p:ph type="sldNum" sz="quarter" idx="12"/>
          </p:nvPr>
        </p:nvSpPr>
        <p:spPr/>
        <p:txBody>
          <a:bodyPr/>
          <a:lstStyle/>
          <a:p>
            <a:fld id="{607FE42F-FF5E-4060-8577-4B3A4D93A5C8}" type="slidenum">
              <a:rPr lang="en-US" smtClean="0"/>
              <a:t>76</a:t>
            </a:fld>
            <a:endParaRPr lang="en-US"/>
          </a:p>
        </p:txBody>
      </p:sp>
    </p:spTree>
    <p:extLst>
      <p:ext uri="{BB962C8B-B14F-4D97-AF65-F5344CB8AC3E}">
        <p14:creationId xmlns:p14="http://schemas.microsoft.com/office/powerpoint/2010/main" val="1684013599"/>
      </p:ext>
    </p:extLst>
  </p:cSld>
  <p:clrMapOvr>
    <a:overrideClrMapping bg1="dk1" tx1="lt1" bg2="dk2" tx2="lt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4981575" y="265420"/>
            <a:ext cx="2524125" cy="706421"/>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466724" y="1168400"/>
            <a:ext cx="4905374" cy="5076825"/>
          </a:xfrm>
        </p:spPr>
        <p:txBody>
          <a:bodyPr/>
          <a:lstStyle/>
          <a:p>
            <a:pPr marL="571500" lvl="1" algn="l"/>
            <a:r>
              <a:rPr lang="en-US" sz="1800" b="1" dirty="0"/>
              <a:t>    </a:t>
            </a:r>
            <a:r>
              <a:rPr lang="en-US" sz="1800" b="1" dirty="0">
                <a:solidFill>
                  <a:srgbClr val="002060"/>
                </a:solidFill>
              </a:rPr>
              <a:t>FARCOMP (Cont.)</a:t>
            </a:r>
          </a:p>
          <a:p>
            <a:pPr marL="1257300" lvl="2" indent="-228600" algn="l">
              <a:buFont typeface="Arial" panose="020B0604020202020204" pitchFamily="34" charset="0"/>
              <a:buChar char="•"/>
            </a:pPr>
            <a:r>
              <a:rPr lang="en-US" dirty="0"/>
              <a:t>The Department of Motor Vehicles Requires a printout of the </a:t>
            </a:r>
            <a:r>
              <a:rPr lang="en-US" b="1" dirty="0">
                <a:solidFill>
                  <a:srgbClr val="002060"/>
                </a:solidFill>
              </a:rPr>
              <a:t>FARCOMP</a:t>
            </a:r>
            <a:r>
              <a:rPr lang="en-US" dirty="0"/>
              <a:t> page with the General Information, Specification, and Acquisition/Disposition tab expanded in order to get a license plate for a vehicle  </a:t>
            </a:r>
          </a:p>
          <a:p>
            <a:pPr lvl="4" algn="l"/>
            <a:endParaRPr lang="en-US" sz="1800" dirty="0"/>
          </a:p>
          <a:p>
            <a:pPr marL="1714500" lvl="3" indent="-342900" algn="l">
              <a:buFont typeface="Courier New" panose="02070309020205020404" pitchFamily="49" charset="0"/>
              <a:buChar char="o"/>
            </a:pPr>
            <a:endParaRPr lang="en-US" dirty="0"/>
          </a:p>
        </p:txBody>
      </p:sp>
      <p:sp>
        <p:nvSpPr>
          <p:cNvPr id="5" name="Slide Number Placeholder 4">
            <a:extLst>
              <a:ext uri="{FF2B5EF4-FFF2-40B4-BE49-F238E27FC236}">
                <a16:creationId xmlns:a16="http://schemas.microsoft.com/office/drawing/2014/main" id="{48E77696-9FC3-3F2F-070B-288E55042F89}"/>
              </a:ext>
            </a:extLst>
          </p:cNvPr>
          <p:cNvSpPr>
            <a:spLocks noGrp="1"/>
          </p:cNvSpPr>
          <p:nvPr>
            <p:ph type="sldNum" sz="quarter" idx="12"/>
          </p:nvPr>
        </p:nvSpPr>
        <p:spPr/>
        <p:txBody>
          <a:bodyPr/>
          <a:lstStyle/>
          <a:p>
            <a:fld id="{607FE42F-FF5E-4060-8577-4B3A4D93A5C8}" type="slidenum">
              <a:rPr lang="en-US" smtClean="0"/>
              <a:t>77</a:t>
            </a:fld>
            <a:endParaRPr lang="en-US"/>
          </a:p>
        </p:txBody>
      </p:sp>
      <p:pic>
        <p:nvPicPr>
          <p:cNvPr id="4" name="Picture 3">
            <a:extLst>
              <a:ext uri="{FF2B5EF4-FFF2-40B4-BE49-F238E27FC236}">
                <a16:creationId xmlns:a16="http://schemas.microsoft.com/office/drawing/2014/main" id="{23463FA6-0492-D08D-FAA9-29E279A1F17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47465" y="1743075"/>
            <a:ext cx="6734935" cy="4305009"/>
          </a:xfrm>
          <a:prstGeom prst="rect">
            <a:avLst/>
          </a:prstGeom>
          <a:ln w="28575">
            <a:solidFill>
              <a:srgbClr val="002060"/>
            </a:solid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030865152"/>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100506" y="109057"/>
            <a:ext cx="2583810" cy="587230"/>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34223" y="1011383"/>
            <a:ext cx="4679711" cy="3503467"/>
          </a:xfrm>
        </p:spPr>
        <p:txBody>
          <a:bodyPr/>
          <a:lstStyle/>
          <a:p>
            <a:pPr lvl="1" algn="l"/>
            <a:r>
              <a:rPr lang="en-US" b="1" dirty="0"/>
              <a:t> </a:t>
            </a:r>
            <a:r>
              <a:rPr lang="en-US" sz="1800" b="1" dirty="0">
                <a:solidFill>
                  <a:srgbClr val="002060"/>
                </a:solidFill>
              </a:rPr>
              <a:t>Fixed Asset BI Reports</a:t>
            </a:r>
          </a:p>
          <a:p>
            <a:pPr marL="1257300" lvl="2" indent="-342900" algn="l">
              <a:buFont typeface="+mj-lt"/>
              <a:buAutoNum type="arabicPeriod"/>
            </a:pPr>
            <a:r>
              <a:rPr lang="en-US" sz="2000" dirty="0"/>
              <a:t>WV-FIN-AM-017V Vehicles by Department</a:t>
            </a:r>
          </a:p>
          <a:p>
            <a:pPr marL="1257300" lvl="2" indent="-342900" algn="l">
              <a:buFont typeface="+mj-lt"/>
              <a:buAutoNum type="arabicPeriod"/>
            </a:pPr>
            <a:r>
              <a:rPr lang="en-US" sz="2000" dirty="0"/>
              <a:t>WV-FIN-AM-006 Assets Retired</a:t>
            </a:r>
          </a:p>
          <a:p>
            <a:pPr marL="1257300" lvl="2" indent="-342900" algn="l">
              <a:buFont typeface="+mj-lt"/>
              <a:buAutoNum type="arabicPeriod"/>
            </a:pPr>
            <a:r>
              <a:rPr lang="en-US" sz="2000" dirty="0"/>
              <a:t>WV-FIN-AM-043 Fixed Asset Documents</a:t>
            </a:r>
          </a:p>
          <a:p>
            <a:pPr lvl="4" algn="l"/>
            <a:endParaRPr lang="en-US" sz="2000" dirty="0"/>
          </a:p>
          <a:p>
            <a:pPr lvl="4" algn="l"/>
            <a:endParaRPr lang="en-US" sz="2000" dirty="0"/>
          </a:p>
          <a:p>
            <a:pPr marL="1714500" lvl="3" indent="-342900" algn="l">
              <a:buFont typeface="Courier New" panose="02070309020205020404" pitchFamily="49" charset="0"/>
              <a:buChar char="o"/>
            </a:pPr>
            <a:endParaRPr lang="en-US" dirty="0"/>
          </a:p>
        </p:txBody>
      </p:sp>
      <p:pic>
        <p:nvPicPr>
          <p:cNvPr id="6" name="Picture 5">
            <a:extLst>
              <a:ext uri="{FF2B5EF4-FFF2-40B4-BE49-F238E27FC236}">
                <a16:creationId xmlns:a16="http://schemas.microsoft.com/office/drawing/2014/main" id="{30F85594-A105-4E4E-AEC3-67EBC36C4D26}"/>
              </a:ext>
            </a:extLst>
          </p:cNvPr>
          <p:cNvPicPr>
            <a:picLocks noChangeAspect="1"/>
          </p:cNvPicPr>
          <p:nvPr/>
        </p:nvPicPr>
        <p:blipFill>
          <a:blip r:embed="rId3"/>
          <a:stretch>
            <a:fillRect/>
          </a:stretch>
        </p:blipFill>
        <p:spPr>
          <a:xfrm>
            <a:off x="5191125" y="1504949"/>
            <a:ext cx="6115050" cy="4583727"/>
          </a:xfrm>
          <a:prstGeom prst="rect">
            <a:avLst/>
          </a:prstGeom>
          <a:ln w="28575">
            <a:solidFill>
              <a:srgbClr val="002060"/>
            </a:solidFill>
          </a:ln>
        </p:spPr>
      </p:pic>
      <p:sp>
        <p:nvSpPr>
          <p:cNvPr id="5" name="Slide Number Placeholder 4">
            <a:extLst>
              <a:ext uri="{FF2B5EF4-FFF2-40B4-BE49-F238E27FC236}">
                <a16:creationId xmlns:a16="http://schemas.microsoft.com/office/drawing/2014/main" id="{2A74C94A-B723-45FC-0112-850FF3D8AB13}"/>
              </a:ext>
            </a:extLst>
          </p:cNvPr>
          <p:cNvSpPr>
            <a:spLocks noGrp="1"/>
          </p:cNvSpPr>
          <p:nvPr>
            <p:ph type="sldNum" sz="quarter" idx="12"/>
          </p:nvPr>
        </p:nvSpPr>
        <p:spPr/>
        <p:txBody>
          <a:bodyPr/>
          <a:lstStyle/>
          <a:p>
            <a:fld id="{607FE42F-FF5E-4060-8577-4B3A4D93A5C8}" type="slidenum">
              <a:rPr lang="en-US" smtClean="0"/>
              <a:t>78</a:t>
            </a:fld>
            <a:endParaRPr lang="en-US"/>
          </a:p>
        </p:txBody>
      </p:sp>
    </p:spTree>
    <p:extLst>
      <p:ext uri="{BB962C8B-B14F-4D97-AF65-F5344CB8AC3E}">
        <p14:creationId xmlns:p14="http://schemas.microsoft.com/office/powerpoint/2010/main" val="3105068499"/>
      </p:ext>
    </p:extLst>
  </p:cSld>
  <p:clrMapOvr>
    <a:overrideClrMapping bg1="dk1" tx1="lt1" bg2="dk2" tx2="lt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318620" y="180952"/>
            <a:ext cx="2407641" cy="525406"/>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0" y="853230"/>
            <a:ext cx="12192000" cy="3909269"/>
          </a:xfrm>
        </p:spPr>
        <p:txBody>
          <a:bodyPr/>
          <a:lstStyle/>
          <a:p>
            <a:pPr marL="571500" lvl="1" algn="l"/>
            <a:r>
              <a:rPr lang="en-US" sz="1600" b="1" dirty="0">
                <a:solidFill>
                  <a:srgbClr val="002060"/>
                </a:solidFill>
              </a:rPr>
              <a:t>    </a:t>
            </a:r>
            <a:r>
              <a:rPr lang="en-US" sz="1800" b="1" dirty="0">
                <a:solidFill>
                  <a:srgbClr val="002060"/>
                </a:solidFill>
              </a:rPr>
              <a:t>Fixed Asset BI Reports</a:t>
            </a:r>
          </a:p>
          <a:p>
            <a:pPr marL="1257300" lvl="2" indent="-228600" algn="l">
              <a:buFont typeface="Arial" panose="020B0604020202020204" pitchFamily="34" charset="0"/>
              <a:buChar char="•"/>
            </a:pPr>
            <a:r>
              <a:rPr lang="en-US" sz="1600" dirty="0"/>
              <a:t>WV-FIN-AM-017V Licensed Inventory by Department</a:t>
            </a:r>
          </a:p>
          <a:p>
            <a:pPr marL="1714500" lvl="3" indent="-228600" algn="l">
              <a:buFont typeface="Arial" panose="020B0604020202020204" pitchFamily="34" charset="0"/>
              <a:buChar char="•"/>
            </a:pPr>
            <a:r>
              <a:rPr lang="en-US" dirty="0"/>
              <a:t>Shows an OASIS inventory of the vehicles you own</a:t>
            </a:r>
          </a:p>
          <a:p>
            <a:pPr marL="1714500" lvl="3" indent="-228600" algn="l">
              <a:buFont typeface="Arial" panose="020B0604020202020204" pitchFamily="34" charset="0"/>
              <a:buChar char="•"/>
            </a:pPr>
            <a:r>
              <a:rPr lang="en-US" dirty="0"/>
              <a:t>Run for catalog codes </a:t>
            </a:r>
            <a:r>
              <a:rPr lang="en-US" b="1" dirty="0">
                <a:solidFill>
                  <a:srgbClr val="002060"/>
                </a:solidFill>
              </a:rPr>
              <a:t>02;03;32;50;85;24</a:t>
            </a:r>
          </a:p>
          <a:p>
            <a:pPr lvl="4" algn="l"/>
            <a:endParaRPr lang="en-US" dirty="0"/>
          </a:p>
          <a:p>
            <a:pPr marL="1714500" lvl="3" indent="-342900" algn="l">
              <a:buFont typeface="Courier New" panose="02070309020205020404" pitchFamily="49" charset="0"/>
              <a:buChar char="o"/>
            </a:pPr>
            <a:endParaRPr lang="en-US" dirty="0"/>
          </a:p>
        </p:txBody>
      </p:sp>
      <p:pic>
        <p:nvPicPr>
          <p:cNvPr id="4" name="Picture 3">
            <a:extLst>
              <a:ext uri="{FF2B5EF4-FFF2-40B4-BE49-F238E27FC236}">
                <a16:creationId xmlns:a16="http://schemas.microsoft.com/office/drawing/2014/main" id="{44D427D2-C746-45A8-B606-9FB2FDC88A0E}"/>
              </a:ext>
            </a:extLst>
          </p:cNvPr>
          <p:cNvPicPr>
            <a:picLocks noChangeAspect="1"/>
          </p:cNvPicPr>
          <p:nvPr/>
        </p:nvPicPr>
        <p:blipFill>
          <a:blip r:embed="rId3"/>
          <a:stretch>
            <a:fillRect/>
          </a:stretch>
        </p:blipFill>
        <p:spPr>
          <a:xfrm>
            <a:off x="1906180" y="2301875"/>
            <a:ext cx="8598716" cy="4272728"/>
          </a:xfrm>
          <a:prstGeom prst="rect">
            <a:avLst/>
          </a:prstGeom>
          <a:ln w="28575">
            <a:solidFill>
              <a:srgbClr val="002060"/>
            </a:solidFill>
          </a:ln>
        </p:spPr>
      </p:pic>
      <p:sp>
        <p:nvSpPr>
          <p:cNvPr id="6" name="Slide Number Placeholder 5">
            <a:extLst>
              <a:ext uri="{FF2B5EF4-FFF2-40B4-BE49-F238E27FC236}">
                <a16:creationId xmlns:a16="http://schemas.microsoft.com/office/drawing/2014/main" id="{9E96AD8D-2FEA-26D2-4F69-8940A3D5F3A5}"/>
              </a:ext>
            </a:extLst>
          </p:cNvPr>
          <p:cNvSpPr>
            <a:spLocks noGrp="1"/>
          </p:cNvSpPr>
          <p:nvPr>
            <p:ph type="sldNum" sz="quarter" idx="12"/>
          </p:nvPr>
        </p:nvSpPr>
        <p:spPr/>
        <p:txBody>
          <a:bodyPr/>
          <a:lstStyle/>
          <a:p>
            <a:fld id="{607FE42F-FF5E-4060-8577-4B3A4D93A5C8}" type="slidenum">
              <a:rPr lang="en-US" smtClean="0"/>
              <a:t>79</a:t>
            </a:fld>
            <a:endParaRPr lang="en-US"/>
          </a:p>
        </p:txBody>
      </p:sp>
    </p:spTree>
    <p:extLst>
      <p:ext uri="{BB962C8B-B14F-4D97-AF65-F5344CB8AC3E}">
        <p14:creationId xmlns:p14="http://schemas.microsoft.com/office/powerpoint/2010/main" val="121362992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EE29-A111-4099-BC69-ABC7EFAB40AC}"/>
              </a:ext>
            </a:extLst>
          </p:cNvPr>
          <p:cNvSpPr>
            <a:spLocks noGrp="1"/>
          </p:cNvSpPr>
          <p:nvPr>
            <p:ph type="title"/>
          </p:nvPr>
        </p:nvSpPr>
        <p:spPr>
          <a:xfrm>
            <a:off x="0" y="140414"/>
            <a:ext cx="12192000" cy="631373"/>
          </a:xfrm>
        </p:spPr>
        <p:txBody>
          <a:bodyPr anchor="t">
            <a:normAutofit fontScale="90000"/>
          </a:bodyPr>
          <a:lstStyle/>
          <a:p>
            <a:b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en-US" dirty="0"/>
          </a:p>
        </p:txBody>
      </p:sp>
      <p:sp>
        <p:nvSpPr>
          <p:cNvPr id="3" name="Content Placeholder 2">
            <a:extLst>
              <a:ext uri="{FF2B5EF4-FFF2-40B4-BE49-F238E27FC236}">
                <a16:creationId xmlns:a16="http://schemas.microsoft.com/office/drawing/2014/main" id="{137FA31F-F81A-4810-9694-B45C1377DB70}"/>
              </a:ext>
            </a:extLst>
          </p:cNvPr>
          <p:cNvSpPr>
            <a:spLocks noGrp="1"/>
          </p:cNvSpPr>
          <p:nvPr>
            <p:ph idx="1"/>
          </p:nvPr>
        </p:nvSpPr>
        <p:spPr>
          <a:xfrm>
            <a:off x="0" y="847288"/>
            <a:ext cx="12192000" cy="5870298"/>
          </a:xfrm>
        </p:spPr>
        <p:txBody>
          <a:bodyPr>
            <a:normAutofit/>
          </a:bodyPr>
          <a:lstStyle/>
          <a:p>
            <a:pPr lvl="1"/>
            <a:endParaRPr lang="en-US" sz="2400" dirty="0"/>
          </a:p>
          <a:p>
            <a:pPr lvl="1">
              <a:buFont typeface="Arial" panose="020B0604020202020204" pitchFamily="34" charset="0"/>
              <a:buChar char="•"/>
            </a:pPr>
            <a:r>
              <a:rPr lang="en-US" sz="2400" dirty="0"/>
              <a:t>Administration Rule Title 148 Series 3 State-Owned Vehicles</a:t>
            </a:r>
          </a:p>
          <a:p>
            <a:pPr lvl="1">
              <a:buFont typeface="Arial" panose="020B0604020202020204" pitchFamily="34" charset="0"/>
              <a:buChar char="•"/>
            </a:pPr>
            <a:r>
              <a:rPr lang="en-US" sz="2400" dirty="0"/>
              <a:t>Passed during the 2018 Legislative Session, effective date 4/3/2019</a:t>
            </a:r>
          </a:p>
          <a:p>
            <a:pPr lvl="2">
              <a:buFont typeface="Wingdings" panose="05000000000000000000" pitchFamily="2" charset="2"/>
              <a:buChar char="§"/>
            </a:pPr>
            <a:r>
              <a:rPr lang="en-US" dirty="0"/>
              <a:t>Expands on WV Code §5A-12</a:t>
            </a:r>
          </a:p>
          <a:p>
            <a:pPr lvl="2">
              <a:buFont typeface="Wingdings" panose="05000000000000000000" pitchFamily="2" charset="2"/>
              <a:buChar char="§"/>
            </a:pPr>
            <a:r>
              <a:rPr lang="en-US" dirty="0"/>
              <a:t>Provides dates and identifies the data and information that needs to be maintained and reported</a:t>
            </a:r>
          </a:p>
          <a:p>
            <a:pPr marL="914400" lvl="2" indent="0">
              <a:buNone/>
            </a:pPr>
            <a:endParaRPr lang="en-US" dirty="0">
              <a:solidFill>
                <a:schemeClr val="bg1"/>
              </a:solidFill>
              <a:hlinkClick r:id="rId4">
                <a:extLst>
                  <a:ext uri="{A12FA001-AC4F-418D-AE19-62706E023703}">
                    <ahyp:hlinkClr xmlns:ahyp="http://schemas.microsoft.com/office/drawing/2018/hyperlinkcolor" val="tx"/>
                  </a:ext>
                </a:extLst>
              </a:hlinkClick>
            </a:endParaRPr>
          </a:p>
          <a:p>
            <a:pPr marL="914400" lvl="2" indent="0">
              <a:buNone/>
            </a:pPr>
            <a:endParaRPr lang="en-US" dirty="0">
              <a:solidFill>
                <a:schemeClr val="bg1"/>
              </a:solidFill>
              <a:hlinkClick r:id="rId4">
                <a:extLst>
                  <a:ext uri="{A12FA001-AC4F-418D-AE19-62706E023703}">
                    <ahyp:hlinkClr xmlns:ahyp="http://schemas.microsoft.com/office/drawing/2018/hyperlinkcolor" val="tx"/>
                  </a:ext>
                </a:extLst>
              </a:hlinkClick>
            </a:endParaRPr>
          </a:p>
          <a:p>
            <a:pPr marL="914400" lvl="2" indent="0" algn="ctr">
              <a:buNone/>
            </a:pPr>
            <a:endParaRPr lang="en-US" dirty="0">
              <a:solidFill>
                <a:schemeClr val="bg1"/>
              </a:solidFill>
              <a:hlinkClick r:id="rId4">
                <a:extLst>
                  <a:ext uri="{A12FA001-AC4F-418D-AE19-62706E023703}">
                    <ahyp:hlinkClr xmlns:ahyp="http://schemas.microsoft.com/office/drawing/2018/hyperlinkcolor" val="tx"/>
                  </a:ext>
                </a:extLst>
              </a:hlinkClick>
            </a:endParaRPr>
          </a:p>
          <a:p>
            <a:pPr marL="914400" lvl="2" indent="0" algn="ctr">
              <a:buNone/>
            </a:pPr>
            <a:r>
              <a:rPr lang="en-US" b="1" dirty="0">
                <a:solidFill>
                  <a:srgbClr val="002060"/>
                </a:solidFill>
                <a:hlinkClick r:id="rId4">
                  <a:extLst>
                    <a:ext uri="{A12FA001-AC4F-418D-AE19-62706E023703}">
                      <ahyp:hlinkClr xmlns:ahyp="http://schemas.microsoft.com/office/drawing/2018/hyperlinkcolor" val="tx"/>
                    </a:ext>
                  </a:extLst>
                </a:hlinkClick>
              </a:rPr>
              <a:t>AFC Reporting Checklist can be accessed at this link: </a:t>
            </a:r>
            <a:endParaRPr lang="en-US" b="1" dirty="0">
              <a:solidFill>
                <a:srgbClr val="002060"/>
              </a:solidFill>
            </a:endParaRPr>
          </a:p>
        </p:txBody>
      </p:sp>
      <p:sp>
        <p:nvSpPr>
          <p:cNvPr id="5" name="Slide Number Placeholder 4">
            <a:extLst>
              <a:ext uri="{FF2B5EF4-FFF2-40B4-BE49-F238E27FC236}">
                <a16:creationId xmlns:a16="http://schemas.microsoft.com/office/drawing/2014/main" id="{39F64985-AAEB-FE44-E0A6-102D0731DCAE}"/>
              </a:ext>
            </a:extLst>
          </p:cNvPr>
          <p:cNvSpPr>
            <a:spLocks noGrp="1"/>
          </p:cNvSpPr>
          <p:nvPr>
            <p:ph type="sldNum" sz="quarter" idx="12"/>
          </p:nvPr>
        </p:nvSpPr>
        <p:spPr/>
        <p:txBody>
          <a:bodyPr/>
          <a:lstStyle/>
          <a:p>
            <a:fld id="{607FE42F-FF5E-4060-8577-4B3A4D93A5C8}" type="slidenum">
              <a:rPr lang="en-US" smtClean="0"/>
              <a:t>8</a:t>
            </a:fld>
            <a:endParaRPr lang="en-US"/>
          </a:p>
        </p:txBody>
      </p:sp>
      <p:sp>
        <p:nvSpPr>
          <p:cNvPr id="6" name="TextBox 5">
            <a:extLst>
              <a:ext uri="{FF2B5EF4-FFF2-40B4-BE49-F238E27FC236}">
                <a16:creationId xmlns:a16="http://schemas.microsoft.com/office/drawing/2014/main" id="{DBA7E152-D0B3-FA84-3F99-AC3A368DB9E9}"/>
              </a:ext>
            </a:extLst>
          </p:cNvPr>
          <p:cNvSpPr txBox="1"/>
          <p:nvPr/>
        </p:nvSpPr>
        <p:spPr>
          <a:xfrm>
            <a:off x="3570514" y="350287"/>
            <a:ext cx="5167085" cy="523220"/>
          </a:xfrm>
          <a:prstGeom prst="rect">
            <a:avLst/>
          </a:prstGeom>
          <a:solidFill>
            <a:srgbClr val="002060"/>
          </a:solidFill>
          <a:effectLst>
            <a:glow rad="63500">
              <a:schemeClr val="accent1">
                <a:satMod val="175000"/>
                <a:alpha val="40000"/>
              </a:schemeClr>
            </a:glow>
          </a:effectLst>
        </p:spPr>
        <p:txBody>
          <a:bodyPr wrap="square" rtlCol="0">
            <a:spAutoFit/>
          </a:bodyPr>
          <a:lstStyle/>
          <a:p>
            <a:r>
              <a:rPr lang="en-US" sz="2800" b="1" dirty="0">
                <a:latin typeface="Georgia" panose="02040502050405020303" pitchFamily="18" charset="0"/>
              </a:rPr>
              <a:t>Legislative Rule 148CSR03</a:t>
            </a:r>
          </a:p>
        </p:txBody>
      </p:sp>
    </p:spTree>
    <p:extLst>
      <p:ext uri="{BB962C8B-B14F-4D97-AF65-F5344CB8AC3E}">
        <p14:creationId xmlns:p14="http://schemas.microsoft.com/office/powerpoint/2010/main" val="817746918"/>
      </p:ext>
    </p:extLst>
  </p:cSld>
  <p:clrMapOvr>
    <a:overrideClrMapping bg1="dk1" tx1="lt1" bg2="dk2" tx2="lt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217952" y="161748"/>
            <a:ext cx="2278223" cy="559705"/>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76200" y="1064963"/>
            <a:ext cx="12192000" cy="3909269"/>
          </a:xfrm>
        </p:spPr>
        <p:txBody>
          <a:bodyPr/>
          <a:lstStyle/>
          <a:p>
            <a:pPr marL="571500" lvl="1" algn="l"/>
            <a:r>
              <a:rPr lang="en-US" sz="1800" b="1" dirty="0"/>
              <a:t>    </a:t>
            </a:r>
            <a:r>
              <a:rPr lang="en-US" sz="1800" b="1" dirty="0">
                <a:solidFill>
                  <a:srgbClr val="002060"/>
                </a:solidFill>
              </a:rPr>
              <a:t>Fixed Asset BI Reports</a:t>
            </a:r>
          </a:p>
          <a:p>
            <a:pPr marL="1257300" lvl="2" indent="-228600" algn="l">
              <a:buFont typeface="Arial" panose="020B0604020202020204" pitchFamily="34" charset="0"/>
              <a:buChar char="•"/>
            </a:pPr>
            <a:r>
              <a:rPr lang="en-US" dirty="0"/>
              <a:t>WV-FIN-AM-006 Assets Retired</a:t>
            </a:r>
          </a:p>
          <a:p>
            <a:pPr marL="1714500" lvl="3" indent="-228600" algn="l">
              <a:buFont typeface="Arial" panose="020B0604020202020204" pitchFamily="34" charset="0"/>
              <a:buChar char="•"/>
            </a:pPr>
            <a:r>
              <a:rPr lang="en-US" sz="1800" dirty="0"/>
              <a:t>Will show the licensed inventory that has been decommissioned in OASIS</a:t>
            </a:r>
          </a:p>
          <a:p>
            <a:pPr marL="1714500" lvl="3" indent="-228600" algn="l">
              <a:buFont typeface="Arial" panose="020B0604020202020204" pitchFamily="34" charset="0"/>
              <a:buChar char="•"/>
            </a:pPr>
            <a:r>
              <a:rPr lang="en-US" sz="1800" dirty="0"/>
              <a:t>Run for catalog codes </a:t>
            </a:r>
            <a:r>
              <a:rPr lang="en-US" sz="1800" b="1" dirty="0">
                <a:solidFill>
                  <a:srgbClr val="002060"/>
                </a:solidFill>
              </a:rPr>
              <a:t>02;03;32;50;85;24</a:t>
            </a:r>
          </a:p>
          <a:p>
            <a:pPr lvl="4" algn="l"/>
            <a:endParaRPr lang="en-US" dirty="0"/>
          </a:p>
          <a:p>
            <a:pPr marL="1714500" lvl="3" indent="-342900" algn="l">
              <a:buFont typeface="Courier New" panose="02070309020205020404" pitchFamily="49" charset="0"/>
              <a:buChar char="o"/>
            </a:pPr>
            <a:endParaRPr lang="en-US" dirty="0"/>
          </a:p>
        </p:txBody>
      </p:sp>
      <p:pic>
        <p:nvPicPr>
          <p:cNvPr id="5" name="Picture 4">
            <a:extLst>
              <a:ext uri="{FF2B5EF4-FFF2-40B4-BE49-F238E27FC236}">
                <a16:creationId xmlns:a16="http://schemas.microsoft.com/office/drawing/2014/main" id="{6407602B-7DA7-49D6-BE1E-26ABC828D131}"/>
              </a:ext>
            </a:extLst>
          </p:cNvPr>
          <p:cNvPicPr>
            <a:picLocks noChangeAspect="1"/>
          </p:cNvPicPr>
          <p:nvPr/>
        </p:nvPicPr>
        <p:blipFill>
          <a:blip r:embed="rId3"/>
          <a:stretch>
            <a:fillRect/>
          </a:stretch>
        </p:blipFill>
        <p:spPr>
          <a:xfrm>
            <a:off x="1228726" y="2868209"/>
            <a:ext cx="9715499" cy="3615141"/>
          </a:xfrm>
          <a:prstGeom prst="rect">
            <a:avLst/>
          </a:prstGeom>
          <a:ln w="19050">
            <a:solidFill>
              <a:srgbClr val="002060"/>
            </a:solidFill>
          </a:ln>
        </p:spPr>
      </p:pic>
      <p:sp>
        <p:nvSpPr>
          <p:cNvPr id="6" name="Slide Number Placeholder 5">
            <a:extLst>
              <a:ext uri="{FF2B5EF4-FFF2-40B4-BE49-F238E27FC236}">
                <a16:creationId xmlns:a16="http://schemas.microsoft.com/office/drawing/2014/main" id="{DF488BF6-0065-1701-6039-8DF8266FB05E}"/>
              </a:ext>
            </a:extLst>
          </p:cNvPr>
          <p:cNvSpPr>
            <a:spLocks noGrp="1"/>
          </p:cNvSpPr>
          <p:nvPr>
            <p:ph type="sldNum" sz="quarter" idx="12"/>
          </p:nvPr>
        </p:nvSpPr>
        <p:spPr/>
        <p:txBody>
          <a:bodyPr/>
          <a:lstStyle/>
          <a:p>
            <a:fld id="{607FE42F-FF5E-4060-8577-4B3A4D93A5C8}" type="slidenum">
              <a:rPr lang="en-US" smtClean="0"/>
              <a:t>80</a:t>
            </a:fld>
            <a:endParaRPr lang="en-US"/>
          </a:p>
        </p:txBody>
      </p:sp>
    </p:spTree>
    <p:extLst>
      <p:ext uri="{BB962C8B-B14F-4D97-AF65-F5344CB8AC3E}">
        <p14:creationId xmlns:p14="http://schemas.microsoft.com/office/powerpoint/2010/main" val="3992311172"/>
      </p:ext>
    </p:extLst>
  </p:cSld>
  <p:clrMapOvr>
    <a:overrideClrMapping bg1="dk1" tx1="lt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219700" y="136525"/>
            <a:ext cx="2505075" cy="568150"/>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247650" y="998115"/>
            <a:ext cx="12192000" cy="3909269"/>
          </a:xfrm>
        </p:spPr>
        <p:txBody>
          <a:bodyPr/>
          <a:lstStyle/>
          <a:p>
            <a:pPr marL="571500" lvl="1" algn="l"/>
            <a:r>
              <a:rPr lang="en-US" sz="1600" b="1" dirty="0">
                <a:solidFill>
                  <a:srgbClr val="002060"/>
                </a:solidFill>
              </a:rPr>
              <a:t>   </a:t>
            </a:r>
            <a:r>
              <a:rPr lang="en-US" sz="1800" b="1" dirty="0">
                <a:solidFill>
                  <a:srgbClr val="002060"/>
                </a:solidFill>
              </a:rPr>
              <a:t>Fixed Asset BI Reports</a:t>
            </a:r>
          </a:p>
          <a:p>
            <a:pPr marL="1257300" lvl="2" indent="-228600" algn="l">
              <a:buFont typeface="Arial" panose="020B0604020202020204" pitchFamily="34" charset="0"/>
              <a:buChar char="•"/>
            </a:pPr>
            <a:r>
              <a:rPr lang="en-US" sz="1600" dirty="0"/>
              <a:t>WV-FIN-AM-043 Fixed Asset Documents</a:t>
            </a:r>
          </a:p>
          <a:p>
            <a:pPr marL="1714500" lvl="3" indent="-228600" algn="l">
              <a:buFont typeface="Arial" panose="020B0604020202020204" pitchFamily="34" charset="0"/>
              <a:buChar char="•"/>
            </a:pPr>
            <a:r>
              <a:rPr lang="en-US" dirty="0"/>
              <a:t>Will show all fixed asset documents in any state or phase</a:t>
            </a:r>
          </a:p>
          <a:p>
            <a:pPr marL="1714500" lvl="3" indent="-228600" algn="l">
              <a:buFont typeface="Arial" panose="020B0604020202020204" pitchFamily="34" charset="0"/>
              <a:buChar char="•"/>
            </a:pPr>
            <a:r>
              <a:rPr lang="en-US" dirty="0"/>
              <a:t>Run for catalog codes </a:t>
            </a:r>
            <a:r>
              <a:rPr lang="en-US" b="1" dirty="0">
                <a:solidFill>
                  <a:srgbClr val="002060"/>
                </a:solidFill>
              </a:rPr>
              <a:t>02;03;32;50;85;24</a:t>
            </a:r>
            <a:r>
              <a:rPr lang="en-US" dirty="0"/>
              <a:t> to see licensed asset related documents</a:t>
            </a:r>
          </a:p>
          <a:p>
            <a:pPr lvl="4" algn="l"/>
            <a:endParaRPr lang="en-US" dirty="0"/>
          </a:p>
          <a:p>
            <a:pPr marL="1714500" lvl="3" indent="-342900" algn="l">
              <a:buFont typeface="Courier New" panose="02070309020205020404" pitchFamily="49" charset="0"/>
              <a:buChar char="o"/>
            </a:pPr>
            <a:endParaRPr lang="en-US" dirty="0"/>
          </a:p>
        </p:txBody>
      </p:sp>
      <p:pic>
        <p:nvPicPr>
          <p:cNvPr id="4" name="Picture 3">
            <a:extLst>
              <a:ext uri="{FF2B5EF4-FFF2-40B4-BE49-F238E27FC236}">
                <a16:creationId xmlns:a16="http://schemas.microsoft.com/office/drawing/2014/main" id="{F5483C3A-7BA4-4B7B-98D9-E1499FBABB27}"/>
              </a:ext>
            </a:extLst>
          </p:cNvPr>
          <p:cNvPicPr>
            <a:picLocks noChangeAspect="1"/>
          </p:cNvPicPr>
          <p:nvPr/>
        </p:nvPicPr>
        <p:blipFill>
          <a:blip r:embed="rId3"/>
          <a:stretch>
            <a:fillRect/>
          </a:stretch>
        </p:blipFill>
        <p:spPr>
          <a:xfrm>
            <a:off x="1352550" y="2481395"/>
            <a:ext cx="9248775" cy="4240080"/>
          </a:xfrm>
          <a:prstGeom prst="rect">
            <a:avLst/>
          </a:prstGeom>
          <a:ln w="28575">
            <a:solidFill>
              <a:srgbClr val="002060"/>
            </a:solidFill>
          </a:ln>
        </p:spPr>
      </p:pic>
      <p:sp>
        <p:nvSpPr>
          <p:cNvPr id="6" name="Slide Number Placeholder 5">
            <a:extLst>
              <a:ext uri="{FF2B5EF4-FFF2-40B4-BE49-F238E27FC236}">
                <a16:creationId xmlns:a16="http://schemas.microsoft.com/office/drawing/2014/main" id="{05EE218C-EA69-AEE1-96F9-BC9B9C8F6E8C}"/>
              </a:ext>
            </a:extLst>
          </p:cNvPr>
          <p:cNvSpPr>
            <a:spLocks noGrp="1"/>
          </p:cNvSpPr>
          <p:nvPr>
            <p:ph type="sldNum" sz="quarter" idx="12"/>
          </p:nvPr>
        </p:nvSpPr>
        <p:spPr/>
        <p:txBody>
          <a:bodyPr/>
          <a:lstStyle/>
          <a:p>
            <a:fld id="{607FE42F-FF5E-4060-8577-4B3A4D93A5C8}" type="slidenum">
              <a:rPr lang="en-US" smtClean="0"/>
              <a:t>81</a:t>
            </a:fld>
            <a:endParaRPr lang="en-US"/>
          </a:p>
        </p:txBody>
      </p:sp>
    </p:spTree>
    <p:extLst>
      <p:ext uri="{BB962C8B-B14F-4D97-AF65-F5344CB8AC3E}">
        <p14:creationId xmlns:p14="http://schemas.microsoft.com/office/powerpoint/2010/main" val="2730436359"/>
      </p:ext>
    </p:extLst>
  </p:cSld>
  <p:clrMapOvr>
    <a:overrideClrMapping bg1="dk1" tx1="lt1" bg2="dk2" tx2="lt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226341" y="136526"/>
            <a:ext cx="2558642" cy="568150"/>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 y="991503"/>
            <a:ext cx="12192000" cy="3909269"/>
          </a:xfrm>
        </p:spPr>
        <p:txBody>
          <a:bodyPr/>
          <a:lstStyle/>
          <a:p>
            <a:pPr marL="571500" lvl="1" algn="l"/>
            <a:r>
              <a:rPr lang="en-US" sz="1800" b="1" dirty="0"/>
              <a:t>  </a:t>
            </a:r>
            <a:r>
              <a:rPr lang="en-US" sz="1800" b="1" dirty="0">
                <a:solidFill>
                  <a:srgbClr val="002060"/>
                </a:solidFill>
              </a:rPr>
              <a:t>Vehicle Expense Reporting in Business Intelligence</a:t>
            </a:r>
          </a:p>
          <a:p>
            <a:pPr marL="1257300" lvl="2" indent="-228600" algn="l">
              <a:buFont typeface="Arial" panose="020B0604020202020204" pitchFamily="34" charset="0"/>
              <a:buChar char="•"/>
            </a:pPr>
            <a:r>
              <a:rPr lang="en-US" dirty="0"/>
              <a:t>WV-FIN-GL-146 Document Listing</a:t>
            </a:r>
          </a:p>
          <a:p>
            <a:pPr marL="1257300" lvl="2" indent="-228600" algn="l">
              <a:buFont typeface="Arial" panose="020B0604020202020204" pitchFamily="34" charset="0"/>
              <a:buChar char="•"/>
            </a:pPr>
            <a:r>
              <a:rPr lang="en-US" dirty="0"/>
              <a:t>Certain Objects and Sub-objects will list out all vehicle related expenses</a:t>
            </a:r>
            <a:endParaRPr lang="en-US" b="1" dirty="0"/>
          </a:p>
          <a:p>
            <a:pPr marL="1257300" lvl="2" indent="-342900" algn="l">
              <a:buFont typeface="+mj-lt"/>
              <a:buAutoNum type="arabicPeriod"/>
            </a:pPr>
            <a:endParaRPr lang="en-US" dirty="0"/>
          </a:p>
          <a:p>
            <a:pPr lvl="4" algn="l"/>
            <a:endParaRPr lang="en-US" sz="1800" dirty="0"/>
          </a:p>
          <a:p>
            <a:pPr marL="1714500" lvl="3" indent="-342900" algn="l">
              <a:buFont typeface="Courier New" panose="02070309020205020404" pitchFamily="49" charset="0"/>
              <a:buChar char="o"/>
            </a:pPr>
            <a:endParaRPr lang="en-US" dirty="0"/>
          </a:p>
        </p:txBody>
      </p:sp>
      <p:pic>
        <p:nvPicPr>
          <p:cNvPr id="7" name="Picture 6">
            <a:extLst>
              <a:ext uri="{FF2B5EF4-FFF2-40B4-BE49-F238E27FC236}">
                <a16:creationId xmlns:a16="http://schemas.microsoft.com/office/drawing/2014/main" id="{CEA7FAF6-961E-43F3-ABF6-013F3F943BE7}"/>
              </a:ext>
            </a:extLst>
          </p:cNvPr>
          <p:cNvPicPr>
            <a:picLocks noChangeAspect="1"/>
          </p:cNvPicPr>
          <p:nvPr/>
        </p:nvPicPr>
        <p:blipFill>
          <a:blip r:embed="rId3"/>
          <a:stretch>
            <a:fillRect/>
          </a:stretch>
        </p:blipFill>
        <p:spPr>
          <a:xfrm>
            <a:off x="2552699" y="2401354"/>
            <a:ext cx="7296150" cy="4320121"/>
          </a:xfrm>
          <a:prstGeom prst="rect">
            <a:avLst/>
          </a:prstGeom>
          <a:ln w="28575">
            <a:solidFill>
              <a:srgbClr val="002060"/>
            </a:solidFill>
          </a:ln>
        </p:spPr>
      </p:pic>
      <p:sp>
        <p:nvSpPr>
          <p:cNvPr id="5" name="Slide Number Placeholder 4">
            <a:extLst>
              <a:ext uri="{FF2B5EF4-FFF2-40B4-BE49-F238E27FC236}">
                <a16:creationId xmlns:a16="http://schemas.microsoft.com/office/drawing/2014/main" id="{0FEB1F90-5EFF-0D31-626D-D1F654648807}"/>
              </a:ext>
            </a:extLst>
          </p:cNvPr>
          <p:cNvSpPr>
            <a:spLocks noGrp="1"/>
          </p:cNvSpPr>
          <p:nvPr>
            <p:ph type="sldNum" sz="quarter" idx="12"/>
          </p:nvPr>
        </p:nvSpPr>
        <p:spPr/>
        <p:txBody>
          <a:bodyPr/>
          <a:lstStyle/>
          <a:p>
            <a:fld id="{607FE42F-FF5E-4060-8577-4B3A4D93A5C8}" type="slidenum">
              <a:rPr lang="en-US" smtClean="0"/>
              <a:t>82</a:t>
            </a:fld>
            <a:endParaRPr lang="en-US"/>
          </a:p>
        </p:txBody>
      </p:sp>
    </p:spTree>
    <p:extLst>
      <p:ext uri="{BB962C8B-B14F-4D97-AF65-F5344CB8AC3E}">
        <p14:creationId xmlns:p14="http://schemas.microsoft.com/office/powerpoint/2010/main" val="3248394379"/>
      </p:ext>
    </p:extLst>
  </p:cSld>
  <p:clrMapOvr>
    <a:overrideClrMapping bg1="dk1" tx1="lt1" bg2="dk2" tx2="lt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066951" y="167779"/>
            <a:ext cx="2281806" cy="598307"/>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158516" y="732393"/>
            <a:ext cx="12192000" cy="3909269"/>
          </a:xfrm>
        </p:spPr>
        <p:txBody>
          <a:bodyPr/>
          <a:lstStyle/>
          <a:p>
            <a:pPr lvl="1" algn="l"/>
            <a:r>
              <a:rPr lang="en-US" b="1" dirty="0"/>
              <a:t>     </a:t>
            </a:r>
            <a:r>
              <a:rPr lang="en-US" sz="1800" b="1" dirty="0">
                <a:solidFill>
                  <a:srgbClr val="002060"/>
                </a:solidFill>
              </a:rPr>
              <a:t>WV-FIN-GL-146</a:t>
            </a:r>
          </a:p>
        </p:txBody>
      </p:sp>
      <p:pic>
        <p:nvPicPr>
          <p:cNvPr id="4" name="Picture 3">
            <a:extLst>
              <a:ext uri="{FF2B5EF4-FFF2-40B4-BE49-F238E27FC236}">
                <a16:creationId xmlns:a16="http://schemas.microsoft.com/office/drawing/2014/main" id="{413FE0EA-B271-4BD7-B95A-48F2F571B68D}"/>
              </a:ext>
            </a:extLst>
          </p:cNvPr>
          <p:cNvPicPr>
            <a:picLocks noChangeAspect="1"/>
          </p:cNvPicPr>
          <p:nvPr/>
        </p:nvPicPr>
        <p:blipFill>
          <a:blip r:embed="rId3"/>
          <a:stretch>
            <a:fillRect/>
          </a:stretch>
        </p:blipFill>
        <p:spPr>
          <a:xfrm>
            <a:off x="717625" y="1380570"/>
            <a:ext cx="10756749" cy="4711343"/>
          </a:xfrm>
          <a:prstGeom prst="rect">
            <a:avLst/>
          </a:prstGeom>
          <a:ln w="28575">
            <a:solidFill>
              <a:srgbClr val="002060"/>
            </a:solidFill>
          </a:ln>
        </p:spPr>
      </p:pic>
      <p:sp>
        <p:nvSpPr>
          <p:cNvPr id="6" name="Slide Number Placeholder 5">
            <a:extLst>
              <a:ext uri="{FF2B5EF4-FFF2-40B4-BE49-F238E27FC236}">
                <a16:creationId xmlns:a16="http://schemas.microsoft.com/office/drawing/2014/main" id="{6BAE4DC5-C8EB-5315-20C5-384B450311A0}"/>
              </a:ext>
            </a:extLst>
          </p:cNvPr>
          <p:cNvSpPr>
            <a:spLocks noGrp="1"/>
          </p:cNvSpPr>
          <p:nvPr>
            <p:ph type="sldNum" sz="quarter" idx="12"/>
          </p:nvPr>
        </p:nvSpPr>
        <p:spPr/>
        <p:txBody>
          <a:bodyPr/>
          <a:lstStyle/>
          <a:p>
            <a:fld id="{607FE42F-FF5E-4060-8577-4B3A4D93A5C8}" type="slidenum">
              <a:rPr lang="en-US" smtClean="0"/>
              <a:t>83</a:t>
            </a:fld>
            <a:endParaRPr lang="en-US"/>
          </a:p>
        </p:txBody>
      </p:sp>
    </p:spTree>
    <p:extLst>
      <p:ext uri="{BB962C8B-B14F-4D97-AF65-F5344CB8AC3E}">
        <p14:creationId xmlns:p14="http://schemas.microsoft.com/office/powerpoint/2010/main" val="3940307030"/>
      </p:ext>
    </p:extLst>
  </p:cSld>
  <p:clrMapOvr>
    <a:overrideClrMapping bg1="dk1" tx1="lt1" bg2="dk2" tx2="lt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C26-0C5B-455C-87FB-6F94B758C336}"/>
              </a:ext>
            </a:extLst>
          </p:cNvPr>
          <p:cNvSpPr>
            <a:spLocks noGrp="1"/>
          </p:cNvSpPr>
          <p:nvPr>
            <p:ph type="ctrTitle"/>
          </p:nvPr>
        </p:nvSpPr>
        <p:spPr>
          <a:xfrm>
            <a:off x="5243119" y="176169"/>
            <a:ext cx="2306973" cy="620785"/>
          </a:xfrm>
          <a:solidFill>
            <a:srgbClr val="002060"/>
          </a:solidFill>
          <a:effectLst>
            <a:glow rad="63500">
              <a:schemeClr val="accent1">
                <a:satMod val="175000"/>
                <a:alpha val="40000"/>
              </a:schemeClr>
            </a:glow>
          </a:effectLst>
        </p:spPr>
        <p:txBody>
          <a:bodyPr anchor="t"/>
          <a:lstStyle/>
          <a:p>
            <a:r>
              <a:rPr lang="en-US" sz="3200" dirty="0" err="1">
                <a:solidFill>
                  <a:schemeClr val="tx1"/>
                </a:solidFill>
              </a:rPr>
              <a:t>wvOASIS</a:t>
            </a:r>
            <a:endParaRPr lang="en-US" sz="3200" dirty="0">
              <a:solidFill>
                <a:schemeClr val="tx1"/>
              </a:solidFill>
            </a:endParaRPr>
          </a:p>
        </p:txBody>
      </p:sp>
      <p:sp>
        <p:nvSpPr>
          <p:cNvPr id="3" name="Subtitle 2">
            <a:extLst>
              <a:ext uri="{FF2B5EF4-FFF2-40B4-BE49-F238E27FC236}">
                <a16:creationId xmlns:a16="http://schemas.microsoft.com/office/drawing/2014/main" id="{AB8A8A50-9CB8-4C84-A1F2-DC655DC6904D}"/>
              </a:ext>
            </a:extLst>
          </p:cNvPr>
          <p:cNvSpPr>
            <a:spLocks noGrp="1"/>
          </p:cNvSpPr>
          <p:nvPr>
            <p:ph type="subTitle" idx="1"/>
          </p:nvPr>
        </p:nvSpPr>
        <p:spPr>
          <a:xfrm>
            <a:off x="-246578" y="1359017"/>
            <a:ext cx="12276391" cy="5498982"/>
          </a:xfrm>
        </p:spPr>
        <p:txBody>
          <a:bodyPr/>
          <a:lstStyle/>
          <a:p>
            <a:pPr marL="571500" lvl="1" algn="l"/>
            <a:r>
              <a:rPr lang="en-US" sz="1800" b="1" dirty="0"/>
              <a:t>   </a:t>
            </a:r>
            <a:r>
              <a:rPr lang="en-US" sz="1800" b="1" dirty="0">
                <a:solidFill>
                  <a:srgbClr val="002060"/>
                </a:solidFill>
              </a:rPr>
              <a:t>WV-FIN-GL146 prompts to enter</a:t>
            </a:r>
          </a:p>
          <a:p>
            <a:pPr marL="571500" lvl="1" algn="l"/>
            <a:endParaRPr lang="en-US" sz="1800" b="1" dirty="0"/>
          </a:p>
          <a:p>
            <a:pPr marL="1257300" lvl="2" indent="-228600" algn="l">
              <a:buFont typeface="Arial" panose="020B0604020202020204" pitchFamily="34" charset="0"/>
              <a:buChar char="•"/>
            </a:pPr>
            <a:r>
              <a:rPr lang="en-US" dirty="0"/>
              <a:t>Mandatory prompt for Fiscal Year (For annual report run this for previous fiscal year)</a:t>
            </a:r>
          </a:p>
          <a:p>
            <a:pPr marL="1257300" lvl="2" indent="-228600" algn="l">
              <a:buFont typeface="Arial" panose="020B0604020202020204" pitchFamily="34" charset="0"/>
              <a:buChar char="•"/>
            </a:pPr>
            <a:r>
              <a:rPr lang="en-US" dirty="0"/>
              <a:t>Enter a Closing Classification of 10 which is Cash Expenditures</a:t>
            </a:r>
          </a:p>
          <a:p>
            <a:pPr marL="1257300" lvl="2" indent="-228600" algn="l">
              <a:buFont typeface="Arial" panose="020B0604020202020204" pitchFamily="34" charset="0"/>
              <a:buChar char="•"/>
            </a:pPr>
            <a:r>
              <a:rPr lang="en-US" dirty="0"/>
              <a:t>Enter Object codes </a:t>
            </a:r>
            <a:r>
              <a:rPr lang="en-US" b="1" dirty="0">
                <a:solidFill>
                  <a:srgbClr val="002060"/>
                </a:solidFill>
              </a:rPr>
              <a:t>3211;3212;3216;3225;3235;3265;5211;6105</a:t>
            </a:r>
          </a:p>
          <a:p>
            <a:pPr marL="1257300" lvl="2" indent="-228600" algn="l">
              <a:buFont typeface="Arial" panose="020B0604020202020204" pitchFamily="34" charset="0"/>
              <a:buChar char="•"/>
            </a:pPr>
            <a:r>
              <a:rPr lang="en-US" dirty="0"/>
              <a:t>Enter Sub-object codes </a:t>
            </a:r>
            <a:r>
              <a:rPr lang="en-US" b="1" dirty="0">
                <a:solidFill>
                  <a:srgbClr val="002060"/>
                </a:solidFill>
              </a:rPr>
              <a:t>3516;3517;3520;3523;3524;3527;4087;4232;4233;H127;T000;3530;3531;3534;3537;3538;3541;4217;4218;4221;4224;4225;4228;H128;T000;3569;3570;3571;3572;4001;4344;H132;T000;3614;3615;3616;3617;3619;3620;3621;H140;T000;3657;3659;4358;H150;T000;3842;5315;5316;5317;5318;5342;H302;T000;6000;6211;H256;T000</a:t>
            </a:r>
          </a:p>
          <a:p>
            <a:pPr marL="1257300" lvl="2" indent="-228600" algn="l">
              <a:buFont typeface="Arial" panose="020B0604020202020204" pitchFamily="34" charset="0"/>
              <a:buChar char="•"/>
            </a:pPr>
            <a:r>
              <a:rPr lang="en-US" dirty="0"/>
              <a:t>You should only see data for your department based on OASIS security</a:t>
            </a:r>
          </a:p>
          <a:p>
            <a:pPr marL="1257300" lvl="2" indent="-228600" algn="l">
              <a:buFont typeface="Arial" panose="020B0604020202020204" pitchFamily="34" charset="0"/>
              <a:buChar char="•"/>
            </a:pPr>
            <a:r>
              <a:rPr lang="en-US" dirty="0"/>
              <a:t>These prompts will show all vehicle related expenses for a fiscal year</a:t>
            </a:r>
          </a:p>
          <a:p>
            <a:pPr lvl="4" algn="l"/>
            <a:endParaRPr lang="en-US" dirty="0"/>
          </a:p>
          <a:p>
            <a:pPr marL="1714500" lvl="3" indent="-342900" algn="l">
              <a:buFont typeface="Courier New" panose="02070309020205020404" pitchFamily="49" charset="0"/>
              <a:buChar char="o"/>
            </a:pPr>
            <a:endParaRPr lang="en-US" dirty="0"/>
          </a:p>
        </p:txBody>
      </p:sp>
      <p:sp>
        <p:nvSpPr>
          <p:cNvPr id="5" name="Slide Number Placeholder 4">
            <a:extLst>
              <a:ext uri="{FF2B5EF4-FFF2-40B4-BE49-F238E27FC236}">
                <a16:creationId xmlns:a16="http://schemas.microsoft.com/office/drawing/2014/main" id="{CB4709FA-7B9C-ED6D-BA0C-E6F818C560D1}"/>
              </a:ext>
            </a:extLst>
          </p:cNvPr>
          <p:cNvSpPr>
            <a:spLocks noGrp="1"/>
          </p:cNvSpPr>
          <p:nvPr>
            <p:ph type="sldNum" sz="quarter" idx="12"/>
          </p:nvPr>
        </p:nvSpPr>
        <p:spPr/>
        <p:txBody>
          <a:bodyPr/>
          <a:lstStyle/>
          <a:p>
            <a:fld id="{607FE42F-FF5E-4060-8577-4B3A4D93A5C8}" type="slidenum">
              <a:rPr lang="en-US" smtClean="0"/>
              <a:t>84</a:t>
            </a:fld>
            <a:endParaRPr lang="en-US"/>
          </a:p>
        </p:txBody>
      </p:sp>
    </p:spTree>
    <p:extLst>
      <p:ext uri="{BB962C8B-B14F-4D97-AF65-F5344CB8AC3E}">
        <p14:creationId xmlns:p14="http://schemas.microsoft.com/office/powerpoint/2010/main" val="1916964063"/>
      </p:ext>
    </p:extLst>
  </p:cSld>
  <p:clrMapOvr>
    <a:overrideClrMapping bg1="dk1" tx1="lt1" bg2="dk2" tx2="lt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1DCB-D647-4E3F-8D64-7C917E41B4B4}"/>
              </a:ext>
            </a:extLst>
          </p:cNvPr>
          <p:cNvSpPr>
            <a:spLocks noGrp="1"/>
          </p:cNvSpPr>
          <p:nvPr>
            <p:ph type="title"/>
          </p:nvPr>
        </p:nvSpPr>
        <p:spPr>
          <a:xfrm>
            <a:off x="1107347" y="276837"/>
            <a:ext cx="10475053" cy="1115634"/>
          </a:xfrm>
          <a:solidFill>
            <a:srgbClr val="002060"/>
          </a:solidFill>
          <a:ln>
            <a:noFill/>
          </a:ln>
          <a:effectLst>
            <a:glow rad="139700">
              <a:schemeClr val="accent1">
                <a:satMod val="175000"/>
                <a:alpha val="40000"/>
              </a:schemeClr>
            </a:glow>
          </a:effectLst>
        </p:spPr>
        <p:style>
          <a:lnRef idx="0">
            <a:scrgbClr r="0" g="0" b="0"/>
          </a:lnRef>
          <a:fillRef idx="0">
            <a:scrgbClr r="0" g="0" b="0"/>
          </a:fillRef>
          <a:effectRef idx="0">
            <a:scrgbClr r="0" g="0" b="0"/>
          </a:effectRef>
          <a:fontRef idx="minor">
            <a:schemeClr val="lt1"/>
          </a:fontRef>
        </p:style>
        <p:txBody>
          <a:bodyPr/>
          <a:lstStyle/>
          <a:p>
            <a:r>
              <a:rPr lang="en-US" dirty="0">
                <a:latin typeface="Georgia" panose="02040502050405020303" pitchFamily="18" charset="0"/>
              </a:rPr>
              <a:t>THANK YOU FOR ATTENDING </a:t>
            </a:r>
          </a:p>
        </p:txBody>
      </p:sp>
      <p:sp>
        <p:nvSpPr>
          <p:cNvPr id="3" name="Content Placeholder 2">
            <a:extLst>
              <a:ext uri="{FF2B5EF4-FFF2-40B4-BE49-F238E27FC236}">
                <a16:creationId xmlns:a16="http://schemas.microsoft.com/office/drawing/2014/main" id="{799F489C-EC35-474F-A2BA-4B168EDAE56C}"/>
              </a:ext>
            </a:extLst>
          </p:cNvPr>
          <p:cNvSpPr>
            <a:spLocks noGrp="1"/>
          </p:cNvSpPr>
          <p:nvPr>
            <p:ph idx="1"/>
          </p:nvPr>
        </p:nvSpPr>
        <p:spPr>
          <a:xfrm>
            <a:off x="721453" y="1904301"/>
            <a:ext cx="11258213" cy="5550669"/>
          </a:xfrm>
          <a:effectLst>
            <a:glow rad="63500">
              <a:schemeClr val="accent1">
                <a:satMod val="175000"/>
                <a:alpha val="40000"/>
              </a:schemeClr>
            </a:glow>
          </a:effectLst>
        </p:spPr>
        <p:txBody>
          <a:bodyPr/>
          <a:lstStyle/>
          <a:p>
            <a:r>
              <a:rPr lang="en-US" sz="2400" dirty="0"/>
              <a:t>The Fleet Management Division appreciates the teamwork each of you provide to the State of West Virginia’s management of the state’s vehicle assets. </a:t>
            </a:r>
          </a:p>
          <a:p>
            <a:r>
              <a:rPr lang="en-US" sz="2400" dirty="0"/>
              <a:t>If any agency would like a fleet review that highlights vehicle utilization and correct sizing, please contact anyone at FMD</a:t>
            </a:r>
          </a:p>
          <a:p>
            <a:endParaRPr lang="en-US" sz="2400" dirty="0"/>
          </a:p>
          <a:p>
            <a:pPr marL="0" indent="0">
              <a:buNone/>
            </a:pPr>
            <a:endParaRPr lang="en-US" sz="2400" dirty="0"/>
          </a:p>
          <a:p>
            <a:pPr marL="0" indent="0">
              <a:buNone/>
            </a:pPr>
            <a:r>
              <a:rPr lang="en-US" sz="2400" dirty="0"/>
              <a:t>      </a:t>
            </a:r>
            <a:r>
              <a:rPr lang="en-US" sz="2400" b="1" dirty="0">
                <a:solidFill>
                  <a:srgbClr val="002060"/>
                </a:solidFill>
              </a:rPr>
              <a:t>This completes the 2023 AFC four-part virtual training</a:t>
            </a:r>
          </a:p>
          <a:p>
            <a:pPr marL="457200" lvl="1" indent="0">
              <a:buNone/>
            </a:pPr>
            <a:endParaRPr lang="en-US" dirty="0"/>
          </a:p>
        </p:txBody>
      </p:sp>
      <p:sp>
        <p:nvSpPr>
          <p:cNvPr id="5" name="Slide Number Placeholder 4">
            <a:extLst>
              <a:ext uri="{FF2B5EF4-FFF2-40B4-BE49-F238E27FC236}">
                <a16:creationId xmlns:a16="http://schemas.microsoft.com/office/drawing/2014/main" id="{FB9EED55-B3ED-4D5D-63FC-5BE10DD42AA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7FE42F-FF5E-4060-8577-4B3A4D93A5C8}"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824623"/>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5648-81CC-40A3-8F52-B7D81B95002E}"/>
              </a:ext>
            </a:extLst>
          </p:cNvPr>
          <p:cNvSpPr>
            <a:spLocks noGrp="1"/>
          </p:cNvSpPr>
          <p:nvPr>
            <p:ph type="title"/>
          </p:nvPr>
        </p:nvSpPr>
        <p:spPr>
          <a:xfrm>
            <a:off x="4535596" y="285266"/>
            <a:ext cx="2887787" cy="815384"/>
          </a:xfrm>
          <a:solidFill>
            <a:srgbClr val="002060"/>
          </a:solidFill>
          <a:effectLst>
            <a:glow rad="139700">
              <a:schemeClr val="accent1">
                <a:satMod val="175000"/>
                <a:alpha val="40000"/>
              </a:schemeClr>
            </a:glow>
          </a:effectLst>
        </p:spPr>
        <p:txBody>
          <a:bodyPr/>
          <a:lstStyle/>
          <a:p>
            <a:r>
              <a:rPr lang="en-US" dirty="0">
                <a:solidFill>
                  <a:schemeClr val="tx1"/>
                </a:solidFill>
              </a:rPr>
              <a:t>Contacts</a:t>
            </a:r>
          </a:p>
        </p:txBody>
      </p:sp>
      <p:pic>
        <p:nvPicPr>
          <p:cNvPr id="4" name="Picture 3">
            <a:extLst>
              <a:ext uri="{FF2B5EF4-FFF2-40B4-BE49-F238E27FC236}">
                <a16:creationId xmlns:a16="http://schemas.microsoft.com/office/drawing/2014/main" id="{AC675F1A-0687-403B-9A47-19089C22B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4352" y="3563620"/>
            <a:ext cx="2762566" cy="2522764"/>
          </a:xfrm>
          <a:prstGeom prst="rect">
            <a:avLst/>
          </a:prstGeom>
          <a:ln w="57150">
            <a:solidFill>
              <a:srgbClr val="002060"/>
            </a:solidFill>
          </a:ln>
          <a:effectLst>
            <a:outerShdw blurRad="50800" dist="38100" dir="13500000" algn="br" rotWithShape="0">
              <a:prstClr val="black">
                <a:alpha val="40000"/>
              </a:prstClr>
            </a:outerShdw>
            <a:softEdge rad="12700"/>
          </a:effectLst>
        </p:spPr>
      </p:pic>
      <p:sp>
        <p:nvSpPr>
          <p:cNvPr id="5" name="TextBox 4">
            <a:extLst>
              <a:ext uri="{FF2B5EF4-FFF2-40B4-BE49-F238E27FC236}">
                <a16:creationId xmlns:a16="http://schemas.microsoft.com/office/drawing/2014/main" id="{E7892439-7AD7-4D1D-A6F4-1EE775DE1775}"/>
              </a:ext>
            </a:extLst>
          </p:cNvPr>
          <p:cNvSpPr txBox="1"/>
          <p:nvPr/>
        </p:nvSpPr>
        <p:spPr>
          <a:xfrm>
            <a:off x="-343949" y="692958"/>
            <a:ext cx="10360404" cy="5416868"/>
          </a:xfrm>
          <a:prstGeom prst="rect">
            <a:avLst/>
          </a:prstGeom>
          <a:noFill/>
        </p:spPr>
        <p:txBody>
          <a:bodyPr wrap="square" rtlCol="0">
            <a:spAutoFit/>
          </a:bodyPr>
          <a:lstStyle/>
          <a:p>
            <a:endParaRPr lang="en-US" dirty="0">
              <a:latin typeface="Verdana" panose="020B0604030504040204" pitchFamily="34" charset="0"/>
              <a:ea typeface="Verdana" panose="020B0604030504040204" pitchFamily="34" charset="0"/>
            </a:endParaRPr>
          </a:p>
          <a:p>
            <a:endParaRPr lang="en-US"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Fleet@wv.gov</a:t>
            </a:r>
            <a:r>
              <a:rPr lang="en-US" b="1" dirty="0">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endParaRPr lang="en-US"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Director: Kenny Yoakum - </a:t>
            </a:r>
            <a:r>
              <a:rPr lang="en-US" b="1" dirty="0">
                <a:solidFill>
                  <a:srgbClr val="002060"/>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Kenny.H.Yoakum@wv.gov</a:t>
            </a:r>
            <a:endParaRPr lang="en-US" b="1" dirty="0">
              <a:solidFill>
                <a:srgbClr val="002060"/>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Fleet Manager: Michele Cunningham – </a:t>
            </a:r>
            <a:r>
              <a:rPr lang="en-US" b="1" dirty="0">
                <a:solidFill>
                  <a:srgbClr val="002060"/>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Michele.D.Cunningham@wv.gov</a:t>
            </a:r>
            <a:endParaRPr lang="en-US" b="1" dirty="0">
              <a:solidFill>
                <a:srgbClr val="002060"/>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Fleet Administrator: Beth Redden </a:t>
            </a:r>
            <a:r>
              <a:rPr lang="en-US" b="1" dirty="0">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a:t>
            </a:r>
            <a:r>
              <a:rPr lang="en-US" b="1" dirty="0">
                <a:latin typeface="Verdana" panose="020B0604030504040204" pitchFamily="34" charset="0"/>
                <a:ea typeface="Verdana" panose="020B0604030504040204" pitchFamily="34" charset="0"/>
              </a:rPr>
              <a:t> </a:t>
            </a:r>
            <a:r>
              <a:rPr lang="en-US" b="1" u="sng" dirty="0">
                <a:solidFill>
                  <a:srgbClr val="002060"/>
                </a:solidFill>
                <a:latin typeface="Verdana" panose="020B0604030504040204" pitchFamily="34" charset="0"/>
                <a:ea typeface="Verdana" panose="020B0604030504040204" pitchFamily="34" charset="0"/>
              </a:rPr>
              <a:t>Beth.A.Redden</a:t>
            </a:r>
            <a:r>
              <a:rPr lang="en-US" b="1" dirty="0">
                <a:solidFill>
                  <a:srgbClr val="002060"/>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@wv.gov</a:t>
            </a:r>
            <a:endParaRPr lang="en-US"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Maintenance Analyst: James Parsons - </a:t>
            </a:r>
            <a:r>
              <a:rPr lang="en-US" b="1" dirty="0">
                <a:solidFill>
                  <a:srgbClr val="002060"/>
                </a:solidFill>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val="tx"/>
                    </a:ext>
                  </a:extLst>
                </a:hlinkClick>
              </a:rPr>
              <a:t>James.A.Parsons@wv.gov</a:t>
            </a:r>
            <a:r>
              <a:rPr lang="en-US" b="1" dirty="0">
                <a:solidFill>
                  <a:srgbClr val="002060"/>
                </a:solidFill>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Fleet Assistant: Chena Hill -  </a:t>
            </a:r>
            <a:r>
              <a:rPr lang="en-US" b="1" dirty="0">
                <a:solidFill>
                  <a:srgbClr val="002060"/>
                </a:solidFill>
                <a:latin typeface="Verdana" panose="020B0604030504040204" pitchFamily="34" charset="0"/>
                <a:ea typeface="Verdana" panose="020B0604030504040204" pitchFamily="34" charset="0"/>
                <a:hlinkClick r:id="rId8">
                  <a:extLst>
                    <a:ext uri="{A12FA001-AC4F-418D-AE19-62706E023703}">
                      <ahyp:hlinkClr xmlns:ahyp="http://schemas.microsoft.com/office/drawing/2018/hyperlinkcolor" val="tx"/>
                    </a:ext>
                  </a:extLst>
                </a:hlinkClick>
              </a:rPr>
              <a:t>Chena.G.Hill@wv.gov</a:t>
            </a:r>
            <a:r>
              <a:rPr lang="en-US" b="1" dirty="0">
                <a:solidFill>
                  <a:srgbClr val="002060"/>
                </a:solidFill>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Fleet Coordinator: Stephanie Lane -  </a:t>
            </a:r>
            <a:r>
              <a:rPr lang="en-US" b="1" dirty="0">
                <a:solidFill>
                  <a:srgbClr val="002060"/>
                </a:solidFill>
                <a:latin typeface="Verdana" panose="020B0604030504040204" pitchFamily="34" charset="0"/>
                <a:ea typeface="Verdana" panose="020B0604030504040204" pitchFamily="34" charset="0"/>
                <a:hlinkClick r:id="rId9">
                  <a:extLst>
                    <a:ext uri="{A12FA001-AC4F-418D-AE19-62706E023703}">
                      <ahyp:hlinkClr xmlns:ahyp="http://schemas.microsoft.com/office/drawing/2018/hyperlinkcolor" val="tx"/>
                    </a:ext>
                  </a:extLst>
                </a:hlinkClick>
              </a:rPr>
              <a:t>Stephanie.E.Lane@wv.gov</a:t>
            </a:r>
            <a:r>
              <a:rPr lang="en-US" b="1" dirty="0">
                <a:solidFill>
                  <a:srgbClr val="002060"/>
                </a:solidFill>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Fuel Analyst: Teresa Taylor - </a:t>
            </a:r>
            <a:r>
              <a:rPr lang="en-US" b="1" dirty="0">
                <a:solidFill>
                  <a:srgbClr val="002060"/>
                </a:solidFill>
                <a:latin typeface="Verdana" panose="020B0604030504040204" pitchFamily="34" charset="0"/>
                <a:ea typeface="Verdana" panose="020B0604030504040204" pitchFamily="34" charset="0"/>
                <a:hlinkClick r:id="rId10">
                  <a:extLst>
                    <a:ext uri="{A12FA001-AC4F-418D-AE19-62706E023703}">
                      <ahyp:hlinkClr xmlns:ahyp="http://schemas.microsoft.com/office/drawing/2018/hyperlinkcolor" val="tx"/>
                    </a:ext>
                  </a:extLst>
                </a:hlinkClick>
              </a:rPr>
              <a:t>Teresa.D.Taylor@wv.gov</a:t>
            </a:r>
            <a:r>
              <a:rPr lang="en-US" b="1" dirty="0">
                <a:solidFill>
                  <a:srgbClr val="002060"/>
                </a:solidFill>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Fleet Assistant: Leigh Jackson – </a:t>
            </a:r>
            <a:r>
              <a:rPr lang="en-US" b="1" dirty="0">
                <a:solidFill>
                  <a:srgbClr val="002060"/>
                </a:solidFill>
                <a:latin typeface="Verdana" panose="020B0604030504040204" pitchFamily="34" charset="0"/>
                <a:ea typeface="Verdana" panose="020B0604030504040204" pitchFamily="34" charset="0"/>
                <a:hlinkClick r:id="rId11">
                  <a:extLst>
                    <a:ext uri="{A12FA001-AC4F-418D-AE19-62706E023703}">
                      <ahyp:hlinkClr xmlns:ahyp="http://schemas.microsoft.com/office/drawing/2018/hyperlinkcolor" val="tx"/>
                    </a:ext>
                  </a:extLst>
                </a:hlinkClick>
              </a:rPr>
              <a:t>Leigh.A.Jackson@wv.gov</a:t>
            </a:r>
            <a:r>
              <a:rPr lang="en-US" b="1" dirty="0">
                <a:solidFill>
                  <a:srgbClr val="002060"/>
                </a:solidFill>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r>
              <a:rPr lang="en-US" b="1" dirty="0">
                <a:latin typeface="Verdana" panose="020B0604030504040204" pitchFamily="34" charset="0"/>
                <a:ea typeface="Verdana" panose="020B0604030504040204" pitchFamily="34" charset="0"/>
              </a:rPr>
              <a:t>Fleet Assistant: Lori Harper - </a:t>
            </a:r>
            <a:r>
              <a:rPr lang="en-US" b="1" dirty="0">
                <a:solidFill>
                  <a:srgbClr val="002060"/>
                </a:solidFill>
                <a:latin typeface="Verdana" panose="020B0604030504040204" pitchFamily="34" charset="0"/>
                <a:ea typeface="Verdana" panose="020B0604030504040204" pitchFamily="34" charset="0"/>
                <a:hlinkClick r:id="rId12">
                  <a:extLst>
                    <a:ext uri="{A12FA001-AC4F-418D-AE19-62706E023703}">
                      <ahyp:hlinkClr xmlns:ahyp="http://schemas.microsoft.com/office/drawing/2018/hyperlinkcolor" val="tx"/>
                    </a:ext>
                  </a:extLst>
                </a:hlinkClick>
              </a:rPr>
              <a:t>Lori.M.Harper@wv.gov</a:t>
            </a:r>
            <a:endParaRPr lang="en-US" b="1" dirty="0">
              <a:solidFill>
                <a:srgbClr val="002060"/>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lvl="1"/>
            <a:r>
              <a:rPr lang="en-US" sz="1800" b="1" dirty="0">
                <a:solidFill>
                  <a:srgbClr val="002060"/>
                </a:solidFill>
                <a:latin typeface="Verdana" panose="020B0604030504040204" pitchFamily="34" charset="0"/>
                <a:ea typeface="Verdana" panose="020B0604030504040204" pitchFamily="34" charset="0"/>
              </a:rPr>
              <a:t>                            Hours of Operation:  Monday-Friday 8am-4pm</a:t>
            </a:r>
          </a:p>
          <a:p>
            <a:pPr lvl="1"/>
            <a:endParaRPr lang="en-US" dirty="0">
              <a:latin typeface="Verdana" panose="020B0604030504040204" pitchFamily="34" charset="0"/>
              <a:ea typeface="Verdana" panose="020B0604030504040204" pitchFamily="34" charset="0"/>
            </a:endParaRPr>
          </a:p>
          <a:p>
            <a:pPr lvl="1"/>
            <a:r>
              <a:rPr lang="en-US" sz="2000" b="1" dirty="0">
                <a:latin typeface="Verdana" panose="020B0604030504040204" pitchFamily="34" charset="0"/>
                <a:ea typeface="Verdana" panose="020B0604030504040204" pitchFamily="34" charset="0"/>
              </a:rPr>
              <a:t>                                  </a:t>
            </a:r>
            <a:r>
              <a:rPr lang="en-US" sz="2000" b="1" dirty="0">
                <a:solidFill>
                  <a:srgbClr val="002060"/>
                </a:solidFill>
                <a:latin typeface="Verdana" panose="020B0604030504040204" pitchFamily="34" charset="0"/>
                <a:ea typeface="Verdana" panose="020B0604030504040204" pitchFamily="34" charset="0"/>
              </a:rPr>
              <a:t>Call Toll Free: 1-855-817-1910</a:t>
            </a:r>
          </a:p>
          <a:p>
            <a:pPr lvl="1"/>
            <a:r>
              <a:rPr lang="en-US" sz="2000" b="1" dirty="0">
                <a:solidFill>
                  <a:srgbClr val="002060"/>
                </a:solidFill>
                <a:latin typeface="Verdana" panose="020B0604030504040204" pitchFamily="34" charset="0"/>
                <a:ea typeface="Verdana" panose="020B0604030504040204" pitchFamily="34" charset="0"/>
              </a:rPr>
              <a:t>                             After Hours Number: (304) 414-0058</a:t>
            </a:r>
          </a:p>
        </p:txBody>
      </p:sp>
      <p:sp>
        <p:nvSpPr>
          <p:cNvPr id="6" name="Slide Number Placeholder 5">
            <a:extLst>
              <a:ext uri="{FF2B5EF4-FFF2-40B4-BE49-F238E27FC236}">
                <a16:creationId xmlns:a16="http://schemas.microsoft.com/office/drawing/2014/main" id="{2C99586C-016E-4E7B-F947-F2AEA0408788}"/>
              </a:ext>
            </a:extLst>
          </p:cNvPr>
          <p:cNvSpPr>
            <a:spLocks noGrp="1"/>
          </p:cNvSpPr>
          <p:nvPr>
            <p:ph type="sldNum" sz="quarter" idx="12"/>
          </p:nvPr>
        </p:nvSpPr>
        <p:spPr/>
        <p:txBody>
          <a:bodyPr/>
          <a:lstStyle/>
          <a:p>
            <a:fld id="{607FE42F-FF5E-4060-8577-4B3A4D93A5C8}" type="slidenum">
              <a:rPr lang="en-US" smtClean="0"/>
              <a:t>86</a:t>
            </a:fld>
            <a:endParaRPr lang="en-US"/>
          </a:p>
        </p:txBody>
      </p:sp>
    </p:spTree>
    <p:extLst>
      <p:ext uri="{BB962C8B-B14F-4D97-AF65-F5344CB8AC3E}">
        <p14:creationId xmlns:p14="http://schemas.microsoft.com/office/powerpoint/2010/main" val="135401834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716E-D32E-465B-B400-A1CA6C1327FF}"/>
              </a:ext>
            </a:extLst>
          </p:cNvPr>
          <p:cNvSpPr>
            <a:spLocks noGrp="1"/>
          </p:cNvSpPr>
          <p:nvPr>
            <p:ph type="title"/>
          </p:nvPr>
        </p:nvSpPr>
        <p:spPr>
          <a:xfrm>
            <a:off x="3117668" y="157194"/>
            <a:ext cx="6392091" cy="617870"/>
          </a:xfrm>
          <a:solidFill>
            <a:srgbClr val="002060"/>
          </a:solidFill>
          <a:effectLst>
            <a:glow rad="63500">
              <a:schemeClr val="accent1">
                <a:satMod val="175000"/>
                <a:alpha val="40000"/>
              </a:schemeClr>
            </a:glow>
          </a:effectLst>
        </p:spPr>
        <p:txBody>
          <a:bodyPr anchor="t"/>
          <a:lstStyle/>
          <a:p>
            <a:r>
              <a:rPr lang="en-US" sz="2800" dirty="0">
                <a:solidFill>
                  <a:schemeClr val="tx1"/>
                </a:solidFill>
              </a:rPr>
              <a:t>Agency Fleet Coordinators 148-03</a:t>
            </a:r>
          </a:p>
        </p:txBody>
      </p:sp>
      <p:pic>
        <p:nvPicPr>
          <p:cNvPr id="5" name="Content Placeholder 4">
            <a:extLst>
              <a:ext uri="{FF2B5EF4-FFF2-40B4-BE49-F238E27FC236}">
                <a16:creationId xmlns:a16="http://schemas.microsoft.com/office/drawing/2014/main" id="{4E588423-1C5F-4883-87B0-6AACD7FD3EB1}"/>
              </a:ext>
            </a:extLst>
          </p:cNvPr>
          <p:cNvPicPr>
            <a:picLocks noGrp="1" noChangeAspect="1"/>
          </p:cNvPicPr>
          <p:nvPr>
            <p:ph idx="1"/>
          </p:nvPr>
        </p:nvPicPr>
        <p:blipFill>
          <a:blip r:embed="rId3"/>
          <a:stretch>
            <a:fillRect/>
          </a:stretch>
        </p:blipFill>
        <p:spPr>
          <a:xfrm>
            <a:off x="1673162" y="1302999"/>
            <a:ext cx="9315937" cy="3837610"/>
          </a:xfrm>
          <a:prstGeom prst="rect">
            <a:avLst/>
          </a:prstGeom>
          <a:ln w="57150">
            <a:solidFill>
              <a:srgbClr val="002060"/>
            </a:solidFill>
          </a:ln>
        </p:spPr>
      </p:pic>
      <p:sp>
        <p:nvSpPr>
          <p:cNvPr id="6" name="Slide Number Placeholder 5">
            <a:extLst>
              <a:ext uri="{FF2B5EF4-FFF2-40B4-BE49-F238E27FC236}">
                <a16:creationId xmlns:a16="http://schemas.microsoft.com/office/drawing/2014/main" id="{ED78836E-1089-FA54-EC2B-C95F51CAB561}"/>
              </a:ext>
            </a:extLst>
          </p:cNvPr>
          <p:cNvSpPr>
            <a:spLocks noGrp="1"/>
          </p:cNvSpPr>
          <p:nvPr>
            <p:ph type="sldNum" sz="quarter" idx="12"/>
          </p:nvPr>
        </p:nvSpPr>
        <p:spPr/>
        <p:txBody>
          <a:bodyPr/>
          <a:lstStyle/>
          <a:p>
            <a:fld id="{607FE42F-FF5E-4060-8577-4B3A4D93A5C8}" type="slidenum">
              <a:rPr lang="en-US" smtClean="0"/>
              <a:t>9</a:t>
            </a:fld>
            <a:endParaRPr lang="en-US"/>
          </a:p>
        </p:txBody>
      </p:sp>
      <p:sp>
        <p:nvSpPr>
          <p:cNvPr id="7" name="TextBox 6">
            <a:extLst>
              <a:ext uri="{FF2B5EF4-FFF2-40B4-BE49-F238E27FC236}">
                <a16:creationId xmlns:a16="http://schemas.microsoft.com/office/drawing/2014/main" id="{D38B97F8-3513-8514-7BBB-D6C83EBC62C2}"/>
              </a:ext>
            </a:extLst>
          </p:cNvPr>
          <p:cNvSpPr txBox="1"/>
          <p:nvPr/>
        </p:nvSpPr>
        <p:spPr>
          <a:xfrm>
            <a:off x="2943497" y="5321895"/>
            <a:ext cx="6827519" cy="1477328"/>
          </a:xfrm>
          <a:prstGeom prst="rect">
            <a:avLst/>
          </a:prstGeom>
          <a:noFill/>
        </p:spPr>
        <p:txBody>
          <a:bodyPr wrap="square" rtlCol="0">
            <a:spAutoFit/>
          </a:bodyPr>
          <a:lstStyle/>
          <a:p>
            <a:endParaRPr lang="en-US" b="1" dirty="0">
              <a:latin typeface="Verdana" panose="020B0604030504040204" pitchFamily="34" charset="0"/>
              <a:ea typeface="Verdana" panose="020B0604030504040204" pitchFamily="34" charset="0"/>
            </a:endParaRPr>
          </a:p>
          <a:p>
            <a:r>
              <a:rPr lang="en-US" b="1" dirty="0">
                <a:latin typeface="Verdana" panose="020B0604030504040204" pitchFamily="34" charset="0"/>
                <a:ea typeface="Verdana" panose="020B0604030504040204" pitchFamily="34" charset="0"/>
              </a:rPr>
              <a:t>Rule </a:t>
            </a:r>
            <a:r>
              <a:rPr lang="en-US" sz="1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Verdana" panose="020B0604030504040204" pitchFamily="34" charset="0"/>
                <a:ea typeface="Verdana" panose="020B0604030504040204" pitchFamily="34" charset="0"/>
              </a:rPr>
              <a:t>§</a:t>
            </a:r>
            <a:r>
              <a:rPr lang="en-US" b="1" dirty="0">
                <a:latin typeface="Verdana" panose="020B0604030504040204" pitchFamily="34" charset="0"/>
                <a:ea typeface="Verdana" panose="020B0604030504040204" pitchFamily="34" charset="0"/>
              </a:rPr>
              <a:t>148-3-3 is an expansion of HB4015 </a:t>
            </a:r>
            <a:r>
              <a:rPr lang="en-US" sz="1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Verdana" panose="020B0604030504040204" pitchFamily="34" charset="0"/>
                <a:ea typeface="Verdana" panose="020B0604030504040204" pitchFamily="34" charset="0"/>
              </a:rPr>
              <a:t>§</a:t>
            </a:r>
            <a:r>
              <a:rPr lang="en-US" b="1" dirty="0">
                <a:latin typeface="Verdana" panose="020B0604030504040204" pitchFamily="34" charset="0"/>
                <a:ea typeface="Verdana" panose="020B0604030504040204" pitchFamily="34" charset="0"/>
              </a:rPr>
              <a:t>5A-12-8                  </a:t>
            </a:r>
          </a:p>
          <a:p>
            <a:r>
              <a:rPr lang="en-US" b="1" dirty="0">
                <a:latin typeface="Verdana" panose="020B0604030504040204" pitchFamily="34" charset="0"/>
                <a:ea typeface="Verdana" panose="020B0604030504040204" pitchFamily="34" charset="0"/>
              </a:rPr>
              <a:t>                         sections a, b, c, and d</a:t>
            </a:r>
          </a:p>
          <a:p>
            <a:endParaRPr lang="en-US"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590174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806132A0095C4299E026F761CFFFB4" ma:contentTypeVersion="5" ma:contentTypeDescription="Create a new document." ma:contentTypeScope="" ma:versionID="2cf03f83dca483bc0523eeb788435fa4">
  <xsd:schema xmlns:xsd="http://www.w3.org/2001/XMLSchema" xmlns:xs="http://www.w3.org/2001/XMLSchema" xmlns:p="http://schemas.microsoft.com/office/2006/metadata/properties" targetNamespace="http://schemas.microsoft.com/office/2006/metadata/properties" ma:root="true" ma:fieldsID="6ff03dde4259c08ff71d8d05c94e2e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130625-ECD4-4D63-AFF2-3D6A4D0B353C}">
  <ds:schemaRefs>
    <ds:schemaRef ds:uri="http://schemas.microsoft.com/sharepoint/v3/contenttype/forms"/>
  </ds:schemaRefs>
</ds:datastoreItem>
</file>

<file path=customXml/itemProps2.xml><?xml version="1.0" encoding="utf-8"?>
<ds:datastoreItem xmlns:ds="http://schemas.openxmlformats.org/officeDocument/2006/customXml" ds:itemID="{151F05D1-EB22-4A51-A988-7A3499313DA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09435FA-7B6D-4492-8483-9B98838F1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9148</TotalTime>
  <Words>5792</Words>
  <Application>Microsoft Office PowerPoint</Application>
  <PresentationFormat>Widescreen</PresentationFormat>
  <Paragraphs>764</Paragraphs>
  <Slides>86</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5" baseType="lpstr">
      <vt:lpstr>Arial</vt:lpstr>
      <vt:lpstr>Calibri</vt:lpstr>
      <vt:lpstr>Courier New</vt:lpstr>
      <vt:lpstr>Georgia</vt:lpstr>
      <vt:lpstr>Times New Roman</vt:lpstr>
      <vt:lpstr>Verdana</vt:lpstr>
      <vt:lpstr>Wingdings</vt:lpstr>
      <vt:lpstr>Diseño predeterminado</vt:lpstr>
      <vt:lpstr>Worksheet</vt:lpstr>
      <vt:lpstr>Fleet Management</vt:lpstr>
      <vt:lpstr>  Fleet Management</vt:lpstr>
      <vt:lpstr>Fleet Management Division Assigned Accounts</vt:lpstr>
      <vt:lpstr>Fleet Management Division Assigned Accounts</vt:lpstr>
      <vt:lpstr>Fleet Management Division Assigned Accounts</vt:lpstr>
      <vt:lpstr>Legislative Policies Concerning State Owned and Operated Vehicles</vt:lpstr>
      <vt:lpstr> </vt:lpstr>
      <vt:lpstr> </vt:lpstr>
      <vt:lpstr>Agency Fleet Coordinators 148-03</vt:lpstr>
      <vt:lpstr>Spending Units Shall Name a Fleet Coordinator and Submit to FMD</vt:lpstr>
      <vt:lpstr>AFC Responsibilities</vt:lpstr>
      <vt:lpstr>AFC Responsibilities</vt:lpstr>
      <vt:lpstr>PowerPoint Presentation</vt:lpstr>
      <vt:lpstr>PowerPoint Presentation</vt:lpstr>
      <vt:lpstr>PowerPoint Presentation</vt:lpstr>
      <vt:lpstr>PowerPoint Presentation</vt:lpstr>
      <vt:lpstr>PowerPoint Presentation</vt:lpstr>
      <vt:lpstr>VEHICLE LOG</vt:lpstr>
      <vt:lpstr>§148-3-10.  Commuting in state-owned vehicles</vt:lpstr>
      <vt:lpstr>MINIMUM UTILIZATION</vt:lpstr>
      <vt:lpstr>Utilization Exemption Requests</vt:lpstr>
      <vt:lpstr>Fleet Replacement and Lifecycle Management</vt:lpstr>
      <vt:lpstr>Mandatory Forms that Must be Submitted to Fleet Management Division </vt:lpstr>
      <vt:lpstr>Mandatory Forms for Fleet Management Division </vt:lpstr>
      <vt:lpstr>Mandatory Forms that Must be Retained at the Agency Level  </vt:lpstr>
      <vt:lpstr> Mandatory / Adjustable forms for your use   </vt:lpstr>
      <vt:lpstr>Fuel and Maintenance Per 148CSR03</vt:lpstr>
      <vt:lpstr>Basic Fueling Rules</vt:lpstr>
      <vt:lpstr>Maintenance Approval Process</vt:lpstr>
      <vt:lpstr>Maintenance Approval Process</vt:lpstr>
      <vt:lpstr>Fleet.wv.gov</vt:lpstr>
      <vt:lpstr>Fleet Management</vt:lpstr>
      <vt:lpstr>Holman Insights</vt:lpstr>
      <vt:lpstr>Holman Insights Dashboard/Widgets</vt:lpstr>
      <vt:lpstr>Holman Insights Dashboard/Widgets</vt:lpstr>
      <vt:lpstr>Holman Insights Dashboard/Widgets</vt:lpstr>
      <vt:lpstr>Holman Insights Dashboard/Widgets</vt:lpstr>
      <vt:lpstr>Holman Insights Dashboard/Widgets</vt:lpstr>
      <vt:lpstr>Holman Insights Dashboard/Widgets</vt:lpstr>
      <vt:lpstr>Holman Insights Dashboard/Widgets</vt:lpstr>
      <vt:lpstr>Holman Insights Quick Search</vt:lpstr>
      <vt:lpstr>Holman Insights Single Vehicle</vt:lpstr>
      <vt:lpstr>Holman Insights Single Vehicle</vt:lpstr>
      <vt:lpstr>Holman Insights Single Vehicle</vt:lpstr>
      <vt:lpstr>Holman Insights Single Vehicle</vt:lpstr>
      <vt:lpstr>Holman Insights Single Vehicle</vt:lpstr>
      <vt:lpstr>Holman Insights Single Vehicle</vt:lpstr>
      <vt:lpstr>Holman Insights Search Tab</vt:lpstr>
      <vt:lpstr>Holman Insights Search Tab</vt:lpstr>
      <vt:lpstr>Holman Insights Search Tab</vt:lpstr>
      <vt:lpstr>Holman Insights Search Tab</vt:lpstr>
      <vt:lpstr>Holman Insights Search Tab</vt:lpstr>
      <vt:lpstr>Holman Insights Search Tab</vt:lpstr>
      <vt:lpstr>Holman Insights Reporting Tab</vt:lpstr>
      <vt:lpstr>Holman Insights Reporting Tab</vt:lpstr>
      <vt:lpstr>Holman Insights Reporting Tab</vt:lpstr>
      <vt:lpstr>Holman Insights Reporting Tab</vt:lpstr>
      <vt:lpstr>Holman Insights Reporting Tab</vt:lpstr>
      <vt:lpstr>Holman Insights Reporting Tab</vt:lpstr>
      <vt:lpstr>Holman Insights Vehicle Purpose Field</vt:lpstr>
      <vt:lpstr>Holman Insights Adding a Manual PO</vt:lpstr>
      <vt:lpstr>Holman Insights Adding a Manual PO</vt:lpstr>
      <vt:lpstr>Holman Insights Adding a Manual PO</vt:lpstr>
      <vt:lpstr>Holman Insights Adding a Manual PO</vt:lpstr>
      <vt:lpstr>Holman Insights Adding a Manual PO</vt:lpstr>
      <vt:lpstr>Fleet Management</vt:lpstr>
      <vt:lpstr>Fleet Management Division’s Services and Programs</vt:lpstr>
      <vt:lpstr>Fleet Management Division’s Services and Programs</vt:lpstr>
      <vt:lpstr>Fleet Management Division’s Services and Programs</vt:lpstr>
      <vt:lpstr>Fleet Management</vt:lpstr>
      <vt:lpstr>wvOASIS</vt:lpstr>
      <vt:lpstr>wvOASIS</vt:lpstr>
      <vt:lpstr>wvOASIS</vt:lpstr>
      <vt:lpstr>wvOASIS</vt:lpstr>
      <vt:lpstr>wvOASIS</vt:lpstr>
      <vt:lpstr>wvOASIS</vt:lpstr>
      <vt:lpstr>wvOASIS</vt:lpstr>
      <vt:lpstr>wvOASIS</vt:lpstr>
      <vt:lpstr>wvOASIS</vt:lpstr>
      <vt:lpstr>wvOASIS</vt:lpstr>
      <vt:lpstr>wvOASIS</vt:lpstr>
      <vt:lpstr>wvOASIS</vt:lpstr>
      <vt:lpstr>wvOASIS</vt:lpstr>
      <vt:lpstr>wvOASIS</vt:lpstr>
      <vt:lpstr>THANK YOU FOR ATTENDING </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Fleet Management</dc:title>
  <dc:creator>Farmer, Becky C</dc:creator>
  <cp:lastModifiedBy>Taylor, Teresa D</cp:lastModifiedBy>
  <cp:revision>378</cp:revision>
  <cp:lastPrinted>2023-05-01T20:07:34Z</cp:lastPrinted>
  <dcterms:created xsi:type="dcterms:W3CDTF">2020-03-23T14:23:05Z</dcterms:created>
  <dcterms:modified xsi:type="dcterms:W3CDTF">2024-02-15T20:45:56Z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0x01010009806132A0095C4299E026F761CFFFB4</vt:lpwstr>
  </property>
</Properties>
</file>